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29"/>
  </p:notesMasterIdLst>
  <p:sldIdLst>
    <p:sldId id="2147477802" r:id="rId5"/>
    <p:sldId id="2147477785" r:id="rId6"/>
    <p:sldId id="2147477786" r:id="rId7"/>
    <p:sldId id="2147477783" r:id="rId8"/>
    <p:sldId id="2147477798" r:id="rId9"/>
    <p:sldId id="2147477797" r:id="rId10"/>
    <p:sldId id="2147477775" r:id="rId11"/>
    <p:sldId id="2147477784" r:id="rId12"/>
    <p:sldId id="2147477735" r:id="rId13"/>
    <p:sldId id="2147477787" r:id="rId14"/>
    <p:sldId id="2147477801" r:id="rId15"/>
    <p:sldId id="2147477794" r:id="rId16"/>
    <p:sldId id="2147477793" r:id="rId17"/>
    <p:sldId id="2147477759" r:id="rId18"/>
    <p:sldId id="2147477782" r:id="rId19"/>
    <p:sldId id="2147477799" r:id="rId20"/>
    <p:sldId id="2147477765" r:id="rId21"/>
    <p:sldId id="2147477766" r:id="rId22"/>
    <p:sldId id="2147477792" r:id="rId23"/>
    <p:sldId id="2147477788" r:id="rId24"/>
    <p:sldId id="2147477771" r:id="rId25"/>
    <p:sldId id="2147477789" r:id="rId26"/>
    <p:sldId id="2147477773" r:id="rId27"/>
    <p:sldId id="2147477790"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9E6C18-88C5-0370-9770-F525063210BD}" name="Laura J Ryan" initials="LR" userId="S::Laura.JRyan@gasnetworks.ie::9ec0ece8-c8db-4b49-b759-d90bd8190f13" providerId="AD"/>
  <p188:author id="{8FA74B1D-4988-F5EF-B342-7EE596D3D09E}" name="Paul Lennon" initials="PL" userId="S::paul.lennon@gasnetworks.ie::9911c61f-28aa-4904-8d9f-fc3668f53147" providerId="AD"/>
  <p188:author id="{0388147A-AA91-A8CE-25CE-1C9BFE8E222D}" name="Rasmus Jensen (C)" initials="RJ" userId="S::rasmus.jensen@gasnetworks.ie::f988c773-f5e6-4ab9-800c-2559b6ba482f" providerId="AD"/>
  <p188:author id="{FE362883-3EB2-629E-66B4-4CA77F9A6AFF}" name="Siobhan O'Halloran" initials="SO" userId="S::siobhan.ohalloran@gasnetworks.ie::d1e82605-7356-409f-bd51-7da64233909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A3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1456C-D346-4676-81D0-D462FF4E4582}" type="doc">
      <dgm:prSet loTypeId="urn:microsoft.com/office/officeart/2005/8/layout/hProcess11" loCatId="process" qsTypeId="urn:microsoft.com/office/officeart/2005/8/quickstyle/simple1" qsCatId="simple" csTypeId="urn:microsoft.com/office/officeart/2005/8/colors/accent1_2" csCatId="accent1" phldr="1"/>
      <dgm:spPr/>
    </dgm:pt>
    <dgm:pt modelId="{AA0DDCED-459B-42BA-AD0A-15B959AE57E1}">
      <dgm:prSet phldrT="[Text]"/>
      <dgm:spPr/>
      <dgm:t>
        <a:bodyPr/>
        <a:lstStyle/>
        <a:p>
          <a:r>
            <a:rPr lang="en-GB" b="1" u="sng"/>
            <a:t>30</a:t>
          </a:r>
          <a:r>
            <a:rPr lang="en-GB" b="1" u="sng" baseline="30000"/>
            <a:t>th</a:t>
          </a:r>
          <a:r>
            <a:rPr lang="en-GB" b="1" u="sng"/>
            <a:t> June 2023: </a:t>
          </a:r>
          <a:r>
            <a:rPr lang="en-GB"/>
            <a:t>CEPA recommendations for CRU</a:t>
          </a:r>
          <a:endParaRPr lang="en-IE"/>
        </a:p>
      </dgm:t>
    </dgm:pt>
    <dgm:pt modelId="{B110BBAE-D967-4066-8A48-C393F3AF9CC2}" type="parTrans" cxnId="{58C0921B-E587-4067-B852-61F037B9461E}">
      <dgm:prSet/>
      <dgm:spPr/>
      <dgm:t>
        <a:bodyPr/>
        <a:lstStyle/>
        <a:p>
          <a:endParaRPr lang="en-IE"/>
        </a:p>
      </dgm:t>
    </dgm:pt>
    <dgm:pt modelId="{BE234D20-0C50-4807-B6B7-BD563AFFC37C}" type="sibTrans" cxnId="{58C0921B-E587-4067-B852-61F037B9461E}">
      <dgm:prSet/>
      <dgm:spPr/>
      <dgm:t>
        <a:bodyPr/>
        <a:lstStyle/>
        <a:p>
          <a:endParaRPr lang="en-IE"/>
        </a:p>
      </dgm:t>
    </dgm:pt>
    <dgm:pt modelId="{EC18BDD5-9F8C-44F5-B7B6-C79C86DFC41F}">
      <dgm:prSet phldrT="[Text]"/>
      <dgm:spPr/>
      <dgm:t>
        <a:bodyPr/>
        <a:lstStyle/>
        <a:p>
          <a:r>
            <a:rPr lang="en-GB" b="1" u="sng"/>
            <a:t>20</a:t>
          </a:r>
          <a:r>
            <a:rPr lang="en-GB" b="1" u="sng" baseline="30000"/>
            <a:t>th</a:t>
          </a:r>
          <a:r>
            <a:rPr lang="en-GB" b="1" u="sng"/>
            <a:t> December 2023: </a:t>
          </a:r>
          <a:r>
            <a:rPr lang="en-GB"/>
            <a:t>CRU Decision Paper on PC5 Regulatory Framework </a:t>
          </a:r>
          <a:endParaRPr lang="en-IE"/>
        </a:p>
      </dgm:t>
    </dgm:pt>
    <dgm:pt modelId="{03762C99-62B4-4FEA-AA32-5460AEBE9DFD}" type="parTrans" cxnId="{A6F7DC97-1C78-41CC-9096-7C49BD1BE8A2}">
      <dgm:prSet/>
      <dgm:spPr/>
      <dgm:t>
        <a:bodyPr/>
        <a:lstStyle/>
        <a:p>
          <a:endParaRPr lang="en-IE"/>
        </a:p>
      </dgm:t>
    </dgm:pt>
    <dgm:pt modelId="{E3FAE7FC-EACA-4FCB-B2E5-CB6725DB85EC}" type="sibTrans" cxnId="{A6F7DC97-1C78-41CC-9096-7C49BD1BE8A2}">
      <dgm:prSet/>
      <dgm:spPr/>
      <dgm:t>
        <a:bodyPr/>
        <a:lstStyle/>
        <a:p>
          <a:endParaRPr lang="en-IE"/>
        </a:p>
      </dgm:t>
    </dgm:pt>
    <dgm:pt modelId="{454FB4A9-0CB6-4D83-9E32-1D7EAA7D2099}">
      <dgm:prSet phldrT="[Text]"/>
      <dgm:spPr/>
      <dgm:t>
        <a:bodyPr/>
        <a:lstStyle/>
        <a:p>
          <a:r>
            <a:rPr lang="en-IE" b="1" u="sng"/>
            <a:t>Q2 2024 - Present:</a:t>
          </a:r>
          <a:r>
            <a:rPr lang="en-IE" u="sng"/>
            <a:t> </a:t>
          </a:r>
        </a:p>
        <a:p>
          <a:r>
            <a:rPr lang="en-IE"/>
            <a:t>GNI Framework development</a:t>
          </a:r>
        </a:p>
      </dgm:t>
    </dgm:pt>
    <dgm:pt modelId="{05B76EC4-F3F3-4DDE-BC69-2B756A98584F}" type="parTrans" cxnId="{37F12763-AC88-4A2A-BA8E-E2D002CA7016}">
      <dgm:prSet/>
      <dgm:spPr/>
      <dgm:t>
        <a:bodyPr/>
        <a:lstStyle/>
        <a:p>
          <a:endParaRPr lang="en-IE"/>
        </a:p>
      </dgm:t>
    </dgm:pt>
    <dgm:pt modelId="{B1E5A0AF-E6E8-49F4-868D-8ECC39C79FB0}" type="sibTrans" cxnId="{37F12763-AC88-4A2A-BA8E-E2D002CA7016}">
      <dgm:prSet/>
      <dgm:spPr/>
      <dgm:t>
        <a:bodyPr/>
        <a:lstStyle/>
        <a:p>
          <a:endParaRPr lang="en-IE"/>
        </a:p>
      </dgm:t>
    </dgm:pt>
    <dgm:pt modelId="{CF2AB60B-B28A-48C6-99AF-367739354385}">
      <dgm:prSet phldrT="[Text]" custT="1"/>
      <dgm:spPr/>
      <dgm:t>
        <a:bodyPr/>
        <a:lstStyle/>
        <a:p>
          <a:r>
            <a:rPr lang="en-GB" sz="1500" b="1" u="sng" kern="1200"/>
            <a:t>16</a:t>
          </a:r>
          <a:r>
            <a:rPr lang="en-GB" sz="1500" b="1" u="sng" kern="1200" baseline="30000"/>
            <a:t>th</a:t>
          </a:r>
          <a:r>
            <a:rPr lang="en-GB" sz="1500" b="1" u="sng" kern="1200"/>
            <a:t> December 2024</a:t>
          </a:r>
          <a:r>
            <a:rPr lang="en-GB" sz="1500" kern="1200"/>
            <a:t>: </a:t>
          </a:r>
        </a:p>
        <a:p>
          <a:r>
            <a:rPr lang="en-GB" sz="1400" kern="1200">
              <a:solidFill>
                <a:srgbClr val="000000">
                  <a:hueOff val="0"/>
                  <a:satOff val="0"/>
                  <a:lumOff val="0"/>
                  <a:alphaOff val="0"/>
                </a:srgbClr>
              </a:solidFill>
              <a:latin typeface="Arial"/>
              <a:ea typeface="+mn-ea"/>
              <a:cs typeface="+mn-cs"/>
            </a:rPr>
            <a:t>CRU </a:t>
          </a:r>
          <a:r>
            <a:rPr lang="en-IE" sz="1400" kern="1200">
              <a:solidFill>
                <a:srgbClr val="000000">
                  <a:hueOff val="0"/>
                  <a:satOff val="0"/>
                  <a:lumOff val="0"/>
                  <a:alphaOff val="0"/>
                </a:srgbClr>
              </a:solidFill>
              <a:latin typeface="Arial"/>
              <a:ea typeface="+mn-ea"/>
              <a:cs typeface="+mn-cs"/>
            </a:rPr>
            <a:t>Decision on Price Control 5 Regulatory Framework Implementation</a:t>
          </a:r>
        </a:p>
        <a:p>
          <a:endParaRPr lang="en-IE" sz="1500" kern="1200"/>
        </a:p>
      </dgm:t>
    </dgm:pt>
    <dgm:pt modelId="{6A0EDE25-E6DE-49A7-9B65-CD8C457EFCCB}" type="parTrans" cxnId="{7FC43DCB-6366-4DC3-A7E6-60D4AC353700}">
      <dgm:prSet/>
      <dgm:spPr/>
      <dgm:t>
        <a:bodyPr/>
        <a:lstStyle/>
        <a:p>
          <a:endParaRPr lang="en-IE"/>
        </a:p>
      </dgm:t>
    </dgm:pt>
    <dgm:pt modelId="{29F0462D-5D20-409F-8C0F-D739F6271D5F}" type="sibTrans" cxnId="{7FC43DCB-6366-4DC3-A7E6-60D4AC353700}">
      <dgm:prSet/>
      <dgm:spPr/>
      <dgm:t>
        <a:bodyPr/>
        <a:lstStyle/>
        <a:p>
          <a:endParaRPr lang="en-IE"/>
        </a:p>
      </dgm:t>
    </dgm:pt>
    <dgm:pt modelId="{8FDB84BF-DAE4-4ADC-8E97-C1333908799E}">
      <dgm:prSet phldrT="[Text]"/>
      <dgm:spPr/>
      <dgm:t>
        <a:bodyPr/>
        <a:lstStyle/>
        <a:p>
          <a:r>
            <a:rPr lang="en-GB" b="1" u="sng"/>
            <a:t>Q4 2024 – Q4 2025</a:t>
          </a:r>
          <a:r>
            <a:rPr lang="en-GB" u="sng"/>
            <a:t>: </a:t>
          </a:r>
        </a:p>
        <a:p>
          <a:r>
            <a:rPr lang="en-GB"/>
            <a:t>GNI Framework Implementation and final report</a:t>
          </a:r>
          <a:endParaRPr lang="en-IE"/>
        </a:p>
      </dgm:t>
    </dgm:pt>
    <dgm:pt modelId="{DA63EACA-C2AF-4C2D-BA71-F701A997A4B6}" type="parTrans" cxnId="{F15FC5A1-F155-40CE-8261-6815F7431573}">
      <dgm:prSet/>
      <dgm:spPr/>
      <dgm:t>
        <a:bodyPr/>
        <a:lstStyle/>
        <a:p>
          <a:endParaRPr lang="en-IE"/>
        </a:p>
      </dgm:t>
    </dgm:pt>
    <dgm:pt modelId="{73A3E63F-B494-4A11-954D-683A975F8EC5}" type="sibTrans" cxnId="{F15FC5A1-F155-40CE-8261-6815F7431573}">
      <dgm:prSet/>
      <dgm:spPr/>
      <dgm:t>
        <a:bodyPr/>
        <a:lstStyle/>
        <a:p>
          <a:endParaRPr lang="en-IE"/>
        </a:p>
      </dgm:t>
    </dgm:pt>
    <dgm:pt modelId="{619BAD3A-5E10-4F6E-8BF8-6B250A132E1E}" type="pres">
      <dgm:prSet presAssocID="{D621456C-D346-4676-81D0-D462FF4E4582}" presName="Name0" presStyleCnt="0">
        <dgm:presLayoutVars>
          <dgm:dir/>
          <dgm:resizeHandles val="exact"/>
        </dgm:presLayoutVars>
      </dgm:prSet>
      <dgm:spPr/>
    </dgm:pt>
    <dgm:pt modelId="{78DD57D5-D7CC-46F5-82BD-9148FE6353AE}" type="pres">
      <dgm:prSet presAssocID="{D621456C-D346-4676-81D0-D462FF4E4582}" presName="arrow" presStyleLbl="bgShp" presStyleIdx="0" presStyleCnt="1" custScaleX="90199" custScaleY="74559"/>
      <dgm:spPr/>
    </dgm:pt>
    <dgm:pt modelId="{875C36FC-A7B5-44E9-92EF-DE6460D2BA53}" type="pres">
      <dgm:prSet presAssocID="{D621456C-D346-4676-81D0-D462FF4E4582}" presName="points" presStyleCnt="0"/>
      <dgm:spPr/>
    </dgm:pt>
    <dgm:pt modelId="{B4273C0A-DB1D-4F85-8499-2F3308E981F5}" type="pres">
      <dgm:prSet presAssocID="{AA0DDCED-459B-42BA-AD0A-15B959AE57E1}" presName="compositeA" presStyleCnt="0"/>
      <dgm:spPr/>
    </dgm:pt>
    <dgm:pt modelId="{92318F5B-2B2D-4C93-A789-40A8D6C3F546}" type="pres">
      <dgm:prSet presAssocID="{AA0DDCED-459B-42BA-AD0A-15B959AE57E1}" presName="textA" presStyleLbl="revTx" presStyleIdx="0" presStyleCnt="5">
        <dgm:presLayoutVars>
          <dgm:bulletEnabled val="1"/>
        </dgm:presLayoutVars>
      </dgm:prSet>
      <dgm:spPr/>
    </dgm:pt>
    <dgm:pt modelId="{48446BCD-F77F-43F5-A938-473E56E63F04}" type="pres">
      <dgm:prSet presAssocID="{AA0DDCED-459B-42BA-AD0A-15B959AE57E1}" presName="circleA" presStyleLbl="node1" presStyleIdx="0" presStyleCnt="5"/>
      <dgm:spPr/>
    </dgm:pt>
    <dgm:pt modelId="{0C8DA44F-AF37-41D2-A399-BB10F7FF6BB9}" type="pres">
      <dgm:prSet presAssocID="{AA0DDCED-459B-42BA-AD0A-15B959AE57E1}" presName="spaceA" presStyleCnt="0"/>
      <dgm:spPr/>
    </dgm:pt>
    <dgm:pt modelId="{C3CB0DC3-C07E-478F-B85D-C24AED67AB76}" type="pres">
      <dgm:prSet presAssocID="{BE234D20-0C50-4807-B6B7-BD563AFFC37C}" presName="space" presStyleCnt="0"/>
      <dgm:spPr/>
    </dgm:pt>
    <dgm:pt modelId="{E842FF13-9115-4F6A-AA8F-33BC5EBF2FCA}" type="pres">
      <dgm:prSet presAssocID="{EC18BDD5-9F8C-44F5-B7B6-C79C86DFC41F}" presName="compositeB" presStyleCnt="0"/>
      <dgm:spPr/>
    </dgm:pt>
    <dgm:pt modelId="{2E7F2D90-828C-4489-9A3D-1D4C54F619B9}" type="pres">
      <dgm:prSet presAssocID="{EC18BDD5-9F8C-44F5-B7B6-C79C86DFC41F}" presName="textB" presStyleLbl="revTx" presStyleIdx="1" presStyleCnt="5" custScaleX="127344">
        <dgm:presLayoutVars>
          <dgm:bulletEnabled val="1"/>
        </dgm:presLayoutVars>
      </dgm:prSet>
      <dgm:spPr/>
    </dgm:pt>
    <dgm:pt modelId="{02C8E8C6-6BD4-442B-8379-DEC1D3DA9EEC}" type="pres">
      <dgm:prSet presAssocID="{EC18BDD5-9F8C-44F5-B7B6-C79C86DFC41F}" presName="circleB" presStyleLbl="node1" presStyleIdx="1" presStyleCnt="5"/>
      <dgm:spPr/>
    </dgm:pt>
    <dgm:pt modelId="{7DE27454-E527-4D1C-8D07-0A7F20139963}" type="pres">
      <dgm:prSet presAssocID="{EC18BDD5-9F8C-44F5-B7B6-C79C86DFC41F}" presName="spaceB" presStyleCnt="0"/>
      <dgm:spPr/>
    </dgm:pt>
    <dgm:pt modelId="{FEF84CAA-A4F4-434B-B3E7-3897CD8B5AAD}" type="pres">
      <dgm:prSet presAssocID="{E3FAE7FC-EACA-4FCB-B2E5-CB6725DB85EC}" presName="space" presStyleCnt="0"/>
      <dgm:spPr/>
    </dgm:pt>
    <dgm:pt modelId="{58727767-B67E-4652-8214-70DCEF2176C6}" type="pres">
      <dgm:prSet presAssocID="{454FB4A9-0CB6-4D83-9E32-1D7EAA7D2099}" presName="compositeA" presStyleCnt="0"/>
      <dgm:spPr/>
    </dgm:pt>
    <dgm:pt modelId="{F728D6E4-9711-49EA-A997-B907B229D286}" type="pres">
      <dgm:prSet presAssocID="{454FB4A9-0CB6-4D83-9E32-1D7EAA7D2099}" presName="textA" presStyleLbl="revTx" presStyleIdx="2" presStyleCnt="5">
        <dgm:presLayoutVars>
          <dgm:bulletEnabled val="1"/>
        </dgm:presLayoutVars>
      </dgm:prSet>
      <dgm:spPr/>
    </dgm:pt>
    <dgm:pt modelId="{08EDBF5F-43F9-48B5-8370-B40394DBE0F1}" type="pres">
      <dgm:prSet presAssocID="{454FB4A9-0CB6-4D83-9E32-1D7EAA7D2099}" presName="circleA" presStyleLbl="node1" presStyleIdx="2" presStyleCnt="5"/>
      <dgm:spPr/>
    </dgm:pt>
    <dgm:pt modelId="{A54B2CC9-86EB-4D31-8FD4-A5DDECE62974}" type="pres">
      <dgm:prSet presAssocID="{454FB4A9-0CB6-4D83-9E32-1D7EAA7D2099}" presName="spaceA" presStyleCnt="0"/>
      <dgm:spPr/>
    </dgm:pt>
    <dgm:pt modelId="{9E6B65AE-8A8A-4C53-9A54-6AAEE7B917C4}" type="pres">
      <dgm:prSet presAssocID="{B1E5A0AF-E6E8-49F4-868D-8ECC39C79FB0}" presName="space" presStyleCnt="0"/>
      <dgm:spPr/>
    </dgm:pt>
    <dgm:pt modelId="{A089F092-E895-40AE-BB88-CC137F936FCF}" type="pres">
      <dgm:prSet presAssocID="{CF2AB60B-B28A-48C6-99AF-367739354385}" presName="compositeB" presStyleCnt="0"/>
      <dgm:spPr/>
    </dgm:pt>
    <dgm:pt modelId="{B31EED98-90A9-4623-B5F3-301BA435C154}" type="pres">
      <dgm:prSet presAssocID="{CF2AB60B-B28A-48C6-99AF-367739354385}" presName="textB" presStyleLbl="revTx" presStyleIdx="3" presStyleCnt="5" custScaleX="171208">
        <dgm:presLayoutVars>
          <dgm:bulletEnabled val="1"/>
        </dgm:presLayoutVars>
      </dgm:prSet>
      <dgm:spPr/>
    </dgm:pt>
    <dgm:pt modelId="{1C312052-A10A-4BC1-8755-CC05E89C7E81}" type="pres">
      <dgm:prSet presAssocID="{CF2AB60B-B28A-48C6-99AF-367739354385}" presName="circleB" presStyleLbl="node1" presStyleIdx="3" presStyleCnt="5"/>
      <dgm:spPr/>
    </dgm:pt>
    <dgm:pt modelId="{1A11D66F-A0CE-4A1B-B899-D12986C7800D}" type="pres">
      <dgm:prSet presAssocID="{CF2AB60B-B28A-48C6-99AF-367739354385}" presName="spaceB" presStyleCnt="0"/>
      <dgm:spPr/>
    </dgm:pt>
    <dgm:pt modelId="{2B861E42-B431-4BEF-8D15-C90CFE9142E0}" type="pres">
      <dgm:prSet presAssocID="{29F0462D-5D20-409F-8C0F-D739F6271D5F}" presName="space" presStyleCnt="0"/>
      <dgm:spPr/>
    </dgm:pt>
    <dgm:pt modelId="{FB6C2EF4-35D5-4114-8CD0-EECE5850A2A5}" type="pres">
      <dgm:prSet presAssocID="{8FDB84BF-DAE4-4ADC-8E97-C1333908799E}" presName="compositeA" presStyleCnt="0"/>
      <dgm:spPr/>
    </dgm:pt>
    <dgm:pt modelId="{9F0EF880-0BA0-4390-B53A-1E23ACEAF356}" type="pres">
      <dgm:prSet presAssocID="{8FDB84BF-DAE4-4ADC-8E97-C1333908799E}" presName="textA" presStyleLbl="revTx" presStyleIdx="4" presStyleCnt="5">
        <dgm:presLayoutVars>
          <dgm:bulletEnabled val="1"/>
        </dgm:presLayoutVars>
      </dgm:prSet>
      <dgm:spPr/>
    </dgm:pt>
    <dgm:pt modelId="{80782A59-3FE7-4B46-AE5F-9B3A431D675D}" type="pres">
      <dgm:prSet presAssocID="{8FDB84BF-DAE4-4ADC-8E97-C1333908799E}" presName="circleA" presStyleLbl="node1" presStyleIdx="4" presStyleCnt="5"/>
      <dgm:spPr/>
    </dgm:pt>
    <dgm:pt modelId="{6C41D4AB-F424-4BC2-BD55-783A82C87105}" type="pres">
      <dgm:prSet presAssocID="{8FDB84BF-DAE4-4ADC-8E97-C1333908799E}" presName="spaceA" presStyleCnt="0"/>
      <dgm:spPr/>
    </dgm:pt>
  </dgm:ptLst>
  <dgm:cxnLst>
    <dgm:cxn modelId="{7BB10C04-55EB-468A-A8CB-D3B3137E6536}" type="presOf" srcId="{454FB4A9-0CB6-4D83-9E32-1D7EAA7D2099}" destId="{F728D6E4-9711-49EA-A997-B907B229D286}" srcOrd="0" destOrd="0" presId="urn:microsoft.com/office/officeart/2005/8/layout/hProcess11"/>
    <dgm:cxn modelId="{58C0921B-E587-4067-B852-61F037B9461E}" srcId="{D621456C-D346-4676-81D0-D462FF4E4582}" destId="{AA0DDCED-459B-42BA-AD0A-15B959AE57E1}" srcOrd="0" destOrd="0" parTransId="{B110BBAE-D967-4066-8A48-C393F3AF9CC2}" sibTransId="{BE234D20-0C50-4807-B6B7-BD563AFFC37C}"/>
    <dgm:cxn modelId="{D52FD63A-75E2-4D30-AF99-49F177C04176}" type="presOf" srcId="{8FDB84BF-DAE4-4ADC-8E97-C1333908799E}" destId="{9F0EF880-0BA0-4390-B53A-1E23ACEAF356}" srcOrd="0" destOrd="0" presId="urn:microsoft.com/office/officeart/2005/8/layout/hProcess11"/>
    <dgm:cxn modelId="{9AF3553D-F011-45D9-916D-1171BABA3BC2}" type="presOf" srcId="{EC18BDD5-9F8C-44F5-B7B6-C79C86DFC41F}" destId="{2E7F2D90-828C-4489-9A3D-1D4C54F619B9}" srcOrd="0" destOrd="0" presId="urn:microsoft.com/office/officeart/2005/8/layout/hProcess11"/>
    <dgm:cxn modelId="{37F12763-AC88-4A2A-BA8E-E2D002CA7016}" srcId="{D621456C-D346-4676-81D0-D462FF4E4582}" destId="{454FB4A9-0CB6-4D83-9E32-1D7EAA7D2099}" srcOrd="2" destOrd="0" parTransId="{05B76EC4-F3F3-4DDE-BC69-2B756A98584F}" sibTransId="{B1E5A0AF-E6E8-49F4-868D-8ECC39C79FB0}"/>
    <dgm:cxn modelId="{E7BD0995-A7DD-4156-893F-0BD62E1F370B}" type="presOf" srcId="{CF2AB60B-B28A-48C6-99AF-367739354385}" destId="{B31EED98-90A9-4623-B5F3-301BA435C154}" srcOrd="0" destOrd="0" presId="urn:microsoft.com/office/officeart/2005/8/layout/hProcess11"/>
    <dgm:cxn modelId="{A6F7DC97-1C78-41CC-9096-7C49BD1BE8A2}" srcId="{D621456C-D346-4676-81D0-D462FF4E4582}" destId="{EC18BDD5-9F8C-44F5-B7B6-C79C86DFC41F}" srcOrd="1" destOrd="0" parTransId="{03762C99-62B4-4FEA-AA32-5460AEBE9DFD}" sibTransId="{E3FAE7FC-EACA-4FCB-B2E5-CB6725DB85EC}"/>
    <dgm:cxn modelId="{F15FC5A1-F155-40CE-8261-6815F7431573}" srcId="{D621456C-D346-4676-81D0-D462FF4E4582}" destId="{8FDB84BF-DAE4-4ADC-8E97-C1333908799E}" srcOrd="4" destOrd="0" parTransId="{DA63EACA-C2AF-4C2D-BA71-F701A997A4B6}" sibTransId="{73A3E63F-B494-4A11-954D-683A975F8EC5}"/>
    <dgm:cxn modelId="{7FC43DCB-6366-4DC3-A7E6-60D4AC353700}" srcId="{D621456C-D346-4676-81D0-D462FF4E4582}" destId="{CF2AB60B-B28A-48C6-99AF-367739354385}" srcOrd="3" destOrd="0" parTransId="{6A0EDE25-E6DE-49A7-9B65-CD8C457EFCCB}" sibTransId="{29F0462D-5D20-409F-8C0F-D739F6271D5F}"/>
    <dgm:cxn modelId="{5384F8E2-C6C4-47D8-ACDC-7846DDF51C65}" type="presOf" srcId="{AA0DDCED-459B-42BA-AD0A-15B959AE57E1}" destId="{92318F5B-2B2D-4C93-A789-40A8D6C3F546}" srcOrd="0" destOrd="0" presId="urn:microsoft.com/office/officeart/2005/8/layout/hProcess11"/>
    <dgm:cxn modelId="{344978E9-8C10-485D-A33D-E714BE16E420}" type="presOf" srcId="{D621456C-D346-4676-81D0-D462FF4E4582}" destId="{619BAD3A-5E10-4F6E-8BF8-6B250A132E1E}" srcOrd="0" destOrd="0" presId="urn:microsoft.com/office/officeart/2005/8/layout/hProcess11"/>
    <dgm:cxn modelId="{4C153447-CF82-457C-AFAA-B7B4507773B5}" type="presParOf" srcId="{619BAD3A-5E10-4F6E-8BF8-6B250A132E1E}" destId="{78DD57D5-D7CC-46F5-82BD-9148FE6353AE}" srcOrd="0" destOrd="0" presId="urn:microsoft.com/office/officeart/2005/8/layout/hProcess11"/>
    <dgm:cxn modelId="{81C01224-2585-4223-B8FC-4D95065596DE}" type="presParOf" srcId="{619BAD3A-5E10-4F6E-8BF8-6B250A132E1E}" destId="{875C36FC-A7B5-44E9-92EF-DE6460D2BA53}" srcOrd="1" destOrd="0" presId="urn:microsoft.com/office/officeart/2005/8/layout/hProcess11"/>
    <dgm:cxn modelId="{A545F3D5-5C03-4A52-9B4B-D26376390C81}" type="presParOf" srcId="{875C36FC-A7B5-44E9-92EF-DE6460D2BA53}" destId="{B4273C0A-DB1D-4F85-8499-2F3308E981F5}" srcOrd="0" destOrd="0" presId="urn:microsoft.com/office/officeart/2005/8/layout/hProcess11"/>
    <dgm:cxn modelId="{31046303-A7C1-4C00-8CB6-0C3859D3D8CE}" type="presParOf" srcId="{B4273C0A-DB1D-4F85-8499-2F3308E981F5}" destId="{92318F5B-2B2D-4C93-A789-40A8D6C3F546}" srcOrd="0" destOrd="0" presId="urn:microsoft.com/office/officeart/2005/8/layout/hProcess11"/>
    <dgm:cxn modelId="{48B3FD3A-AFF2-4628-8DDE-24B45FEFD65E}" type="presParOf" srcId="{B4273C0A-DB1D-4F85-8499-2F3308E981F5}" destId="{48446BCD-F77F-43F5-A938-473E56E63F04}" srcOrd="1" destOrd="0" presId="urn:microsoft.com/office/officeart/2005/8/layout/hProcess11"/>
    <dgm:cxn modelId="{41B3705C-C76F-474F-9DD1-067F992D898F}" type="presParOf" srcId="{B4273C0A-DB1D-4F85-8499-2F3308E981F5}" destId="{0C8DA44F-AF37-41D2-A399-BB10F7FF6BB9}" srcOrd="2" destOrd="0" presId="urn:microsoft.com/office/officeart/2005/8/layout/hProcess11"/>
    <dgm:cxn modelId="{073A0441-698E-43FA-BFC6-78A3403C85C4}" type="presParOf" srcId="{875C36FC-A7B5-44E9-92EF-DE6460D2BA53}" destId="{C3CB0DC3-C07E-478F-B85D-C24AED67AB76}" srcOrd="1" destOrd="0" presId="urn:microsoft.com/office/officeart/2005/8/layout/hProcess11"/>
    <dgm:cxn modelId="{668B69BC-54DA-47E8-8DA7-3392B190D4C9}" type="presParOf" srcId="{875C36FC-A7B5-44E9-92EF-DE6460D2BA53}" destId="{E842FF13-9115-4F6A-AA8F-33BC5EBF2FCA}" srcOrd="2" destOrd="0" presId="urn:microsoft.com/office/officeart/2005/8/layout/hProcess11"/>
    <dgm:cxn modelId="{090923B2-A401-42D2-8654-8C2B7E459AAB}" type="presParOf" srcId="{E842FF13-9115-4F6A-AA8F-33BC5EBF2FCA}" destId="{2E7F2D90-828C-4489-9A3D-1D4C54F619B9}" srcOrd="0" destOrd="0" presId="urn:microsoft.com/office/officeart/2005/8/layout/hProcess11"/>
    <dgm:cxn modelId="{9C675B12-B02B-4791-BC9C-BC2BD2C90CAD}" type="presParOf" srcId="{E842FF13-9115-4F6A-AA8F-33BC5EBF2FCA}" destId="{02C8E8C6-6BD4-442B-8379-DEC1D3DA9EEC}" srcOrd="1" destOrd="0" presId="urn:microsoft.com/office/officeart/2005/8/layout/hProcess11"/>
    <dgm:cxn modelId="{793EE611-8BC2-4DE3-9E4C-F73ACC1E0B05}" type="presParOf" srcId="{E842FF13-9115-4F6A-AA8F-33BC5EBF2FCA}" destId="{7DE27454-E527-4D1C-8D07-0A7F20139963}" srcOrd="2" destOrd="0" presId="urn:microsoft.com/office/officeart/2005/8/layout/hProcess11"/>
    <dgm:cxn modelId="{83EB2E7E-9E61-4A30-9319-0F8AD37C70D2}" type="presParOf" srcId="{875C36FC-A7B5-44E9-92EF-DE6460D2BA53}" destId="{FEF84CAA-A4F4-434B-B3E7-3897CD8B5AAD}" srcOrd="3" destOrd="0" presId="urn:microsoft.com/office/officeart/2005/8/layout/hProcess11"/>
    <dgm:cxn modelId="{6914833C-E969-4D5B-8C61-0034CEBBFC6D}" type="presParOf" srcId="{875C36FC-A7B5-44E9-92EF-DE6460D2BA53}" destId="{58727767-B67E-4652-8214-70DCEF2176C6}" srcOrd="4" destOrd="0" presId="urn:microsoft.com/office/officeart/2005/8/layout/hProcess11"/>
    <dgm:cxn modelId="{4B6FF922-37D3-435E-8BF1-739FE1C176C8}" type="presParOf" srcId="{58727767-B67E-4652-8214-70DCEF2176C6}" destId="{F728D6E4-9711-49EA-A997-B907B229D286}" srcOrd="0" destOrd="0" presId="urn:microsoft.com/office/officeart/2005/8/layout/hProcess11"/>
    <dgm:cxn modelId="{A7D9C646-69E0-4EAB-8345-221615D72A7B}" type="presParOf" srcId="{58727767-B67E-4652-8214-70DCEF2176C6}" destId="{08EDBF5F-43F9-48B5-8370-B40394DBE0F1}" srcOrd="1" destOrd="0" presId="urn:microsoft.com/office/officeart/2005/8/layout/hProcess11"/>
    <dgm:cxn modelId="{E73F507D-7E9E-4698-99F1-84B7CA991544}" type="presParOf" srcId="{58727767-B67E-4652-8214-70DCEF2176C6}" destId="{A54B2CC9-86EB-4D31-8FD4-A5DDECE62974}" srcOrd="2" destOrd="0" presId="urn:microsoft.com/office/officeart/2005/8/layout/hProcess11"/>
    <dgm:cxn modelId="{F7465241-8F1B-4779-A389-2F8ECA4F3208}" type="presParOf" srcId="{875C36FC-A7B5-44E9-92EF-DE6460D2BA53}" destId="{9E6B65AE-8A8A-4C53-9A54-6AAEE7B917C4}" srcOrd="5" destOrd="0" presId="urn:microsoft.com/office/officeart/2005/8/layout/hProcess11"/>
    <dgm:cxn modelId="{CBC191E7-36D8-430E-800A-DDA3BB75F326}" type="presParOf" srcId="{875C36FC-A7B5-44E9-92EF-DE6460D2BA53}" destId="{A089F092-E895-40AE-BB88-CC137F936FCF}" srcOrd="6" destOrd="0" presId="urn:microsoft.com/office/officeart/2005/8/layout/hProcess11"/>
    <dgm:cxn modelId="{1494141E-3580-4613-81A4-009435E2344A}" type="presParOf" srcId="{A089F092-E895-40AE-BB88-CC137F936FCF}" destId="{B31EED98-90A9-4623-B5F3-301BA435C154}" srcOrd="0" destOrd="0" presId="urn:microsoft.com/office/officeart/2005/8/layout/hProcess11"/>
    <dgm:cxn modelId="{32690D51-2544-4717-872C-C0F3823D19C0}" type="presParOf" srcId="{A089F092-E895-40AE-BB88-CC137F936FCF}" destId="{1C312052-A10A-4BC1-8755-CC05E89C7E81}" srcOrd="1" destOrd="0" presId="urn:microsoft.com/office/officeart/2005/8/layout/hProcess11"/>
    <dgm:cxn modelId="{39291D60-ACA1-4E30-93FC-765D80A2E90F}" type="presParOf" srcId="{A089F092-E895-40AE-BB88-CC137F936FCF}" destId="{1A11D66F-A0CE-4A1B-B899-D12986C7800D}" srcOrd="2" destOrd="0" presId="urn:microsoft.com/office/officeart/2005/8/layout/hProcess11"/>
    <dgm:cxn modelId="{66B4F475-1545-44D9-8DB6-34512668A668}" type="presParOf" srcId="{875C36FC-A7B5-44E9-92EF-DE6460D2BA53}" destId="{2B861E42-B431-4BEF-8D15-C90CFE9142E0}" srcOrd="7" destOrd="0" presId="urn:microsoft.com/office/officeart/2005/8/layout/hProcess11"/>
    <dgm:cxn modelId="{AFEFF1C7-2F85-4D01-9633-962645E41D2F}" type="presParOf" srcId="{875C36FC-A7B5-44E9-92EF-DE6460D2BA53}" destId="{FB6C2EF4-35D5-4114-8CD0-EECE5850A2A5}" srcOrd="8" destOrd="0" presId="urn:microsoft.com/office/officeart/2005/8/layout/hProcess11"/>
    <dgm:cxn modelId="{51ED9865-1CA2-451E-B44F-638FF61E8E8E}" type="presParOf" srcId="{FB6C2EF4-35D5-4114-8CD0-EECE5850A2A5}" destId="{9F0EF880-0BA0-4390-B53A-1E23ACEAF356}" srcOrd="0" destOrd="0" presId="urn:microsoft.com/office/officeart/2005/8/layout/hProcess11"/>
    <dgm:cxn modelId="{A6FF1CCE-E4B5-4F84-8ADF-5EC1534A1DED}" type="presParOf" srcId="{FB6C2EF4-35D5-4114-8CD0-EECE5850A2A5}" destId="{80782A59-3FE7-4B46-AE5F-9B3A431D675D}" srcOrd="1" destOrd="0" presId="urn:microsoft.com/office/officeart/2005/8/layout/hProcess11"/>
    <dgm:cxn modelId="{283905CF-8440-4599-B13A-56C304F6DE10}" type="presParOf" srcId="{FB6C2EF4-35D5-4114-8CD0-EECE5850A2A5}" destId="{6C41D4AB-F424-4BC2-BD55-783A82C8710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5237B-1646-46D3-8769-951F339D197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E"/>
        </a:p>
      </dgm:t>
    </dgm:pt>
    <dgm:pt modelId="{67E46B26-75D5-4C69-9D95-A8C23E2FCAC2}">
      <dgm:prSet phldrT="[Text]"/>
      <dgm:spPr>
        <a:ln>
          <a:noFill/>
        </a:ln>
      </dgm:spPr>
      <dgm:t>
        <a:bodyPr/>
        <a:lstStyle/>
        <a:p>
          <a:r>
            <a:rPr lang="en-GB"/>
            <a:t>Ambition</a:t>
          </a:r>
          <a:endParaRPr lang="en-IE"/>
        </a:p>
      </dgm:t>
    </dgm:pt>
    <dgm:pt modelId="{FF404A8D-827C-4F61-8223-6EBB02F0ED1D}" type="parTrans" cxnId="{EF76E76B-BBF3-4F12-822A-681D8E481100}">
      <dgm:prSet/>
      <dgm:spPr/>
      <dgm:t>
        <a:bodyPr/>
        <a:lstStyle/>
        <a:p>
          <a:endParaRPr lang="en-IE"/>
        </a:p>
      </dgm:t>
    </dgm:pt>
    <dgm:pt modelId="{829F8503-093E-4A2E-9776-F7FF37271BB2}" type="sibTrans" cxnId="{EF76E76B-BBF3-4F12-822A-681D8E481100}">
      <dgm:prSet/>
      <dgm:spPr/>
      <dgm:t>
        <a:bodyPr/>
        <a:lstStyle/>
        <a:p>
          <a:endParaRPr lang="en-IE"/>
        </a:p>
      </dgm:t>
    </dgm:pt>
    <dgm:pt modelId="{76A1CE67-424F-4A1E-8202-2E1653E2D05D}">
      <dgm:prSet phldrT="[Text]"/>
      <dgm:spPr/>
      <dgm:t>
        <a:bodyPr/>
        <a:lstStyle/>
        <a:p>
          <a:pPr>
            <a:buFont typeface="Wingdings" panose="05000000000000000000" pitchFamily="2" charset="2"/>
            <a:buChar char="q"/>
          </a:pPr>
          <a:r>
            <a:rPr lang="da-DK"/>
            <a:t> The report is tied to a clear and unified underlying gas network strategy.</a:t>
          </a:r>
          <a:endParaRPr lang="en-IE"/>
        </a:p>
      </dgm:t>
    </dgm:pt>
    <dgm:pt modelId="{5A546E47-2300-40E1-8120-055DAD8ACDB7}" type="parTrans" cxnId="{62C81023-8D2B-4486-B070-1BCA40396952}">
      <dgm:prSet/>
      <dgm:spPr/>
      <dgm:t>
        <a:bodyPr/>
        <a:lstStyle/>
        <a:p>
          <a:endParaRPr lang="en-IE"/>
        </a:p>
      </dgm:t>
    </dgm:pt>
    <dgm:pt modelId="{C0C11DF0-A4C1-4F0B-ADA9-E56CAF602DF1}" type="sibTrans" cxnId="{62C81023-8D2B-4486-B070-1BCA40396952}">
      <dgm:prSet/>
      <dgm:spPr/>
      <dgm:t>
        <a:bodyPr/>
        <a:lstStyle/>
        <a:p>
          <a:endParaRPr lang="en-IE"/>
        </a:p>
      </dgm:t>
    </dgm:pt>
    <dgm:pt modelId="{0C593F45-789E-49CC-B54B-B27255AB7798}">
      <dgm:prSet phldrT="[Text]"/>
      <dgm:spPr>
        <a:solidFill>
          <a:schemeClr val="tx2">
            <a:lumMod val="60000"/>
            <a:lumOff val="40000"/>
          </a:schemeClr>
        </a:solidFill>
        <a:ln>
          <a:noFill/>
        </a:ln>
      </dgm:spPr>
      <dgm:t>
        <a:bodyPr/>
        <a:lstStyle/>
        <a:p>
          <a:r>
            <a:rPr lang="en-GB"/>
            <a:t>Scenario</a:t>
          </a:r>
          <a:endParaRPr lang="en-IE"/>
        </a:p>
      </dgm:t>
    </dgm:pt>
    <dgm:pt modelId="{DB2CAF17-62A6-4D27-8763-2D1D07A7B4FA}" type="parTrans" cxnId="{659D75EA-25A9-4BAA-B96A-F3E63557E427}">
      <dgm:prSet/>
      <dgm:spPr/>
      <dgm:t>
        <a:bodyPr/>
        <a:lstStyle/>
        <a:p>
          <a:endParaRPr lang="en-IE"/>
        </a:p>
      </dgm:t>
    </dgm:pt>
    <dgm:pt modelId="{5258CD03-EB69-48C1-8283-FFEA84DF9E2F}" type="sibTrans" cxnId="{659D75EA-25A9-4BAA-B96A-F3E63557E427}">
      <dgm:prSet/>
      <dgm:spPr/>
      <dgm:t>
        <a:bodyPr/>
        <a:lstStyle/>
        <a:p>
          <a:endParaRPr lang="en-IE"/>
        </a:p>
      </dgm:t>
    </dgm:pt>
    <dgm:pt modelId="{985686E8-6F10-4618-B432-F94E91B62612}">
      <dgm:prSet phldrT="[Text]"/>
      <dgm:spPr>
        <a:ln>
          <a:solidFill>
            <a:schemeClr val="tx2">
              <a:lumMod val="60000"/>
              <a:lumOff val="40000"/>
            </a:schemeClr>
          </a:solidFill>
        </a:ln>
      </dgm:spPr>
      <dgm:t>
        <a:bodyPr/>
        <a:lstStyle/>
        <a:p>
          <a:pPr>
            <a:buFont typeface="Wingdings" panose="05000000000000000000" pitchFamily="2" charset="2"/>
            <a:buChar char="q"/>
          </a:pPr>
          <a:r>
            <a:rPr lang="da-DK"/>
            <a:t> A set of well justified supply and demand scenarios for the gas network based on </a:t>
          </a:r>
          <a:r>
            <a:rPr lang="en-IE"/>
            <a:t>energy policy and industry developments</a:t>
          </a:r>
          <a:r>
            <a:rPr lang="da-DK"/>
            <a:t>, min. 10-15 year outlook. </a:t>
          </a:r>
          <a:endParaRPr lang="en-IE"/>
        </a:p>
      </dgm:t>
    </dgm:pt>
    <dgm:pt modelId="{39AADD91-93DA-42BA-892A-7BE79B511B43}" type="parTrans" cxnId="{8768F8EB-381B-4150-BE7A-9CDEEE1B750A}">
      <dgm:prSet/>
      <dgm:spPr/>
      <dgm:t>
        <a:bodyPr/>
        <a:lstStyle/>
        <a:p>
          <a:endParaRPr lang="en-IE"/>
        </a:p>
      </dgm:t>
    </dgm:pt>
    <dgm:pt modelId="{05B4C76B-83CD-494F-98D6-E495C368B590}" type="sibTrans" cxnId="{8768F8EB-381B-4150-BE7A-9CDEEE1B750A}">
      <dgm:prSet/>
      <dgm:spPr/>
      <dgm:t>
        <a:bodyPr/>
        <a:lstStyle/>
        <a:p>
          <a:endParaRPr lang="en-IE"/>
        </a:p>
      </dgm:t>
    </dgm:pt>
    <dgm:pt modelId="{610ACDDD-8DB6-464F-B36D-E033982F19D3}">
      <dgm:prSet phldrT="[Text]"/>
      <dgm:spPr>
        <a:solidFill>
          <a:schemeClr val="accent2"/>
        </a:solidFill>
        <a:ln>
          <a:noFill/>
        </a:ln>
      </dgm:spPr>
      <dgm:t>
        <a:bodyPr/>
        <a:lstStyle/>
        <a:p>
          <a:r>
            <a:rPr lang="en-GB"/>
            <a:t>Pathways</a:t>
          </a:r>
          <a:endParaRPr lang="en-IE"/>
        </a:p>
      </dgm:t>
    </dgm:pt>
    <dgm:pt modelId="{496B3E06-14D4-4D1B-B4E4-117EA0DCD593}" type="parTrans" cxnId="{FDDFAEE1-4961-4C9D-BDBB-73364CA9056E}">
      <dgm:prSet/>
      <dgm:spPr/>
      <dgm:t>
        <a:bodyPr/>
        <a:lstStyle/>
        <a:p>
          <a:endParaRPr lang="en-IE"/>
        </a:p>
      </dgm:t>
    </dgm:pt>
    <dgm:pt modelId="{351D7B8E-98B8-4A30-A7AB-A31E3521207C}" type="sibTrans" cxnId="{FDDFAEE1-4961-4C9D-BDBB-73364CA9056E}">
      <dgm:prSet/>
      <dgm:spPr/>
      <dgm:t>
        <a:bodyPr/>
        <a:lstStyle/>
        <a:p>
          <a:endParaRPr lang="en-IE"/>
        </a:p>
      </dgm:t>
    </dgm:pt>
    <dgm:pt modelId="{7FCC5198-8DA8-4974-95A4-61C9C79FBD21}">
      <dgm:prSet phldrT="[Text]"/>
      <dgm:spPr>
        <a:ln>
          <a:solidFill>
            <a:schemeClr val="accent2"/>
          </a:solidFill>
        </a:ln>
      </dgm:spPr>
      <dgm:t>
        <a:bodyPr/>
        <a:lstStyle/>
        <a:p>
          <a:pPr>
            <a:buFont typeface="Wingdings" panose="05000000000000000000" pitchFamily="2" charset="2"/>
            <a:buChar char="q"/>
          </a:pPr>
          <a:r>
            <a:rPr lang="en-IE"/>
            <a:t> A list of trigger and decision points that would cause GNI to change the central plan, along with proposed changes to the core pathway.    </a:t>
          </a:r>
        </a:p>
      </dgm:t>
    </dgm:pt>
    <dgm:pt modelId="{6F1717DC-85E9-4E8C-BB4F-E2F655CA63ED}" type="parTrans" cxnId="{D5A36B8A-55ED-4960-975A-8BC53E617E4D}">
      <dgm:prSet/>
      <dgm:spPr/>
      <dgm:t>
        <a:bodyPr/>
        <a:lstStyle/>
        <a:p>
          <a:endParaRPr lang="en-IE"/>
        </a:p>
      </dgm:t>
    </dgm:pt>
    <dgm:pt modelId="{35A091C0-8443-4EE9-AAAE-9CC0999353ED}" type="sibTrans" cxnId="{D5A36B8A-55ED-4960-975A-8BC53E617E4D}">
      <dgm:prSet/>
      <dgm:spPr/>
      <dgm:t>
        <a:bodyPr/>
        <a:lstStyle/>
        <a:p>
          <a:endParaRPr lang="en-IE"/>
        </a:p>
      </dgm:t>
    </dgm:pt>
    <dgm:pt modelId="{FCF36D53-6A04-47A5-AF21-FC11FC39B27B}">
      <dgm:prSet phldrT="[Text]"/>
      <dgm:spPr>
        <a:solidFill>
          <a:schemeClr val="accent3"/>
        </a:solidFill>
        <a:ln>
          <a:noFill/>
        </a:ln>
      </dgm:spPr>
      <dgm:t>
        <a:bodyPr/>
        <a:lstStyle/>
        <a:p>
          <a:r>
            <a:rPr lang="en-GB"/>
            <a:t>Monitoring</a:t>
          </a:r>
          <a:endParaRPr lang="en-IE"/>
        </a:p>
      </dgm:t>
    </dgm:pt>
    <dgm:pt modelId="{3664E350-8289-4E8D-9264-BACE34EAA5F0}" type="parTrans" cxnId="{E1DC45D9-9792-443F-8AF8-A27BDF9D9507}">
      <dgm:prSet/>
      <dgm:spPr/>
      <dgm:t>
        <a:bodyPr/>
        <a:lstStyle/>
        <a:p>
          <a:endParaRPr lang="en-IE"/>
        </a:p>
      </dgm:t>
    </dgm:pt>
    <dgm:pt modelId="{B171D65E-6381-4FBF-9707-94B0EE81381D}" type="sibTrans" cxnId="{E1DC45D9-9792-443F-8AF8-A27BDF9D9507}">
      <dgm:prSet/>
      <dgm:spPr/>
      <dgm:t>
        <a:bodyPr/>
        <a:lstStyle/>
        <a:p>
          <a:endParaRPr lang="en-IE"/>
        </a:p>
      </dgm:t>
    </dgm:pt>
    <dgm:pt modelId="{B35A40D9-3BE1-48DF-845D-63C370057535}">
      <dgm:prSet phldrT="[Text]"/>
      <dgm:spPr>
        <a:solidFill>
          <a:schemeClr val="tx1"/>
        </a:solidFill>
        <a:ln>
          <a:noFill/>
        </a:ln>
      </dgm:spPr>
      <dgm:t>
        <a:bodyPr/>
        <a:lstStyle/>
        <a:p>
          <a:r>
            <a:rPr lang="en-GB"/>
            <a:t>Engagement</a:t>
          </a:r>
          <a:endParaRPr lang="en-IE"/>
        </a:p>
      </dgm:t>
    </dgm:pt>
    <dgm:pt modelId="{E34E05FA-E184-492F-AB5E-27294E4FFE44}" type="parTrans" cxnId="{E00B0458-B8D8-431D-89B9-147449710007}">
      <dgm:prSet/>
      <dgm:spPr/>
      <dgm:t>
        <a:bodyPr/>
        <a:lstStyle/>
        <a:p>
          <a:endParaRPr lang="en-IE"/>
        </a:p>
      </dgm:t>
    </dgm:pt>
    <dgm:pt modelId="{905A9C32-DA26-4C2D-B2EB-0B32DA36E06D}" type="sibTrans" cxnId="{E00B0458-B8D8-431D-89B9-147449710007}">
      <dgm:prSet/>
      <dgm:spPr/>
      <dgm:t>
        <a:bodyPr/>
        <a:lstStyle/>
        <a:p>
          <a:endParaRPr lang="en-IE"/>
        </a:p>
      </dgm:t>
    </dgm:pt>
    <dgm:pt modelId="{59AD83E9-C349-458B-B3A3-003004FBD86A}">
      <dgm:prSet phldrT="[Text]"/>
      <dgm:spPr>
        <a:solidFill>
          <a:schemeClr val="bg1"/>
        </a:solidFill>
        <a:ln>
          <a:solidFill>
            <a:schemeClr val="tx1"/>
          </a:solidFill>
        </a:ln>
      </dgm:spPr>
      <dgm:t>
        <a:bodyPr/>
        <a:lstStyle/>
        <a:p>
          <a:pPr>
            <a:buFont typeface="Wingdings" panose="05000000000000000000" pitchFamily="2" charset="2"/>
            <a:buChar char="q"/>
          </a:pPr>
          <a:r>
            <a:rPr lang="en-IE"/>
            <a:t> GNI consider whole system implications of the adaptive pathways, with meaningful stakeholder engagement.</a:t>
          </a:r>
        </a:p>
      </dgm:t>
    </dgm:pt>
    <dgm:pt modelId="{E5A3AA43-9D32-4582-9E86-1C126385849D}" type="parTrans" cxnId="{91582EAE-2B6D-4ACC-A934-D0489327F31E}">
      <dgm:prSet/>
      <dgm:spPr/>
      <dgm:t>
        <a:bodyPr/>
        <a:lstStyle/>
        <a:p>
          <a:endParaRPr lang="en-IE"/>
        </a:p>
      </dgm:t>
    </dgm:pt>
    <dgm:pt modelId="{80313934-6CBA-47A1-842F-CD4F82E2748C}" type="sibTrans" cxnId="{91582EAE-2B6D-4ACC-A934-D0489327F31E}">
      <dgm:prSet/>
      <dgm:spPr/>
      <dgm:t>
        <a:bodyPr/>
        <a:lstStyle/>
        <a:p>
          <a:endParaRPr lang="en-IE"/>
        </a:p>
      </dgm:t>
    </dgm:pt>
    <dgm:pt modelId="{822E27D1-8D45-4D97-8F90-B05BD37E0024}">
      <dgm:prSet phldrT="[Text]"/>
      <dgm:spPr>
        <a:solidFill>
          <a:schemeClr val="bg1"/>
        </a:solidFill>
        <a:ln>
          <a:solidFill>
            <a:schemeClr val="accent3"/>
          </a:solidFill>
        </a:ln>
      </dgm:spPr>
      <dgm:t>
        <a:bodyPr/>
        <a:lstStyle/>
        <a:p>
          <a:pPr>
            <a:buFont typeface="Wingdings" panose="05000000000000000000" pitchFamily="2" charset="2"/>
            <a:buChar char="q"/>
          </a:pPr>
          <a:r>
            <a:rPr lang="en-IE"/>
            <a:t> Define milestones to monitor trigger points and metrics to evaluate GNI’s adaptive planning performance.</a:t>
          </a:r>
        </a:p>
      </dgm:t>
    </dgm:pt>
    <dgm:pt modelId="{5799085C-2DC9-4B8D-A029-BCE76C99A387}" type="parTrans" cxnId="{A51B19C6-D94E-4E3B-AE4C-D48B0C6DFFDA}">
      <dgm:prSet/>
      <dgm:spPr/>
      <dgm:t>
        <a:bodyPr/>
        <a:lstStyle/>
        <a:p>
          <a:endParaRPr lang="en-IE"/>
        </a:p>
      </dgm:t>
    </dgm:pt>
    <dgm:pt modelId="{3F3E5CB1-6754-461D-B27E-732E5EA41479}" type="sibTrans" cxnId="{A51B19C6-D94E-4E3B-AE4C-D48B0C6DFFDA}">
      <dgm:prSet/>
      <dgm:spPr/>
      <dgm:t>
        <a:bodyPr/>
        <a:lstStyle/>
        <a:p>
          <a:endParaRPr lang="en-IE"/>
        </a:p>
      </dgm:t>
    </dgm:pt>
    <dgm:pt modelId="{6595D37C-6914-41A0-A4B6-FA4C1ADDE61C}">
      <dgm:prSet phldrT="[Text]"/>
      <dgm:spPr>
        <a:ln>
          <a:solidFill>
            <a:schemeClr val="tx2">
              <a:lumMod val="60000"/>
              <a:lumOff val="40000"/>
            </a:schemeClr>
          </a:solidFill>
        </a:ln>
      </dgm:spPr>
      <dgm:t>
        <a:bodyPr/>
        <a:lstStyle/>
        <a:p>
          <a:pPr>
            <a:buFont typeface="Wingdings" panose="05000000000000000000" pitchFamily="2" charset="2"/>
            <a:buChar char="q"/>
          </a:pPr>
          <a:r>
            <a:rPr lang="en-IE"/>
            <a:t> A clear list of assumptions.</a:t>
          </a:r>
        </a:p>
      </dgm:t>
    </dgm:pt>
    <dgm:pt modelId="{6499ABE6-99D6-408F-B412-A296B7FB6D1E}" type="parTrans" cxnId="{0C6EAA5A-6C09-49BE-8989-3B929543F6B1}">
      <dgm:prSet/>
      <dgm:spPr/>
    </dgm:pt>
    <dgm:pt modelId="{2E96D606-C0BE-4CF9-889A-51B6E4AEAB56}" type="sibTrans" cxnId="{0C6EAA5A-6C09-49BE-8989-3B929543F6B1}">
      <dgm:prSet/>
      <dgm:spPr/>
    </dgm:pt>
    <dgm:pt modelId="{6C01480B-A21E-4F6A-A991-DD7D2F68E5AC}">
      <dgm:prSet phldrT="[Text]"/>
      <dgm:spPr>
        <a:ln>
          <a:solidFill>
            <a:schemeClr val="accent2"/>
          </a:solidFill>
        </a:ln>
      </dgm:spPr>
      <dgm:t>
        <a:bodyPr/>
        <a:lstStyle/>
        <a:p>
          <a:pPr>
            <a:buFont typeface="Wingdings" panose="05000000000000000000" pitchFamily="2" charset="2"/>
            <a:buChar char="q"/>
          </a:pPr>
          <a:r>
            <a:rPr lang="da-DK"/>
            <a:t> A demonstration of low regrets investments for the gas network based on adaptve pathways, producing a central plan.</a:t>
          </a:r>
          <a:endParaRPr lang="en-IE"/>
        </a:p>
      </dgm:t>
    </dgm:pt>
    <dgm:pt modelId="{D18BEA33-57E6-4C50-AE99-417543C8B8AB}" type="parTrans" cxnId="{E45AF638-E1FF-4774-B661-BF6A6A0D8FF8}">
      <dgm:prSet/>
      <dgm:spPr/>
    </dgm:pt>
    <dgm:pt modelId="{48342B55-0DA5-4832-BD37-93A4042D230B}" type="sibTrans" cxnId="{E45AF638-E1FF-4774-B661-BF6A6A0D8FF8}">
      <dgm:prSet/>
      <dgm:spPr/>
    </dgm:pt>
    <dgm:pt modelId="{789768DA-9AE4-4DEC-8A4D-9450B3D5F6AD}" type="pres">
      <dgm:prSet presAssocID="{BBA5237B-1646-46D3-8769-951F339D197D}" presName="linearFlow" presStyleCnt="0">
        <dgm:presLayoutVars>
          <dgm:dir/>
          <dgm:animLvl val="lvl"/>
          <dgm:resizeHandles val="exact"/>
        </dgm:presLayoutVars>
      </dgm:prSet>
      <dgm:spPr/>
    </dgm:pt>
    <dgm:pt modelId="{48D56EA5-F66C-4E31-AC9C-4B6C7E2370B7}" type="pres">
      <dgm:prSet presAssocID="{67E46B26-75D5-4C69-9D95-A8C23E2FCAC2}" presName="composite" presStyleCnt="0"/>
      <dgm:spPr/>
    </dgm:pt>
    <dgm:pt modelId="{209D68EC-FA57-46B4-B33A-2792BD1E8F52}" type="pres">
      <dgm:prSet presAssocID="{67E46B26-75D5-4C69-9D95-A8C23E2FCAC2}" presName="parentText" presStyleLbl="alignNode1" presStyleIdx="0" presStyleCnt="5">
        <dgm:presLayoutVars>
          <dgm:chMax val="1"/>
          <dgm:bulletEnabled val="1"/>
        </dgm:presLayoutVars>
      </dgm:prSet>
      <dgm:spPr/>
    </dgm:pt>
    <dgm:pt modelId="{E1D49CDE-06C5-4980-84CB-ED8C75311260}" type="pres">
      <dgm:prSet presAssocID="{67E46B26-75D5-4C69-9D95-A8C23E2FCAC2}" presName="descendantText" presStyleLbl="alignAcc1" presStyleIdx="0" presStyleCnt="5">
        <dgm:presLayoutVars>
          <dgm:bulletEnabled val="1"/>
        </dgm:presLayoutVars>
      </dgm:prSet>
      <dgm:spPr/>
    </dgm:pt>
    <dgm:pt modelId="{87C6F208-49D8-4967-8A7C-14900C412177}" type="pres">
      <dgm:prSet presAssocID="{829F8503-093E-4A2E-9776-F7FF37271BB2}" presName="sp" presStyleCnt="0"/>
      <dgm:spPr/>
    </dgm:pt>
    <dgm:pt modelId="{B1CEC91A-1102-4D24-ADE7-9A7A5AE62A48}" type="pres">
      <dgm:prSet presAssocID="{0C593F45-789E-49CC-B54B-B27255AB7798}" presName="composite" presStyleCnt="0"/>
      <dgm:spPr/>
    </dgm:pt>
    <dgm:pt modelId="{85A8A7C2-09B0-4D42-A541-23C077ECA8FE}" type="pres">
      <dgm:prSet presAssocID="{0C593F45-789E-49CC-B54B-B27255AB7798}" presName="parentText" presStyleLbl="alignNode1" presStyleIdx="1" presStyleCnt="5">
        <dgm:presLayoutVars>
          <dgm:chMax val="1"/>
          <dgm:bulletEnabled val="1"/>
        </dgm:presLayoutVars>
      </dgm:prSet>
      <dgm:spPr/>
    </dgm:pt>
    <dgm:pt modelId="{15013C4C-C78E-4E30-B568-852B037E09BD}" type="pres">
      <dgm:prSet presAssocID="{0C593F45-789E-49CC-B54B-B27255AB7798}" presName="descendantText" presStyleLbl="alignAcc1" presStyleIdx="1" presStyleCnt="5">
        <dgm:presLayoutVars>
          <dgm:bulletEnabled val="1"/>
        </dgm:presLayoutVars>
      </dgm:prSet>
      <dgm:spPr/>
    </dgm:pt>
    <dgm:pt modelId="{255A55C8-419D-43C1-B2FB-4730F066E848}" type="pres">
      <dgm:prSet presAssocID="{5258CD03-EB69-48C1-8283-FFEA84DF9E2F}" presName="sp" presStyleCnt="0"/>
      <dgm:spPr/>
    </dgm:pt>
    <dgm:pt modelId="{57578E1F-57B6-4B3F-8CBE-A1783C428327}" type="pres">
      <dgm:prSet presAssocID="{610ACDDD-8DB6-464F-B36D-E033982F19D3}" presName="composite" presStyleCnt="0"/>
      <dgm:spPr/>
    </dgm:pt>
    <dgm:pt modelId="{6CA46465-145F-451C-9ED3-91A1B04A476A}" type="pres">
      <dgm:prSet presAssocID="{610ACDDD-8DB6-464F-B36D-E033982F19D3}" presName="parentText" presStyleLbl="alignNode1" presStyleIdx="2" presStyleCnt="5">
        <dgm:presLayoutVars>
          <dgm:chMax val="1"/>
          <dgm:bulletEnabled val="1"/>
        </dgm:presLayoutVars>
      </dgm:prSet>
      <dgm:spPr/>
    </dgm:pt>
    <dgm:pt modelId="{F0B8E8D4-0CAC-4A03-9160-821A5EDCB1E6}" type="pres">
      <dgm:prSet presAssocID="{610ACDDD-8DB6-464F-B36D-E033982F19D3}" presName="descendantText" presStyleLbl="alignAcc1" presStyleIdx="2" presStyleCnt="5">
        <dgm:presLayoutVars>
          <dgm:bulletEnabled val="1"/>
        </dgm:presLayoutVars>
      </dgm:prSet>
      <dgm:spPr/>
    </dgm:pt>
    <dgm:pt modelId="{6D754709-A5C5-4ED0-B11C-8BFA295D624F}" type="pres">
      <dgm:prSet presAssocID="{351D7B8E-98B8-4A30-A7AB-A31E3521207C}" presName="sp" presStyleCnt="0"/>
      <dgm:spPr/>
    </dgm:pt>
    <dgm:pt modelId="{871F2917-3A68-435D-ADDA-7E75983B0E7D}" type="pres">
      <dgm:prSet presAssocID="{FCF36D53-6A04-47A5-AF21-FC11FC39B27B}" presName="composite" presStyleCnt="0"/>
      <dgm:spPr/>
    </dgm:pt>
    <dgm:pt modelId="{7DA569BF-EADA-44AC-9E72-A905094928F2}" type="pres">
      <dgm:prSet presAssocID="{FCF36D53-6A04-47A5-AF21-FC11FC39B27B}" presName="parentText" presStyleLbl="alignNode1" presStyleIdx="3" presStyleCnt="5">
        <dgm:presLayoutVars>
          <dgm:chMax val="1"/>
          <dgm:bulletEnabled val="1"/>
        </dgm:presLayoutVars>
      </dgm:prSet>
      <dgm:spPr/>
    </dgm:pt>
    <dgm:pt modelId="{1D3D7D34-F18D-4BFA-AF0C-179330B112E3}" type="pres">
      <dgm:prSet presAssocID="{FCF36D53-6A04-47A5-AF21-FC11FC39B27B}" presName="descendantText" presStyleLbl="alignAcc1" presStyleIdx="3" presStyleCnt="5">
        <dgm:presLayoutVars>
          <dgm:bulletEnabled val="1"/>
        </dgm:presLayoutVars>
      </dgm:prSet>
      <dgm:spPr/>
    </dgm:pt>
    <dgm:pt modelId="{E757D1C6-A721-44DC-83F0-B6DE523B1C95}" type="pres">
      <dgm:prSet presAssocID="{B171D65E-6381-4FBF-9707-94B0EE81381D}" presName="sp" presStyleCnt="0"/>
      <dgm:spPr/>
    </dgm:pt>
    <dgm:pt modelId="{2A4B8569-E836-44F0-9478-FA74F2D5C9AD}" type="pres">
      <dgm:prSet presAssocID="{B35A40D9-3BE1-48DF-845D-63C370057535}" presName="composite" presStyleCnt="0"/>
      <dgm:spPr/>
    </dgm:pt>
    <dgm:pt modelId="{9BA952D2-A033-458F-B0A2-4F4503040A1E}" type="pres">
      <dgm:prSet presAssocID="{B35A40D9-3BE1-48DF-845D-63C370057535}" presName="parentText" presStyleLbl="alignNode1" presStyleIdx="4" presStyleCnt="5">
        <dgm:presLayoutVars>
          <dgm:chMax val="1"/>
          <dgm:bulletEnabled val="1"/>
        </dgm:presLayoutVars>
      </dgm:prSet>
      <dgm:spPr/>
    </dgm:pt>
    <dgm:pt modelId="{5475A9DD-A731-4E95-ABC3-BE27985FA56A}" type="pres">
      <dgm:prSet presAssocID="{B35A40D9-3BE1-48DF-845D-63C370057535}" presName="descendantText" presStyleLbl="alignAcc1" presStyleIdx="4" presStyleCnt="5">
        <dgm:presLayoutVars>
          <dgm:bulletEnabled val="1"/>
        </dgm:presLayoutVars>
      </dgm:prSet>
      <dgm:spPr/>
    </dgm:pt>
  </dgm:ptLst>
  <dgm:cxnLst>
    <dgm:cxn modelId="{589DAF06-16FF-4F9E-B848-B6AE14B7471C}" type="presOf" srcId="{67E46B26-75D5-4C69-9D95-A8C23E2FCAC2}" destId="{209D68EC-FA57-46B4-B33A-2792BD1E8F52}" srcOrd="0" destOrd="0" presId="urn:microsoft.com/office/officeart/2005/8/layout/chevron2"/>
    <dgm:cxn modelId="{9FE8AF0D-4C78-4DF7-8C75-519A7620B5D9}" type="presOf" srcId="{B35A40D9-3BE1-48DF-845D-63C370057535}" destId="{9BA952D2-A033-458F-B0A2-4F4503040A1E}" srcOrd="0" destOrd="0" presId="urn:microsoft.com/office/officeart/2005/8/layout/chevron2"/>
    <dgm:cxn modelId="{4AFF8A19-CE90-402D-BF07-BC7163784C75}" type="presOf" srcId="{BBA5237B-1646-46D3-8769-951F339D197D}" destId="{789768DA-9AE4-4DEC-8A4D-9450B3D5F6AD}" srcOrd="0" destOrd="0" presId="urn:microsoft.com/office/officeart/2005/8/layout/chevron2"/>
    <dgm:cxn modelId="{62C81023-8D2B-4486-B070-1BCA40396952}" srcId="{67E46B26-75D5-4C69-9D95-A8C23E2FCAC2}" destId="{76A1CE67-424F-4A1E-8202-2E1653E2D05D}" srcOrd="0" destOrd="0" parTransId="{5A546E47-2300-40E1-8120-055DAD8ACDB7}" sibTransId="{C0C11DF0-A4C1-4F0B-ADA9-E56CAF602DF1}"/>
    <dgm:cxn modelId="{E45AF638-E1FF-4774-B661-BF6A6A0D8FF8}" srcId="{610ACDDD-8DB6-464F-B36D-E033982F19D3}" destId="{6C01480B-A21E-4F6A-A991-DD7D2F68E5AC}" srcOrd="0" destOrd="0" parTransId="{D18BEA33-57E6-4C50-AE99-417543C8B8AB}" sibTransId="{48342B55-0DA5-4832-BD37-93A4042D230B}"/>
    <dgm:cxn modelId="{1CEB6061-ED82-4BDA-85F9-86DD5DC0EC0D}" type="presOf" srcId="{985686E8-6F10-4618-B432-F94E91B62612}" destId="{15013C4C-C78E-4E30-B568-852B037E09BD}" srcOrd="0" destOrd="0" presId="urn:microsoft.com/office/officeart/2005/8/layout/chevron2"/>
    <dgm:cxn modelId="{D1DB8F42-6970-408B-AB5A-2CCE87E709E7}" type="presOf" srcId="{FCF36D53-6A04-47A5-AF21-FC11FC39B27B}" destId="{7DA569BF-EADA-44AC-9E72-A905094928F2}" srcOrd="0" destOrd="0" presId="urn:microsoft.com/office/officeart/2005/8/layout/chevron2"/>
    <dgm:cxn modelId="{EF76E76B-BBF3-4F12-822A-681D8E481100}" srcId="{BBA5237B-1646-46D3-8769-951F339D197D}" destId="{67E46B26-75D5-4C69-9D95-A8C23E2FCAC2}" srcOrd="0" destOrd="0" parTransId="{FF404A8D-827C-4F61-8223-6EBB02F0ED1D}" sibTransId="{829F8503-093E-4A2E-9776-F7FF37271BB2}"/>
    <dgm:cxn modelId="{1ED0156D-F4A0-401D-8936-C3C9A4909898}" type="presOf" srcId="{7FCC5198-8DA8-4974-95A4-61C9C79FBD21}" destId="{F0B8E8D4-0CAC-4A03-9160-821A5EDCB1E6}" srcOrd="0" destOrd="1" presId="urn:microsoft.com/office/officeart/2005/8/layout/chevron2"/>
    <dgm:cxn modelId="{E00B0458-B8D8-431D-89B9-147449710007}" srcId="{BBA5237B-1646-46D3-8769-951F339D197D}" destId="{B35A40D9-3BE1-48DF-845D-63C370057535}" srcOrd="4" destOrd="0" parTransId="{E34E05FA-E184-492F-AB5E-27294E4FFE44}" sibTransId="{905A9C32-DA26-4C2D-B2EB-0B32DA36E06D}"/>
    <dgm:cxn modelId="{0C6EAA5A-6C09-49BE-8989-3B929543F6B1}" srcId="{0C593F45-789E-49CC-B54B-B27255AB7798}" destId="{6595D37C-6914-41A0-A4B6-FA4C1ADDE61C}" srcOrd="1" destOrd="0" parTransId="{6499ABE6-99D6-408F-B412-A296B7FB6D1E}" sibTransId="{2E96D606-C0BE-4CF9-889A-51B6E4AEAB56}"/>
    <dgm:cxn modelId="{6211C07D-EF0E-4B4D-AE16-F5EF57DB1AB8}" type="presOf" srcId="{76A1CE67-424F-4A1E-8202-2E1653E2D05D}" destId="{E1D49CDE-06C5-4980-84CB-ED8C75311260}" srcOrd="0" destOrd="0" presId="urn:microsoft.com/office/officeart/2005/8/layout/chevron2"/>
    <dgm:cxn modelId="{D5A36B8A-55ED-4960-975A-8BC53E617E4D}" srcId="{610ACDDD-8DB6-464F-B36D-E033982F19D3}" destId="{7FCC5198-8DA8-4974-95A4-61C9C79FBD21}" srcOrd="1" destOrd="0" parTransId="{6F1717DC-85E9-4E8C-BB4F-E2F655CA63ED}" sibTransId="{35A091C0-8443-4EE9-AAAE-9CC0999353ED}"/>
    <dgm:cxn modelId="{B191C699-5F80-4EB5-9F28-C4228D3CB150}" type="presOf" srcId="{6C01480B-A21E-4F6A-A991-DD7D2F68E5AC}" destId="{F0B8E8D4-0CAC-4A03-9160-821A5EDCB1E6}" srcOrd="0" destOrd="0" presId="urn:microsoft.com/office/officeart/2005/8/layout/chevron2"/>
    <dgm:cxn modelId="{64EF7F9D-1B68-426F-B2D5-E80C07B9A31B}" type="presOf" srcId="{0C593F45-789E-49CC-B54B-B27255AB7798}" destId="{85A8A7C2-09B0-4D42-A541-23C077ECA8FE}" srcOrd="0" destOrd="0" presId="urn:microsoft.com/office/officeart/2005/8/layout/chevron2"/>
    <dgm:cxn modelId="{8A1E99A4-3253-4EDC-A28C-B79B9B207C4F}" type="presOf" srcId="{610ACDDD-8DB6-464F-B36D-E033982F19D3}" destId="{6CA46465-145F-451C-9ED3-91A1B04A476A}" srcOrd="0" destOrd="0" presId="urn:microsoft.com/office/officeart/2005/8/layout/chevron2"/>
    <dgm:cxn modelId="{91582EAE-2B6D-4ACC-A934-D0489327F31E}" srcId="{B35A40D9-3BE1-48DF-845D-63C370057535}" destId="{59AD83E9-C349-458B-B3A3-003004FBD86A}" srcOrd="0" destOrd="0" parTransId="{E5A3AA43-9D32-4582-9E86-1C126385849D}" sibTransId="{80313934-6CBA-47A1-842F-CD4F82E2748C}"/>
    <dgm:cxn modelId="{A51B19C6-D94E-4E3B-AE4C-D48B0C6DFFDA}" srcId="{FCF36D53-6A04-47A5-AF21-FC11FC39B27B}" destId="{822E27D1-8D45-4D97-8F90-B05BD37E0024}" srcOrd="0" destOrd="0" parTransId="{5799085C-2DC9-4B8D-A029-BCE76C99A387}" sibTransId="{3F3E5CB1-6754-461D-B27E-732E5EA41479}"/>
    <dgm:cxn modelId="{E1DC45D9-9792-443F-8AF8-A27BDF9D9507}" srcId="{BBA5237B-1646-46D3-8769-951F339D197D}" destId="{FCF36D53-6A04-47A5-AF21-FC11FC39B27B}" srcOrd="3" destOrd="0" parTransId="{3664E350-8289-4E8D-9264-BACE34EAA5F0}" sibTransId="{B171D65E-6381-4FBF-9707-94B0EE81381D}"/>
    <dgm:cxn modelId="{FDDFAEE1-4961-4C9D-BDBB-73364CA9056E}" srcId="{BBA5237B-1646-46D3-8769-951F339D197D}" destId="{610ACDDD-8DB6-464F-B36D-E033982F19D3}" srcOrd="2" destOrd="0" parTransId="{496B3E06-14D4-4D1B-B4E4-117EA0DCD593}" sibTransId="{351D7B8E-98B8-4A30-A7AB-A31E3521207C}"/>
    <dgm:cxn modelId="{B0800BE2-2AF6-4B46-8E09-D318DCAA0E65}" type="presOf" srcId="{59AD83E9-C349-458B-B3A3-003004FBD86A}" destId="{5475A9DD-A731-4E95-ABC3-BE27985FA56A}" srcOrd="0" destOrd="0" presId="urn:microsoft.com/office/officeart/2005/8/layout/chevron2"/>
    <dgm:cxn modelId="{7BD0ECE9-E855-4FA4-ABB2-66BAB9DF3978}" type="presOf" srcId="{6595D37C-6914-41A0-A4B6-FA4C1ADDE61C}" destId="{15013C4C-C78E-4E30-B568-852B037E09BD}" srcOrd="0" destOrd="1" presId="urn:microsoft.com/office/officeart/2005/8/layout/chevron2"/>
    <dgm:cxn modelId="{659D75EA-25A9-4BAA-B96A-F3E63557E427}" srcId="{BBA5237B-1646-46D3-8769-951F339D197D}" destId="{0C593F45-789E-49CC-B54B-B27255AB7798}" srcOrd="1" destOrd="0" parTransId="{DB2CAF17-62A6-4D27-8763-2D1D07A7B4FA}" sibTransId="{5258CD03-EB69-48C1-8283-FFEA84DF9E2F}"/>
    <dgm:cxn modelId="{8768F8EB-381B-4150-BE7A-9CDEEE1B750A}" srcId="{0C593F45-789E-49CC-B54B-B27255AB7798}" destId="{985686E8-6F10-4618-B432-F94E91B62612}" srcOrd="0" destOrd="0" parTransId="{39AADD91-93DA-42BA-892A-7BE79B511B43}" sibTransId="{05B4C76B-83CD-494F-98D6-E495C368B590}"/>
    <dgm:cxn modelId="{275EA1F3-57FF-44AA-8AB9-2F8423B1F455}" type="presOf" srcId="{822E27D1-8D45-4D97-8F90-B05BD37E0024}" destId="{1D3D7D34-F18D-4BFA-AF0C-179330B112E3}" srcOrd="0" destOrd="0" presId="urn:microsoft.com/office/officeart/2005/8/layout/chevron2"/>
    <dgm:cxn modelId="{87E5A9C4-DCC9-457F-A1E1-0A31DEA24F54}" type="presParOf" srcId="{789768DA-9AE4-4DEC-8A4D-9450B3D5F6AD}" destId="{48D56EA5-F66C-4E31-AC9C-4B6C7E2370B7}" srcOrd="0" destOrd="0" presId="urn:microsoft.com/office/officeart/2005/8/layout/chevron2"/>
    <dgm:cxn modelId="{9813FDCA-CA96-4D76-929B-B0CCE49EF566}" type="presParOf" srcId="{48D56EA5-F66C-4E31-AC9C-4B6C7E2370B7}" destId="{209D68EC-FA57-46B4-B33A-2792BD1E8F52}" srcOrd="0" destOrd="0" presId="urn:microsoft.com/office/officeart/2005/8/layout/chevron2"/>
    <dgm:cxn modelId="{EDA47554-B534-4F5C-BF94-5A94B5C61002}" type="presParOf" srcId="{48D56EA5-F66C-4E31-AC9C-4B6C7E2370B7}" destId="{E1D49CDE-06C5-4980-84CB-ED8C75311260}" srcOrd="1" destOrd="0" presId="urn:microsoft.com/office/officeart/2005/8/layout/chevron2"/>
    <dgm:cxn modelId="{01A0C520-427A-40A7-8573-BE9D86BB5DBC}" type="presParOf" srcId="{789768DA-9AE4-4DEC-8A4D-9450B3D5F6AD}" destId="{87C6F208-49D8-4967-8A7C-14900C412177}" srcOrd="1" destOrd="0" presId="urn:microsoft.com/office/officeart/2005/8/layout/chevron2"/>
    <dgm:cxn modelId="{53ABD028-9795-4530-B72E-90C7A849D3EA}" type="presParOf" srcId="{789768DA-9AE4-4DEC-8A4D-9450B3D5F6AD}" destId="{B1CEC91A-1102-4D24-ADE7-9A7A5AE62A48}" srcOrd="2" destOrd="0" presId="urn:microsoft.com/office/officeart/2005/8/layout/chevron2"/>
    <dgm:cxn modelId="{F2771171-5965-4D9B-913C-EB6C30951482}" type="presParOf" srcId="{B1CEC91A-1102-4D24-ADE7-9A7A5AE62A48}" destId="{85A8A7C2-09B0-4D42-A541-23C077ECA8FE}" srcOrd="0" destOrd="0" presId="urn:microsoft.com/office/officeart/2005/8/layout/chevron2"/>
    <dgm:cxn modelId="{7513669C-C87E-4E1A-BABA-C20824F899CC}" type="presParOf" srcId="{B1CEC91A-1102-4D24-ADE7-9A7A5AE62A48}" destId="{15013C4C-C78E-4E30-B568-852B037E09BD}" srcOrd="1" destOrd="0" presId="urn:microsoft.com/office/officeart/2005/8/layout/chevron2"/>
    <dgm:cxn modelId="{8CAABF4D-20A9-457E-9AD7-7F5F106A2459}" type="presParOf" srcId="{789768DA-9AE4-4DEC-8A4D-9450B3D5F6AD}" destId="{255A55C8-419D-43C1-B2FB-4730F066E848}" srcOrd="3" destOrd="0" presId="urn:microsoft.com/office/officeart/2005/8/layout/chevron2"/>
    <dgm:cxn modelId="{3A3EBD0F-718A-40E9-8F84-7BA80E1FBF5A}" type="presParOf" srcId="{789768DA-9AE4-4DEC-8A4D-9450B3D5F6AD}" destId="{57578E1F-57B6-4B3F-8CBE-A1783C428327}" srcOrd="4" destOrd="0" presId="urn:microsoft.com/office/officeart/2005/8/layout/chevron2"/>
    <dgm:cxn modelId="{FF76FF6A-F6A0-4DA1-A76D-75BBA2C25289}" type="presParOf" srcId="{57578E1F-57B6-4B3F-8CBE-A1783C428327}" destId="{6CA46465-145F-451C-9ED3-91A1B04A476A}" srcOrd="0" destOrd="0" presId="urn:microsoft.com/office/officeart/2005/8/layout/chevron2"/>
    <dgm:cxn modelId="{93E176CD-71C5-4FF4-ACFA-FDF800F294BA}" type="presParOf" srcId="{57578E1F-57B6-4B3F-8CBE-A1783C428327}" destId="{F0B8E8D4-0CAC-4A03-9160-821A5EDCB1E6}" srcOrd="1" destOrd="0" presId="urn:microsoft.com/office/officeart/2005/8/layout/chevron2"/>
    <dgm:cxn modelId="{A6D1D16F-FDFC-451E-B33C-BC02A698EC97}" type="presParOf" srcId="{789768DA-9AE4-4DEC-8A4D-9450B3D5F6AD}" destId="{6D754709-A5C5-4ED0-B11C-8BFA295D624F}" srcOrd="5" destOrd="0" presId="urn:microsoft.com/office/officeart/2005/8/layout/chevron2"/>
    <dgm:cxn modelId="{467F2E70-EAF2-4338-91E1-EB424803E599}" type="presParOf" srcId="{789768DA-9AE4-4DEC-8A4D-9450B3D5F6AD}" destId="{871F2917-3A68-435D-ADDA-7E75983B0E7D}" srcOrd="6" destOrd="0" presId="urn:microsoft.com/office/officeart/2005/8/layout/chevron2"/>
    <dgm:cxn modelId="{D41AE855-B871-4406-A39E-1D4B2664ADB7}" type="presParOf" srcId="{871F2917-3A68-435D-ADDA-7E75983B0E7D}" destId="{7DA569BF-EADA-44AC-9E72-A905094928F2}" srcOrd="0" destOrd="0" presId="urn:microsoft.com/office/officeart/2005/8/layout/chevron2"/>
    <dgm:cxn modelId="{95FF8537-C58A-4C27-ADA7-65002018EB86}" type="presParOf" srcId="{871F2917-3A68-435D-ADDA-7E75983B0E7D}" destId="{1D3D7D34-F18D-4BFA-AF0C-179330B112E3}" srcOrd="1" destOrd="0" presId="urn:microsoft.com/office/officeart/2005/8/layout/chevron2"/>
    <dgm:cxn modelId="{110EF630-13C8-4522-A9ED-C1522221B3B5}" type="presParOf" srcId="{789768DA-9AE4-4DEC-8A4D-9450B3D5F6AD}" destId="{E757D1C6-A721-44DC-83F0-B6DE523B1C95}" srcOrd="7" destOrd="0" presId="urn:microsoft.com/office/officeart/2005/8/layout/chevron2"/>
    <dgm:cxn modelId="{B4A9277A-E310-4142-8105-225C19297A9E}" type="presParOf" srcId="{789768DA-9AE4-4DEC-8A4D-9450B3D5F6AD}" destId="{2A4B8569-E836-44F0-9478-FA74F2D5C9AD}" srcOrd="8" destOrd="0" presId="urn:microsoft.com/office/officeart/2005/8/layout/chevron2"/>
    <dgm:cxn modelId="{5955A83B-4E0F-4206-B41C-BB16F3268A14}" type="presParOf" srcId="{2A4B8569-E836-44F0-9478-FA74F2D5C9AD}" destId="{9BA952D2-A033-458F-B0A2-4F4503040A1E}" srcOrd="0" destOrd="0" presId="urn:microsoft.com/office/officeart/2005/8/layout/chevron2"/>
    <dgm:cxn modelId="{B616D0C3-BB08-43FF-9938-1370A53C1820}" type="presParOf" srcId="{2A4B8569-E836-44F0-9478-FA74F2D5C9AD}" destId="{5475A9DD-A731-4E95-ABC3-BE27985FA56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AE4BCC-70A6-4E84-A8C9-CB2B8D038D87}"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IE"/>
        </a:p>
      </dgm:t>
    </dgm:pt>
    <dgm:pt modelId="{8995E958-0FEB-4C6A-A05A-04CC1D51ABE0}">
      <dgm:prSet phldrT="[Text]"/>
      <dgm:spPr/>
      <dgm:t>
        <a:bodyPr/>
        <a:lstStyle/>
        <a:p>
          <a:r>
            <a:rPr lang="en-GB"/>
            <a:t>Input Parameters</a:t>
          </a:r>
          <a:endParaRPr lang="en-IE"/>
        </a:p>
      </dgm:t>
    </dgm:pt>
    <dgm:pt modelId="{D65E8BB3-D095-4255-A5C4-BAFBEB320029}" type="parTrans" cxnId="{C837A7DA-8511-4470-B2AF-83F8E91E66F7}">
      <dgm:prSet/>
      <dgm:spPr/>
      <dgm:t>
        <a:bodyPr/>
        <a:lstStyle/>
        <a:p>
          <a:endParaRPr lang="en-IE"/>
        </a:p>
      </dgm:t>
    </dgm:pt>
    <dgm:pt modelId="{698AD314-5934-4251-B681-8623C7B5A138}" type="sibTrans" cxnId="{C837A7DA-8511-4470-B2AF-83F8E91E66F7}">
      <dgm:prSet/>
      <dgm:spPr/>
      <dgm:t>
        <a:bodyPr/>
        <a:lstStyle/>
        <a:p>
          <a:endParaRPr lang="en-IE"/>
        </a:p>
      </dgm:t>
    </dgm:pt>
    <dgm:pt modelId="{7E1BB033-D2B2-4275-BB30-B9D5C02929F6}">
      <dgm:prSet phldrT="[Text]"/>
      <dgm:spPr/>
      <dgm:t>
        <a:bodyPr/>
        <a:lstStyle/>
        <a:p>
          <a:r>
            <a:rPr lang="en-GB"/>
            <a:t>Ambition</a:t>
          </a:r>
          <a:endParaRPr lang="en-IE"/>
        </a:p>
      </dgm:t>
    </dgm:pt>
    <dgm:pt modelId="{0C032B9E-AF50-4E91-B6D8-234AE3692A9B}" type="parTrans" cxnId="{1DBDBD1E-AEE2-4EED-95BD-D43CA620CEF5}">
      <dgm:prSet/>
      <dgm:spPr/>
      <dgm:t>
        <a:bodyPr/>
        <a:lstStyle/>
        <a:p>
          <a:endParaRPr lang="en-IE"/>
        </a:p>
      </dgm:t>
    </dgm:pt>
    <dgm:pt modelId="{F354E305-4178-4500-A63F-E9EE14AE5B7B}" type="sibTrans" cxnId="{1DBDBD1E-AEE2-4EED-95BD-D43CA620CEF5}">
      <dgm:prSet/>
      <dgm:spPr/>
      <dgm:t>
        <a:bodyPr/>
        <a:lstStyle/>
        <a:p>
          <a:endParaRPr lang="en-IE"/>
        </a:p>
      </dgm:t>
    </dgm:pt>
    <dgm:pt modelId="{FD36B44B-67F9-4C0A-912B-ED9AD3E8F56A}">
      <dgm:prSet phldrT="[Text]"/>
      <dgm:spPr/>
      <dgm:t>
        <a:bodyPr/>
        <a:lstStyle/>
        <a:p>
          <a:r>
            <a:rPr lang="en-GB"/>
            <a:t>Trigger Points</a:t>
          </a:r>
          <a:endParaRPr lang="en-IE"/>
        </a:p>
      </dgm:t>
    </dgm:pt>
    <dgm:pt modelId="{6887076D-A87E-4767-BF1F-5F65547F06A2}" type="parTrans" cxnId="{E483C68D-C30A-4161-8298-EDDF1776EC58}">
      <dgm:prSet/>
      <dgm:spPr/>
      <dgm:t>
        <a:bodyPr/>
        <a:lstStyle/>
        <a:p>
          <a:endParaRPr lang="en-IE"/>
        </a:p>
      </dgm:t>
    </dgm:pt>
    <dgm:pt modelId="{2265B5E9-0B22-4859-A887-B09DCB0E7B73}" type="sibTrans" cxnId="{E483C68D-C30A-4161-8298-EDDF1776EC58}">
      <dgm:prSet/>
      <dgm:spPr/>
      <dgm:t>
        <a:bodyPr/>
        <a:lstStyle/>
        <a:p>
          <a:endParaRPr lang="en-IE"/>
        </a:p>
      </dgm:t>
    </dgm:pt>
    <dgm:pt modelId="{6796D887-F85F-466A-883D-4BED1274D53C}">
      <dgm:prSet phldr="0" custT="1"/>
      <dgm:spPr/>
      <dgm:t>
        <a:bodyPr/>
        <a:lstStyle/>
        <a:p>
          <a:r>
            <a:rPr lang="en-IE" sz="1800"/>
            <a:t>Scenarios</a:t>
          </a:r>
          <a:endParaRPr lang="en-IE" sz="1600"/>
        </a:p>
      </dgm:t>
    </dgm:pt>
    <dgm:pt modelId="{3E129A5C-17D6-4F0E-A600-F9A65EE5C63C}" type="sibTrans" cxnId="{BBC1C87B-246E-4C3B-B0E1-856D9966F979}">
      <dgm:prSet/>
      <dgm:spPr/>
      <dgm:t>
        <a:bodyPr/>
        <a:lstStyle/>
        <a:p>
          <a:endParaRPr lang="en-IE"/>
        </a:p>
      </dgm:t>
    </dgm:pt>
    <dgm:pt modelId="{089B59BF-752C-4EE5-B7C4-416D17303F95}" type="parTrans" cxnId="{BBC1C87B-246E-4C3B-B0E1-856D9966F979}">
      <dgm:prSet/>
      <dgm:spPr/>
      <dgm:t>
        <a:bodyPr/>
        <a:lstStyle/>
        <a:p>
          <a:endParaRPr lang="en-IE"/>
        </a:p>
      </dgm:t>
    </dgm:pt>
    <dgm:pt modelId="{BC40E17D-024C-4916-BE62-13062BBF278D}" type="pres">
      <dgm:prSet presAssocID="{06AE4BCC-70A6-4E84-A8C9-CB2B8D038D87}" presName="Name0" presStyleCnt="0">
        <dgm:presLayoutVars>
          <dgm:chMax val="4"/>
          <dgm:resizeHandles val="exact"/>
        </dgm:presLayoutVars>
      </dgm:prSet>
      <dgm:spPr/>
    </dgm:pt>
    <dgm:pt modelId="{25F74A2A-FA01-4E93-8E84-CCB3D2E8DAF3}" type="pres">
      <dgm:prSet presAssocID="{06AE4BCC-70A6-4E84-A8C9-CB2B8D038D87}" presName="ellipse" presStyleLbl="trBgShp" presStyleIdx="0" presStyleCnt="1"/>
      <dgm:spPr/>
    </dgm:pt>
    <dgm:pt modelId="{7697BABA-0860-462C-8765-3464F85FF127}" type="pres">
      <dgm:prSet presAssocID="{06AE4BCC-70A6-4E84-A8C9-CB2B8D038D87}" presName="arrow1" presStyleLbl="fgShp" presStyleIdx="0" presStyleCnt="1"/>
      <dgm:spPr/>
    </dgm:pt>
    <dgm:pt modelId="{5EF13EF7-4AF5-499F-B1EF-96D87B4D7BEA}" type="pres">
      <dgm:prSet presAssocID="{06AE4BCC-70A6-4E84-A8C9-CB2B8D038D87}" presName="rectangle" presStyleLbl="revTx" presStyleIdx="0" presStyleCnt="1" custLinFactNeighborX="2475" custLinFactNeighborY="-14294">
        <dgm:presLayoutVars>
          <dgm:bulletEnabled val="1"/>
        </dgm:presLayoutVars>
      </dgm:prSet>
      <dgm:spPr/>
    </dgm:pt>
    <dgm:pt modelId="{B6B013B0-AA21-4F15-A5B3-52B1C032F705}" type="pres">
      <dgm:prSet presAssocID="{FD36B44B-67F9-4C0A-912B-ED9AD3E8F56A}" presName="item1" presStyleLbl="node1" presStyleIdx="0" presStyleCnt="3">
        <dgm:presLayoutVars>
          <dgm:bulletEnabled val="1"/>
        </dgm:presLayoutVars>
      </dgm:prSet>
      <dgm:spPr/>
    </dgm:pt>
    <dgm:pt modelId="{33815510-09BF-4BC0-B32A-57A00D027999}" type="pres">
      <dgm:prSet presAssocID="{8995E958-0FEB-4C6A-A05A-04CC1D51ABE0}" presName="item2" presStyleLbl="node1" presStyleIdx="1" presStyleCnt="3">
        <dgm:presLayoutVars>
          <dgm:bulletEnabled val="1"/>
        </dgm:presLayoutVars>
      </dgm:prSet>
      <dgm:spPr/>
    </dgm:pt>
    <dgm:pt modelId="{36F79945-FA81-4E50-9BD0-C711CE239D45}" type="pres">
      <dgm:prSet presAssocID="{6796D887-F85F-466A-883D-4BED1274D53C}" presName="item3" presStyleLbl="node1" presStyleIdx="2" presStyleCnt="3">
        <dgm:presLayoutVars>
          <dgm:bulletEnabled val="1"/>
        </dgm:presLayoutVars>
      </dgm:prSet>
      <dgm:spPr/>
    </dgm:pt>
    <dgm:pt modelId="{153C0305-D9FE-4E98-9814-555F672DE149}" type="pres">
      <dgm:prSet presAssocID="{06AE4BCC-70A6-4E84-A8C9-CB2B8D038D87}" presName="funnel" presStyleLbl="trAlignAcc1" presStyleIdx="0" presStyleCnt="1"/>
      <dgm:spPr/>
    </dgm:pt>
  </dgm:ptLst>
  <dgm:cxnLst>
    <dgm:cxn modelId="{1DBDBD1E-AEE2-4EED-95BD-D43CA620CEF5}" srcId="{06AE4BCC-70A6-4E84-A8C9-CB2B8D038D87}" destId="{7E1BB033-D2B2-4275-BB30-B9D5C02929F6}" srcOrd="0" destOrd="0" parTransId="{0C032B9E-AF50-4E91-B6D8-234AE3692A9B}" sibTransId="{F354E305-4178-4500-A63F-E9EE14AE5B7B}"/>
    <dgm:cxn modelId="{200BB920-8309-40DB-A38B-6D19DF70083C}" type="presOf" srcId="{8995E958-0FEB-4C6A-A05A-04CC1D51ABE0}" destId="{B6B013B0-AA21-4F15-A5B3-52B1C032F705}" srcOrd="0" destOrd="0" presId="urn:microsoft.com/office/officeart/2005/8/layout/funnel1"/>
    <dgm:cxn modelId="{39E15343-599F-404B-8A5C-E69A5BA1EB79}" type="presOf" srcId="{7E1BB033-D2B2-4275-BB30-B9D5C02929F6}" destId="{36F79945-FA81-4E50-9BD0-C711CE239D45}" srcOrd="0" destOrd="0" presId="urn:microsoft.com/office/officeart/2005/8/layout/funnel1"/>
    <dgm:cxn modelId="{BBC1C87B-246E-4C3B-B0E1-856D9966F979}" srcId="{06AE4BCC-70A6-4E84-A8C9-CB2B8D038D87}" destId="{6796D887-F85F-466A-883D-4BED1274D53C}" srcOrd="3" destOrd="0" parTransId="{089B59BF-752C-4EE5-B7C4-416D17303F95}" sibTransId="{3E129A5C-17D6-4F0E-A600-F9A65EE5C63C}"/>
    <dgm:cxn modelId="{E483C68D-C30A-4161-8298-EDDF1776EC58}" srcId="{06AE4BCC-70A6-4E84-A8C9-CB2B8D038D87}" destId="{FD36B44B-67F9-4C0A-912B-ED9AD3E8F56A}" srcOrd="1" destOrd="0" parTransId="{6887076D-A87E-4767-BF1F-5F65547F06A2}" sibTransId="{2265B5E9-0B22-4859-A887-B09DCB0E7B73}"/>
    <dgm:cxn modelId="{7D4A029B-803C-4048-A541-21649D1EFA30}" type="presOf" srcId="{06AE4BCC-70A6-4E84-A8C9-CB2B8D038D87}" destId="{BC40E17D-024C-4916-BE62-13062BBF278D}" srcOrd="0" destOrd="0" presId="urn:microsoft.com/office/officeart/2005/8/layout/funnel1"/>
    <dgm:cxn modelId="{8DC4C9C6-97E1-4338-ABE7-876EB3FF82B0}" type="presOf" srcId="{FD36B44B-67F9-4C0A-912B-ED9AD3E8F56A}" destId="{33815510-09BF-4BC0-B32A-57A00D027999}" srcOrd="0" destOrd="0" presId="urn:microsoft.com/office/officeart/2005/8/layout/funnel1"/>
    <dgm:cxn modelId="{E8F740CD-1D8E-4CD9-BB37-E9544AF4981E}" type="presOf" srcId="{6796D887-F85F-466A-883D-4BED1274D53C}" destId="{5EF13EF7-4AF5-499F-B1EF-96D87B4D7BEA}" srcOrd="0" destOrd="0" presId="urn:microsoft.com/office/officeart/2005/8/layout/funnel1"/>
    <dgm:cxn modelId="{C837A7DA-8511-4470-B2AF-83F8E91E66F7}" srcId="{06AE4BCC-70A6-4E84-A8C9-CB2B8D038D87}" destId="{8995E958-0FEB-4C6A-A05A-04CC1D51ABE0}" srcOrd="2" destOrd="0" parTransId="{D65E8BB3-D095-4255-A5C4-BAFBEB320029}" sibTransId="{698AD314-5934-4251-B681-8623C7B5A138}"/>
    <dgm:cxn modelId="{F0C7D4AF-ABE4-495F-A17C-5A13737ECAF1}" type="presParOf" srcId="{BC40E17D-024C-4916-BE62-13062BBF278D}" destId="{25F74A2A-FA01-4E93-8E84-CCB3D2E8DAF3}" srcOrd="0" destOrd="0" presId="urn:microsoft.com/office/officeart/2005/8/layout/funnel1"/>
    <dgm:cxn modelId="{6F4A2FEC-89D2-4819-BE7D-54ED369D378F}" type="presParOf" srcId="{BC40E17D-024C-4916-BE62-13062BBF278D}" destId="{7697BABA-0860-462C-8765-3464F85FF127}" srcOrd="1" destOrd="0" presId="urn:microsoft.com/office/officeart/2005/8/layout/funnel1"/>
    <dgm:cxn modelId="{845B83AD-7E33-4AF5-9648-9054DA642709}" type="presParOf" srcId="{BC40E17D-024C-4916-BE62-13062BBF278D}" destId="{5EF13EF7-4AF5-499F-B1EF-96D87B4D7BEA}" srcOrd="2" destOrd="0" presId="urn:microsoft.com/office/officeart/2005/8/layout/funnel1"/>
    <dgm:cxn modelId="{635CBE2E-360E-4BA2-BD3C-C00E62B448C1}" type="presParOf" srcId="{BC40E17D-024C-4916-BE62-13062BBF278D}" destId="{B6B013B0-AA21-4F15-A5B3-52B1C032F705}" srcOrd="3" destOrd="0" presId="urn:microsoft.com/office/officeart/2005/8/layout/funnel1"/>
    <dgm:cxn modelId="{0626D6EC-03A0-4F26-B9D2-80B81618FC56}" type="presParOf" srcId="{BC40E17D-024C-4916-BE62-13062BBF278D}" destId="{33815510-09BF-4BC0-B32A-57A00D027999}" srcOrd="4" destOrd="0" presId="urn:microsoft.com/office/officeart/2005/8/layout/funnel1"/>
    <dgm:cxn modelId="{58791E8B-78A6-43EC-89F2-E70CA9ED69F2}" type="presParOf" srcId="{BC40E17D-024C-4916-BE62-13062BBF278D}" destId="{36F79945-FA81-4E50-9BD0-C711CE239D45}" srcOrd="5" destOrd="0" presId="urn:microsoft.com/office/officeart/2005/8/layout/funnel1"/>
    <dgm:cxn modelId="{F9457DFA-7928-4964-BEE3-1731422714DD}" type="presParOf" srcId="{BC40E17D-024C-4916-BE62-13062BBF278D}" destId="{153C0305-D9FE-4E98-9814-555F672DE14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AE4BCC-70A6-4E84-A8C9-CB2B8D038D87}"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IE"/>
        </a:p>
      </dgm:t>
    </dgm:pt>
    <dgm:pt modelId="{8995E958-0FEB-4C6A-A05A-04CC1D51ABE0}">
      <dgm:prSet phldrT="[Text]"/>
      <dgm:spPr/>
      <dgm:t>
        <a:bodyPr/>
        <a:lstStyle/>
        <a:p>
          <a:r>
            <a:rPr lang="en-GB"/>
            <a:t>TYNDP 2024 data</a:t>
          </a:r>
          <a:endParaRPr lang="en-IE"/>
        </a:p>
      </dgm:t>
    </dgm:pt>
    <dgm:pt modelId="{D65E8BB3-D095-4255-A5C4-BAFBEB320029}" type="parTrans" cxnId="{C837A7DA-8511-4470-B2AF-83F8E91E66F7}">
      <dgm:prSet/>
      <dgm:spPr/>
      <dgm:t>
        <a:bodyPr/>
        <a:lstStyle/>
        <a:p>
          <a:endParaRPr lang="en-IE"/>
        </a:p>
      </dgm:t>
    </dgm:pt>
    <dgm:pt modelId="{698AD314-5934-4251-B681-8623C7B5A138}" type="sibTrans" cxnId="{C837A7DA-8511-4470-B2AF-83F8E91E66F7}">
      <dgm:prSet/>
      <dgm:spPr/>
      <dgm:t>
        <a:bodyPr/>
        <a:lstStyle/>
        <a:p>
          <a:endParaRPr lang="en-IE"/>
        </a:p>
      </dgm:t>
    </dgm:pt>
    <dgm:pt modelId="{05F3D5AF-C1B5-4240-853E-D68CC5877DB1}">
      <dgm:prSet phldrT="[Text]"/>
      <dgm:spPr/>
      <dgm:t>
        <a:bodyPr/>
        <a:lstStyle/>
        <a:p>
          <a:r>
            <a:rPr lang="en-GB"/>
            <a:t>SEM data</a:t>
          </a:r>
          <a:endParaRPr lang="en-IE"/>
        </a:p>
      </dgm:t>
    </dgm:pt>
    <dgm:pt modelId="{F99111E1-3673-498D-A30A-36364698A5F7}" type="parTrans" cxnId="{3FCBD320-0D11-414A-8B21-EE57B4251412}">
      <dgm:prSet/>
      <dgm:spPr/>
      <dgm:t>
        <a:bodyPr/>
        <a:lstStyle/>
        <a:p>
          <a:endParaRPr lang="en-IE"/>
        </a:p>
      </dgm:t>
    </dgm:pt>
    <dgm:pt modelId="{36928C6F-02C3-48C4-999B-5D56C5F7FB5F}" type="sibTrans" cxnId="{3FCBD320-0D11-414A-8B21-EE57B4251412}">
      <dgm:prSet/>
      <dgm:spPr/>
      <dgm:t>
        <a:bodyPr/>
        <a:lstStyle/>
        <a:p>
          <a:endParaRPr lang="en-IE"/>
        </a:p>
      </dgm:t>
    </dgm:pt>
    <dgm:pt modelId="{7E1BB033-D2B2-4275-BB30-B9D5C02929F6}">
      <dgm:prSet phldrT="[Text]"/>
      <dgm:spPr/>
      <dgm:t>
        <a:bodyPr/>
        <a:lstStyle/>
        <a:p>
          <a:r>
            <a:rPr lang="en-GB"/>
            <a:t>DEA Technology catalogue</a:t>
          </a:r>
          <a:endParaRPr lang="en-IE"/>
        </a:p>
      </dgm:t>
    </dgm:pt>
    <dgm:pt modelId="{0C032B9E-AF50-4E91-B6D8-234AE3692A9B}" type="parTrans" cxnId="{1DBDBD1E-AEE2-4EED-95BD-D43CA620CEF5}">
      <dgm:prSet/>
      <dgm:spPr/>
      <dgm:t>
        <a:bodyPr/>
        <a:lstStyle/>
        <a:p>
          <a:endParaRPr lang="en-IE"/>
        </a:p>
      </dgm:t>
    </dgm:pt>
    <dgm:pt modelId="{F354E305-4178-4500-A63F-E9EE14AE5B7B}" type="sibTrans" cxnId="{1DBDBD1E-AEE2-4EED-95BD-D43CA620CEF5}">
      <dgm:prSet/>
      <dgm:spPr/>
      <dgm:t>
        <a:bodyPr/>
        <a:lstStyle/>
        <a:p>
          <a:endParaRPr lang="en-IE"/>
        </a:p>
      </dgm:t>
    </dgm:pt>
    <dgm:pt modelId="{3056615B-54AC-4325-B594-790EED31E21D}">
      <dgm:prSet phldrT="[Text]"/>
      <dgm:spPr/>
      <dgm:t>
        <a:bodyPr/>
        <a:lstStyle/>
        <a:p>
          <a:r>
            <a:rPr lang="en-GB"/>
            <a:t>CFR input parameters for long-term model</a:t>
          </a:r>
          <a:endParaRPr lang="en-IE"/>
        </a:p>
      </dgm:t>
    </dgm:pt>
    <dgm:pt modelId="{B722B18C-524D-47F7-A823-FFA498FAF82E}" type="parTrans" cxnId="{CEA2118A-A64E-4B41-A59C-83B12D0DAB22}">
      <dgm:prSet/>
      <dgm:spPr/>
      <dgm:t>
        <a:bodyPr/>
        <a:lstStyle/>
        <a:p>
          <a:endParaRPr lang="en-IE"/>
        </a:p>
      </dgm:t>
    </dgm:pt>
    <dgm:pt modelId="{38CCAA80-3C92-41DF-A3BA-53113C5E766E}" type="sibTrans" cxnId="{CEA2118A-A64E-4B41-A59C-83B12D0DAB22}">
      <dgm:prSet/>
      <dgm:spPr/>
      <dgm:t>
        <a:bodyPr/>
        <a:lstStyle/>
        <a:p>
          <a:endParaRPr lang="en-IE"/>
        </a:p>
      </dgm:t>
    </dgm:pt>
    <dgm:pt modelId="{1D6D2695-9B5C-412C-8EE2-489E580B53D7}">
      <dgm:prSet phldr="0"/>
      <dgm:spPr/>
      <dgm:t>
        <a:bodyPr/>
        <a:lstStyle/>
        <a:p>
          <a:endParaRPr lang="en-IE"/>
        </a:p>
      </dgm:t>
    </dgm:pt>
    <dgm:pt modelId="{A9B15D60-E3C1-4E97-A596-7592D3D1723C}" type="parTrans" cxnId="{85B39B6A-0610-4BD6-97E0-05AC4B5BED6F}">
      <dgm:prSet/>
      <dgm:spPr/>
      <dgm:t>
        <a:bodyPr/>
        <a:lstStyle/>
        <a:p>
          <a:endParaRPr lang="en-IE"/>
        </a:p>
      </dgm:t>
    </dgm:pt>
    <dgm:pt modelId="{519A9850-3BD4-4DEA-89EB-22E7DBB25247}" type="sibTrans" cxnId="{85B39B6A-0610-4BD6-97E0-05AC4B5BED6F}">
      <dgm:prSet/>
      <dgm:spPr/>
      <dgm:t>
        <a:bodyPr/>
        <a:lstStyle/>
        <a:p>
          <a:endParaRPr lang="en-IE"/>
        </a:p>
      </dgm:t>
    </dgm:pt>
    <dgm:pt modelId="{BC40E17D-024C-4916-BE62-13062BBF278D}" type="pres">
      <dgm:prSet presAssocID="{06AE4BCC-70A6-4E84-A8C9-CB2B8D038D87}" presName="Name0" presStyleCnt="0">
        <dgm:presLayoutVars>
          <dgm:chMax val="4"/>
          <dgm:resizeHandles val="exact"/>
        </dgm:presLayoutVars>
      </dgm:prSet>
      <dgm:spPr/>
    </dgm:pt>
    <dgm:pt modelId="{25F74A2A-FA01-4E93-8E84-CCB3D2E8DAF3}" type="pres">
      <dgm:prSet presAssocID="{06AE4BCC-70A6-4E84-A8C9-CB2B8D038D87}" presName="ellipse" presStyleLbl="trBgShp" presStyleIdx="0" presStyleCnt="1"/>
      <dgm:spPr/>
    </dgm:pt>
    <dgm:pt modelId="{7697BABA-0860-462C-8765-3464F85FF127}" type="pres">
      <dgm:prSet presAssocID="{06AE4BCC-70A6-4E84-A8C9-CB2B8D038D87}" presName="arrow1" presStyleLbl="fgShp" presStyleIdx="0" presStyleCnt="1"/>
      <dgm:spPr/>
    </dgm:pt>
    <dgm:pt modelId="{5EF13EF7-4AF5-499F-B1EF-96D87B4D7BEA}" type="pres">
      <dgm:prSet presAssocID="{06AE4BCC-70A6-4E84-A8C9-CB2B8D038D87}" presName="rectangle" presStyleLbl="revTx" presStyleIdx="0" presStyleCnt="1">
        <dgm:presLayoutVars>
          <dgm:bulletEnabled val="1"/>
        </dgm:presLayoutVars>
      </dgm:prSet>
      <dgm:spPr/>
    </dgm:pt>
    <dgm:pt modelId="{14B21829-2963-4D33-AC9F-2E3C7F68332D}" type="pres">
      <dgm:prSet presAssocID="{05F3D5AF-C1B5-4240-853E-D68CC5877DB1}" presName="item1" presStyleLbl="node1" presStyleIdx="0" presStyleCnt="3">
        <dgm:presLayoutVars>
          <dgm:bulletEnabled val="1"/>
        </dgm:presLayoutVars>
      </dgm:prSet>
      <dgm:spPr/>
    </dgm:pt>
    <dgm:pt modelId="{CDE9150D-9CB3-40E6-B5CD-8D5842CDC9FD}" type="pres">
      <dgm:prSet presAssocID="{7E1BB033-D2B2-4275-BB30-B9D5C02929F6}" presName="item2" presStyleLbl="node1" presStyleIdx="1" presStyleCnt="3">
        <dgm:presLayoutVars>
          <dgm:bulletEnabled val="1"/>
        </dgm:presLayoutVars>
      </dgm:prSet>
      <dgm:spPr/>
    </dgm:pt>
    <dgm:pt modelId="{49FA9AD3-ABEB-4175-987A-7C36D1D6F591}" type="pres">
      <dgm:prSet presAssocID="{3056615B-54AC-4325-B594-790EED31E21D}" presName="item3" presStyleLbl="node1" presStyleIdx="2" presStyleCnt="3">
        <dgm:presLayoutVars>
          <dgm:bulletEnabled val="1"/>
        </dgm:presLayoutVars>
      </dgm:prSet>
      <dgm:spPr/>
    </dgm:pt>
    <dgm:pt modelId="{153C0305-D9FE-4E98-9814-555F672DE149}" type="pres">
      <dgm:prSet presAssocID="{06AE4BCC-70A6-4E84-A8C9-CB2B8D038D87}" presName="funnel" presStyleLbl="trAlignAcc1" presStyleIdx="0" presStyleCnt="1"/>
      <dgm:spPr/>
    </dgm:pt>
  </dgm:ptLst>
  <dgm:cxnLst>
    <dgm:cxn modelId="{1DBDBD1E-AEE2-4EED-95BD-D43CA620CEF5}" srcId="{06AE4BCC-70A6-4E84-A8C9-CB2B8D038D87}" destId="{7E1BB033-D2B2-4275-BB30-B9D5C02929F6}" srcOrd="2" destOrd="0" parTransId="{0C032B9E-AF50-4E91-B6D8-234AE3692A9B}" sibTransId="{F354E305-4178-4500-A63F-E9EE14AE5B7B}"/>
    <dgm:cxn modelId="{3FCBD320-0D11-414A-8B21-EE57B4251412}" srcId="{06AE4BCC-70A6-4E84-A8C9-CB2B8D038D87}" destId="{05F3D5AF-C1B5-4240-853E-D68CC5877DB1}" srcOrd="1" destOrd="0" parTransId="{F99111E1-3673-498D-A30A-36364698A5F7}" sibTransId="{36928C6F-02C3-48C4-999B-5D56C5F7FB5F}"/>
    <dgm:cxn modelId="{BE637B2C-57DF-4D9A-9E55-6EDEBC334E4A}" type="presOf" srcId="{05F3D5AF-C1B5-4240-853E-D68CC5877DB1}" destId="{CDE9150D-9CB3-40E6-B5CD-8D5842CDC9FD}" srcOrd="0" destOrd="0" presId="urn:microsoft.com/office/officeart/2005/8/layout/funnel1"/>
    <dgm:cxn modelId="{85B39B6A-0610-4BD6-97E0-05AC4B5BED6F}" srcId="{06AE4BCC-70A6-4E84-A8C9-CB2B8D038D87}" destId="{1D6D2695-9B5C-412C-8EE2-489E580B53D7}" srcOrd="4" destOrd="0" parTransId="{A9B15D60-E3C1-4E97-A596-7592D3D1723C}" sibTransId="{519A9850-3BD4-4DEA-89EB-22E7DBB25247}"/>
    <dgm:cxn modelId="{CEA2118A-A64E-4B41-A59C-83B12D0DAB22}" srcId="{06AE4BCC-70A6-4E84-A8C9-CB2B8D038D87}" destId="{3056615B-54AC-4325-B594-790EED31E21D}" srcOrd="3" destOrd="0" parTransId="{B722B18C-524D-47F7-A823-FFA498FAF82E}" sibTransId="{38CCAA80-3C92-41DF-A3BA-53113C5E766E}"/>
    <dgm:cxn modelId="{7D4A029B-803C-4048-A541-21649D1EFA30}" type="presOf" srcId="{06AE4BCC-70A6-4E84-A8C9-CB2B8D038D87}" destId="{BC40E17D-024C-4916-BE62-13062BBF278D}" srcOrd="0" destOrd="0" presId="urn:microsoft.com/office/officeart/2005/8/layout/funnel1"/>
    <dgm:cxn modelId="{C837A7DA-8511-4470-B2AF-83F8E91E66F7}" srcId="{06AE4BCC-70A6-4E84-A8C9-CB2B8D038D87}" destId="{8995E958-0FEB-4C6A-A05A-04CC1D51ABE0}" srcOrd="0" destOrd="0" parTransId="{D65E8BB3-D095-4255-A5C4-BAFBEB320029}" sibTransId="{698AD314-5934-4251-B681-8623C7B5A138}"/>
    <dgm:cxn modelId="{505B42DE-9BE3-478D-B33A-58AEDED1716C}" type="presOf" srcId="{3056615B-54AC-4325-B594-790EED31E21D}" destId="{5EF13EF7-4AF5-499F-B1EF-96D87B4D7BEA}" srcOrd="0" destOrd="0" presId="urn:microsoft.com/office/officeart/2005/8/layout/funnel1"/>
    <dgm:cxn modelId="{3DAB3EED-98ED-4043-8AE4-1138949B7E9F}" type="presOf" srcId="{7E1BB033-D2B2-4275-BB30-B9D5C02929F6}" destId="{14B21829-2963-4D33-AC9F-2E3C7F68332D}" srcOrd="0" destOrd="0" presId="urn:microsoft.com/office/officeart/2005/8/layout/funnel1"/>
    <dgm:cxn modelId="{4AD4DEFD-87CF-4F1B-959E-94330F7CE9E3}" type="presOf" srcId="{8995E958-0FEB-4C6A-A05A-04CC1D51ABE0}" destId="{49FA9AD3-ABEB-4175-987A-7C36D1D6F591}" srcOrd="0" destOrd="0" presId="urn:microsoft.com/office/officeart/2005/8/layout/funnel1"/>
    <dgm:cxn modelId="{D13EFFCE-2BFB-46B5-9EA9-6987E42DE385}" type="presParOf" srcId="{BC40E17D-024C-4916-BE62-13062BBF278D}" destId="{25F74A2A-FA01-4E93-8E84-CCB3D2E8DAF3}" srcOrd="0" destOrd="0" presId="urn:microsoft.com/office/officeart/2005/8/layout/funnel1"/>
    <dgm:cxn modelId="{6C050202-C508-4CB3-9DD6-095E66897F4F}" type="presParOf" srcId="{BC40E17D-024C-4916-BE62-13062BBF278D}" destId="{7697BABA-0860-462C-8765-3464F85FF127}" srcOrd="1" destOrd="0" presId="urn:microsoft.com/office/officeart/2005/8/layout/funnel1"/>
    <dgm:cxn modelId="{CDB84872-AE00-4965-A43A-6E1FCCA3E070}" type="presParOf" srcId="{BC40E17D-024C-4916-BE62-13062BBF278D}" destId="{5EF13EF7-4AF5-499F-B1EF-96D87B4D7BEA}" srcOrd="2" destOrd="0" presId="urn:microsoft.com/office/officeart/2005/8/layout/funnel1"/>
    <dgm:cxn modelId="{8A54CC0D-4414-4CFA-811A-E3DAA5F0E52D}" type="presParOf" srcId="{BC40E17D-024C-4916-BE62-13062BBF278D}" destId="{14B21829-2963-4D33-AC9F-2E3C7F68332D}" srcOrd="3" destOrd="0" presId="urn:microsoft.com/office/officeart/2005/8/layout/funnel1"/>
    <dgm:cxn modelId="{45763D5E-FFB9-43A0-96A8-26C8AD2885AB}" type="presParOf" srcId="{BC40E17D-024C-4916-BE62-13062BBF278D}" destId="{CDE9150D-9CB3-40E6-B5CD-8D5842CDC9FD}" srcOrd="4" destOrd="0" presId="urn:microsoft.com/office/officeart/2005/8/layout/funnel1"/>
    <dgm:cxn modelId="{F65194EB-F6F5-419A-8B2C-0198E523B63F}" type="presParOf" srcId="{BC40E17D-024C-4916-BE62-13062BBF278D}" destId="{49FA9AD3-ABEB-4175-987A-7C36D1D6F591}" srcOrd="5" destOrd="0" presId="urn:microsoft.com/office/officeart/2005/8/layout/funnel1"/>
    <dgm:cxn modelId="{A8D884DF-113E-4D35-9F7F-426B2080EFEF}" type="presParOf" srcId="{BC40E17D-024C-4916-BE62-13062BBF278D}" destId="{153C0305-D9FE-4E98-9814-555F672DE149}"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932B04-AB7D-44AA-8E6F-45F6730E3D6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IE"/>
        </a:p>
      </dgm:t>
    </dgm:pt>
    <dgm:pt modelId="{594A2DB6-599A-41F3-A950-5476170A7F53}">
      <dgm:prSet phldrT="[Text]" custT="1"/>
      <dgm:spPr/>
      <dgm:t>
        <a:bodyPr/>
        <a:lstStyle/>
        <a:p>
          <a:r>
            <a:rPr lang="en-IE" sz="900" b="1" u="sng"/>
            <a:t>Q2-Q4 2024 </a:t>
          </a:r>
        </a:p>
        <a:p>
          <a:r>
            <a:rPr lang="en-IE" sz="900" b="1" u="none"/>
            <a:t>Framework</a:t>
          </a:r>
          <a:endParaRPr lang="en-IE" sz="900" b="1" u="sng"/>
        </a:p>
      </dgm:t>
    </dgm:pt>
    <dgm:pt modelId="{3CC9253C-F75E-4827-B66A-3BB1FF3CA8C7}" type="parTrans" cxnId="{A17F7ED9-E57F-4E9C-BA95-BF7D32923257}">
      <dgm:prSet/>
      <dgm:spPr/>
      <dgm:t>
        <a:bodyPr/>
        <a:lstStyle/>
        <a:p>
          <a:endParaRPr lang="en-IE" sz="2000"/>
        </a:p>
      </dgm:t>
    </dgm:pt>
    <dgm:pt modelId="{01CA20FC-C149-4E25-86C3-57418F33B03A}" type="sibTrans" cxnId="{A17F7ED9-E57F-4E9C-BA95-BF7D32923257}">
      <dgm:prSet/>
      <dgm:spPr/>
      <dgm:t>
        <a:bodyPr/>
        <a:lstStyle/>
        <a:p>
          <a:endParaRPr lang="en-IE" sz="2000"/>
        </a:p>
      </dgm:t>
    </dgm:pt>
    <dgm:pt modelId="{30DDB5A0-162D-4DCC-9F00-3624B08B5D34}">
      <dgm:prSet phldrT="[Text]" custT="1"/>
      <dgm:spPr/>
      <dgm:t>
        <a:bodyPr/>
        <a:lstStyle/>
        <a:p>
          <a:pPr algn="ctr"/>
          <a:r>
            <a:rPr lang="en-IE" sz="900" b="1" u="sng"/>
            <a:t>Q4 2024 – Q2 2025 </a:t>
          </a:r>
        </a:p>
        <a:p>
          <a:pPr algn="ctr"/>
          <a:r>
            <a:rPr lang="en-IE" sz="900" b="1" u="none"/>
            <a:t>Core &amp; alternative pathway development</a:t>
          </a:r>
          <a:endParaRPr lang="en-IE" sz="900" b="0" u="none"/>
        </a:p>
      </dgm:t>
    </dgm:pt>
    <dgm:pt modelId="{719CD6E6-DD2D-43D7-A556-749AE28EBFF8}" type="parTrans" cxnId="{237C21B2-D895-4F31-8099-BC847D4413CF}">
      <dgm:prSet/>
      <dgm:spPr/>
      <dgm:t>
        <a:bodyPr/>
        <a:lstStyle/>
        <a:p>
          <a:endParaRPr lang="en-IE" sz="2000"/>
        </a:p>
      </dgm:t>
    </dgm:pt>
    <dgm:pt modelId="{3646C463-BA42-4539-83BB-270C54EA93A5}" type="sibTrans" cxnId="{237C21B2-D895-4F31-8099-BC847D4413CF}">
      <dgm:prSet/>
      <dgm:spPr/>
      <dgm:t>
        <a:bodyPr/>
        <a:lstStyle/>
        <a:p>
          <a:endParaRPr lang="en-IE" sz="2000"/>
        </a:p>
      </dgm:t>
    </dgm:pt>
    <dgm:pt modelId="{B9C3037C-733F-4F36-9481-5F62765B96FB}">
      <dgm:prSet phldrT="[Text]" custT="1"/>
      <dgm:spPr/>
      <dgm:t>
        <a:bodyPr/>
        <a:lstStyle/>
        <a:p>
          <a:r>
            <a:rPr lang="en-IE" sz="900" b="1" u="sng"/>
            <a:t>Q2-Q3 2025</a:t>
          </a:r>
        </a:p>
        <a:p>
          <a:r>
            <a:rPr lang="en-IE" sz="900" b="1" u="none"/>
            <a:t>System needs assessment</a:t>
          </a:r>
          <a:endParaRPr lang="en-IE" sz="900" b="1" u="sng"/>
        </a:p>
      </dgm:t>
    </dgm:pt>
    <dgm:pt modelId="{5231E7D1-68A4-42DC-AC94-B10F4943EF49}" type="parTrans" cxnId="{FCB2CE43-C847-4F3C-B6BC-B16CD75B0FD0}">
      <dgm:prSet/>
      <dgm:spPr/>
      <dgm:t>
        <a:bodyPr/>
        <a:lstStyle/>
        <a:p>
          <a:endParaRPr lang="en-IE" sz="2000"/>
        </a:p>
      </dgm:t>
    </dgm:pt>
    <dgm:pt modelId="{569C720C-1E73-4871-A84D-AB20A2BA9633}" type="sibTrans" cxnId="{FCB2CE43-C847-4F3C-B6BC-B16CD75B0FD0}">
      <dgm:prSet/>
      <dgm:spPr/>
      <dgm:t>
        <a:bodyPr/>
        <a:lstStyle/>
        <a:p>
          <a:endParaRPr lang="en-IE" sz="2000"/>
        </a:p>
      </dgm:t>
    </dgm:pt>
    <dgm:pt modelId="{9080E1CA-8C6B-4CD0-B3D7-4773B328F70C}">
      <dgm:prSet phldrT="[Text]" custT="1"/>
      <dgm:spPr/>
      <dgm:t>
        <a:bodyPr/>
        <a:lstStyle/>
        <a:p>
          <a:r>
            <a:rPr lang="en-IE" sz="900" b="1" u="sng"/>
            <a:t>Q3 2025:</a:t>
          </a:r>
        </a:p>
        <a:p>
          <a:r>
            <a:rPr lang="en-IE" sz="900" b="1" u="none"/>
            <a:t>Drafting main report</a:t>
          </a:r>
        </a:p>
      </dgm:t>
    </dgm:pt>
    <dgm:pt modelId="{C67006E7-ECA9-4BBB-B617-5F9214A3E643}" type="parTrans" cxnId="{3BDA7EB7-EB22-4C35-B127-CDB7BCA0C797}">
      <dgm:prSet/>
      <dgm:spPr/>
      <dgm:t>
        <a:bodyPr/>
        <a:lstStyle/>
        <a:p>
          <a:endParaRPr lang="en-IE" sz="2000"/>
        </a:p>
      </dgm:t>
    </dgm:pt>
    <dgm:pt modelId="{9D97A69D-D677-49CD-827E-B7640FA13195}" type="sibTrans" cxnId="{3BDA7EB7-EB22-4C35-B127-CDB7BCA0C797}">
      <dgm:prSet/>
      <dgm:spPr/>
      <dgm:t>
        <a:bodyPr/>
        <a:lstStyle/>
        <a:p>
          <a:endParaRPr lang="en-IE" sz="2000"/>
        </a:p>
      </dgm:t>
    </dgm:pt>
    <dgm:pt modelId="{972A3884-58D6-4E7B-A98B-52D443A3DA7D}">
      <dgm:prSet custT="1"/>
      <dgm:spPr/>
      <dgm:t>
        <a:bodyPr/>
        <a:lstStyle/>
        <a:p>
          <a:r>
            <a:rPr lang="en-IE" sz="900" b="1" u="sng"/>
            <a:t>Q4 2025</a:t>
          </a:r>
        </a:p>
        <a:p>
          <a:r>
            <a:rPr lang="en-IE" sz="900" b="1" u="none"/>
            <a:t>Internal approval &amp; public consultation</a:t>
          </a:r>
          <a:endParaRPr lang="en-IE" sz="900" u="sng"/>
        </a:p>
      </dgm:t>
    </dgm:pt>
    <dgm:pt modelId="{6F6488E0-B043-489D-8B8E-AEE89EE3A618}" type="parTrans" cxnId="{7F23987C-3D63-4D2B-9D5F-7FD5807FD897}">
      <dgm:prSet/>
      <dgm:spPr/>
      <dgm:t>
        <a:bodyPr/>
        <a:lstStyle/>
        <a:p>
          <a:endParaRPr lang="en-IE" sz="2000"/>
        </a:p>
      </dgm:t>
    </dgm:pt>
    <dgm:pt modelId="{57E3FDBA-E13F-4315-A518-A4D47293E4D3}" type="sibTrans" cxnId="{7F23987C-3D63-4D2B-9D5F-7FD5807FD897}">
      <dgm:prSet/>
      <dgm:spPr/>
      <dgm:t>
        <a:bodyPr/>
        <a:lstStyle/>
        <a:p>
          <a:endParaRPr lang="en-IE" sz="2000"/>
        </a:p>
      </dgm:t>
    </dgm:pt>
    <dgm:pt modelId="{6CB1910A-D650-4A35-8584-4BD0CBCF9F97}">
      <dgm:prSet custT="1"/>
      <dgm:spPr/>
      <dgm:t>
        <a:bodyPr/>
        <a:lstStyle/>
        <a:p>
          <a:r>
            <a:rPr lang="en-IE" sz="900" b="1" u="sng"/>
            <a:t>Q1 2026: </a:t>
          </a:r>
        </a:p>
        <a:p>
          <a:r>
            <a:rPr lang="en-IE" sz="900" b="1" u="none"/>
            <a:t>Reflection &amp; feedback</a:t>
          </a:r>
          <a:endParaRPr lang="en-IE" sz="900"/>
        </a:p>
      </dgm:t>
    </dgm:pt>
    <dgm:pt modelId="{7A30EFDB-5583-4930-B3BC-FB0BB41B6D68}" type="parTrans" cxnId="{77FF5FEE-A3E6-4F66-AF58-14FD689A22A6}">
      <dgm:prSet/>
      <dgm:spPr/>
      <dgm:t>
        <a:bodyPr/>
        <a:lstStyle/>
        <a:p>
          <a:endParaRPr lang="en-IE" sz="2000"/>
        </a:p>
      </dgm:t>
    </dgm:pt>
    <dgm:pt modelId="{3650E927-F83E-4A49-9939-204D14CD3CA3}" type="sibTrans" cxnId="{77FF5FEE-A3E6-4F66-AF58-14FD689A22A6}">
      <dgm:prSet/>
      <dgm:spPr/>
      <dgm:t>
        <a:bodyPr/>
        <a:lstStyle/>
        <a:p>
          <a:endParaRPr lang="en-IE" sz="2000"/>
        </a:p>
      </dgm:t>
    </dgm:pt>
    <dgm:pt modelId="{C93A5857-B7CF-4ADB-81B9-E4868B23CEA9}">
      <dgm:prSet custT="1"/>
      <dgm:spPr/>
      <dgm:t>
        <a:bodyPr/>
        <a:lstStyle/>
        <a:p>
          <a:r>
            <a:rPr lang="en-IE" sz="900" b="1" u="sng"/>
            <a:t>Q2 2026: </a:t>
          </a:r>
        </a:p>
        <a:p>
          <a:r>
            <a:rPr lang="en-IE" sz="900" b="1" u="none"/>
            <a:t>2027 cycle start-up</a:t>
          </a:r>
          <a:endParaRPr lang="en-IE" sz="900"/>
        </a:p>
      </dgm:t>
    </dgm:pt>
    <dgm:pt modelId="{3B15EA5C-BFC0-402F-9422-FDE7A16BA814}" type="parTrans" cxnId="{4C961E49-76A5-44E3-B27D-991B1CBF59D2}">
      <dgm:prSet/>
      <dgm:spPr/>
      <dgm:t>
        <a:bodyPr/>
        <a:lstStyle/>
        <a:p>
          <a:endParaRPr lang="en-IE"/>
        </a:p>
      </dgm:t>
    </dgm:pt>
    <dgm:pt modelId="{944535D2-CF99-462A-9660-ACC63BB01BF9}" type="sibTrans" cxnId="{4C961E49-76A5-44E3-B27D-991B1CBF59D2}">
      <dgm:prSet/>
      <dgm:spPr/>
      <dgm:t>
        <a:bodyPr/>
        <a:lstStyle/>
        <a:p>
          <a:endParaRPr lang="en-IE"/>
        </a:p>
      </dgm:t>
    </dgm:pt>
    <dgm:pt modelId="{8549AFC4-F353-4FFF-92B4-B6BE32366FF4}">
      <dgm:prSet custT="1"/>
      <dgm:spPr/>
      <dgm:t>
        <a:bodyPr/>
        <a:lstStyle/>
        <a:p>
          <a:r>
            <a:rPr lang="da-DK" sz="900" b="1" u="sng"/>
            <a:t>Q1 2026:</a:t>
          </a:r>
        </a:p>
        <a:p>
          <a:r>
            <a:rPr lang="en-IE" sz="900" b="1" u="none"/>
            <a:t>Final publication</a:t>
          </a:r>
        </a:p>
      </dgm:t>
    </dgm:pt>
    <dgm:pt modelId="{6C94981F-737A-419C-8A0F-CF7F76883AAD}" type="parTrans" cxnId="{FB4CA695-6ADE-407D-8A4A-0C2A51F7BFED}">
      <dgm:prSet/>
      <dgm:spPr/>
      <dgm:t>
        <a:bodyPr/>
        <a:lstStyle/>
        <a:p>
          <a:endParaRPr lang="en-IE"/>
        </a:p>
      </dgm:t>
    </dgm:pt>
    <dgm:pt modelId="{51131404-5A3F-46E8-BED5-EDD3AE581D3C}" type="sibTrans" cxnId="{FB4CA695-6ADE-407D-8A4A-0C2A51F7BFED}">
      <dgm:prSet/>
      <dgm:spPr/>
      <dgm:t>
        <a:bodyPr/>
        <a:lstStyle/>
        <a:p>
          <a:endParaRPr lang="en-IE"/>
        </a:p>
      </dgm:t>
    </dgm:pt>
    <dgm:pt modelId="{87F6B3EA-C22B-45D2-B1B3-1C8A5C012F94}" type="pres">
      <dgm:prSet presAssocID="{8E932B04-AB7D-44AA-8E6F-45F6730E3D63}" presName="Name0" presStyleCnt="0">
        <dgm:presLayoutVars>
          <dgm:dir/>
          <dgm:resizeHandles val="exact"/>
        </dgm:presLayoutVars>
      </dgm:prSet>
      <dgm:spPr/>
    </dgm:pt>
    <dgm:pt modelId="{80B1C146-1DF4-416A-9650-3B215E5B6D7C}" type="pres">
      <dgm:prSet presAssocID="{8E932B04-AB7D-44AA-8E6F-45F6730E3D63}" presName="cycle" presStyleCnt="0"/>
      <dgm:spPr/>
    </dgm:pt>
    <dgm:pt modelId="{A769206E-0449-46D2-B060-8BFAB0581272}" type="pres">
      <dgm:prSet presAssocID="{594A2DB6-599A-41F3-A950-5476170A7F53}" presName="nodeFirstNode" presStyleLbl="node1" presStyleIdx="0" presStyleCnt="8">
        <dgm:presLayoutVars>
          <dgm:bulletEnabled val="1"/>
        </dgm:presLayoutVars>
      </dgm:prSet>
      <dgm:spPr/>
    </dgm:pt>
    <dgm:pt modelId="{AB917DE9-9741-4687-B73A-E4BCA0F473C7}" type="pres">
      <dgm:prSet presAssocID="{01CA20FC-C149-4E25-86C3-57418F33B03A}" presName="sibTransFirstNode" presStyleLbl="bgShp" presStyleIdx="0" presStyleCnt="1"/>
      <dgm:spPr/>
    </dgm:pt>
    <dgm:pt modelId="{3093E9D0-5FC6-424C-9978-F098C70776C4}" type="pres">
      <dgm:prSet presAssocID="{30DDB5A0-162D-4DCC-9F00-3624B08B5D34}" presName="nodeFollowingNodes" presStyleLbl="node1" presStyleIdx="1" presStyleCnt="8">
        <dgm:presLayoutVars>
          <dgm:bulletEnabled val="1"/>
        </dgm:presLayoutVars>
      </dgm:prSet>
      <dgm:spPr/>
    </dgm:pt>
    <dgm:pt modelId="{66C01948-EFB4-4D59-AE67-4822CDEDBD97}" type="pres">
      <dgm:prSet presAssocID="{B9C3037C-733F-4F36-9481-5F62765B96FB}" presName="nodeFollowingNodes" presStyleLbl="node1" presStyleIdx="2" presStyleCnt="8" custScaleX="107026" custRadScaleRad="98190" custRadScaleInc="-10701">
        <dgm:presLayoutVars>
          <dgm:bulletEnabled val="1"/>
        </dgm:presLayoutVars>
      </dgm:prSet>
      <dgm:spPr/>
    </dgm:pt>
    <dgm:pt modelId="{DF06078B-350A-4266-A4BB-8D92EB337D15}" type="pres">
      <dgm:prSet presAssocID="{9080E1CA-8C6B-4CD0-B3D7-4773B328F70C}" presName="nodeFollowingNodes" presStyleLbl="node1" presStyleIdx="3" presStyleCnt="8" custScaleX="109148" custRadScaleRad="99985" custRadScaleInc="-30346">
        <dgm:presLayoutVars>
          <dgm:bulletEnabled val="1"/>
        </dgm:presLayoutVars>
      </dgm:prSet>
      <dgm:spPr/>
    </dgm:pt>
    <dgm:pt modelId="{17F2B3CB-3EF5-44B2-B99A-F35EA41D923C}" type="pres">
      <dgm:prSet presAssocID="{972A3884-58D6-4E7B-A98B-52D443A3DA7D}" presName="nodeFollowingNodes" presStyleLbl="node1" presStyleIdx="4" presStyleCnt="8">
        <dgm:presLayoutVars>
          <dgm:bulletEnabled val="1"/>
        </dgm:presLayoutVars>
      </dgm:prSet>
      <dgm:spPr/>
    </dgm:pt>
    <dgm:pt modelId="{396B8BED-CE19-437F-BBAE-E3A51CD9AFC8}" type="pres">
      <dgm:prSet presAssocID="{8549AFC4-F353-4FFF-92B4-B6BE32366FF4}" presName="nodeFollowingNodes" presStyleLbl="node1" presStyleIdx="5" presStyleCnt="8">
        <dgm:presLayoutVars>
          <dgm:bulletEnabled val="1"/>
        </dgm:presLayoutVars>
      </dgm:prSet>
      <dgm:spPr/>
    </dgm:pt>
    <dgm:pt modelId="{11122836-26C4-4541-AE44-956651DE4585}" type="pres">
      <dgm:prSet presAssocID="{6CB1910A-D650-4A35-8584-4BD0CBCF9F97}" presName="nodeFollowingNodes" presStyleLbl="node1" presStyleIdx="6" presStyleCnt="8">
        <dgm:presLayoutVars>
          <dgm:bulletEnabled val="1"/>
        </dgm:presLayoutVars>
      </dgm:prSet>
      <dgm:spPr/>
    </dgm:pt>
    <dgm:pt modelId="{F9C4DE99-BBE0-44C6-9B1D-0B98A4134F78}" type="pres">
      <dgm:prSet presAssocID="{C93A5857-B7CF-4ADB-81B9-E4868B23CEA9}" presName="nodeFollowingNodes" presStyleLbl="node1" presStyleIdx="7" presStyleCnt="8">
        <dgm:presLayoutVars>
          <dgm:bulletEnabled val="1"/>
        </dgm:presLayoutVars>
      </dgm:prSet>
      <dgm:spPr/>
    </dgm:pt>
  </dgm:ptLst>
  <dgm:cxnLst>
    <dgm:cxn modelId="{149E4019-06B7-40FF-A902-92E33CAB52BA}" type="presOf" srcId="{8549AFC4-F353-4FFF-92B4-B6BE32366FF4}" destId="{396B8BED-CE19-437F-BBAE-E3A51CD9AFC8}" srcOrd="0" destOrd="0" presId="urn:microsoft.com/office/officeart/2005/8/layout/cycle3"/>
    <dgm:cxn modelId="{E790E231-59EE-41CE-B1F4-94CE72F7C94D}" type="presOf" srcId="{9080E1CA-8C6B-4CD0-B3D7-4773B328F70C}" destId="{DF06078B-350A-4266-A4BB-8D92EB337D15}" srcOrd="0" destOrd="0" presId="urn:microsoft.com/office/officeart/2005/8/layout/cycle3"/>
    <dgm:cxn modelId="{81257E3F-88C7-488D-945A-FDF203BCA487}" type="presOf" srcId="{C93A5857-B7CF-4ADB-81B9-E4868B23CEA9}" destId="{F9C4DE99-BBE0-44C6-9B1D-0B98A4134F78}" srcOrd="0" destOrd="0" presId="urn:microsoft.com/office/officeart/2005/8/layout/cycle3"/>
    <dgm:cxn modelId="{6ECC8863-7B06-41EA-98D5-3FDC9DAF189A}" type="presOf" srcId="{6CB1910A-D650-4A35-8584-4BD0CBCF9F97}" destId="{11122836-26C4-4541-AE44-956651DE4585}" srcOrd="0" destOrd="0" presId="urn:microsoft.com/office/officeart/2005/8/layout/cycle3"/>
    <dgm:cxn modelId="{FCB2CE43-C847-4F3C-B6BC-B16CD75B0FD0}" srcId="{8E932B04-AB7D-44AA-8E6F-45F6730E3D63}" destId="{B9C3037C-733F-4F36-9481-5F62765B96FB}" srcOrd="2" destOrd="0" parTransId="{5231E7D1-68A4-42DC-AC94-B10F4943EF49}" sibTransId="{569C720C-1E73-4871-A84D-AB20A2BA9633}"/>
    <dgm:cxn modelId="{4C961E49-76A5-44E3-B27D-991B1CBF59D2}" srcId="{8E932B04-AB7D-44AA-8E6F-45F6730E3D63}" destId="{C93A5857-B7CF-4ADB-81B9-E4868B23CEA9}" srcOrd="7" destOrd="0" parTransId="{3B15EA5C-BFC0-402F-9422-FDE7A16BA814}" sibTransId="{944535D2-CF99-462A-9660-ACC63BB01BF9}"/>
    <dgm:cxn modelId="{0839256D-C2D2-47EA-AFF5-B78901E7D35A}" type="presOf" srcId="{01CA20FC-C149-4E25-86C3-57418F33B03A}" destId="{AB917DE9-9741-4687-B73A-E4BCA0F473C7}" srcOrd="0" destOrd="0" presId="urn:microsoft.com/office/officeart/2005/8/layout/cycle3"/>
    <dgm:cxn modelId="{DCBF036E-0A8E-4B4F-99F5-AA26FBB8F7EA}" type="presOf" srcId="{972A3884-58D6-4E7B-A98B-52D443A3DA7D}" destId="{17F2B3CB-3EF5-44B2-B99A-F35EA41D923C}" srcOrd="0" destOrd="0" presId="urn:microsoft.com/office/officeart/2005/8/layout/cycle3"/>
    <dgm:cxn modelId="{34914A58-A4B2-4C59-839B-D05F848CBB9A}" type="presOf" srcId="{594A2DB6-599A-41F3-A950-5476170A7F53}" destId="{A769206E-0449-46D2-B060-8BFAB0581272}" srcOrd="0" destOrd="0" presId="urn:microsoft.com/office/officeart/2005/8/layout/cycle3"/>
    <dgm:cxn modelId="{7F23987C-3D63-4D2B-9D5F-7FD5807FD897}" srcId="{8E932B04-AB7D-44AA-8E6F-45F6730E3D63}" destId="{972A3884-58D6-4E7B-A98B-52D443A3DA7D}" srcOrd="4" destOrd="0" parTransId="{6F6488E0-B043-489D-8B8E-AEE89EE3A618}" sibTransId="{57E3FDBA-E13F-4315-A518-A4D47293E4D3}"/>
    <dgm:cxn modelId="{FB4CA695-6ADE-407D-8A4A-0C2A51F7BFED}" srcId="{8E932B04-AB7D-44AA-8E6F-45F6730E3D63}" destId="{8549AFC4-F353-4FFF-92B4-B6BE32366FF4}" srcOrd="5" destOrd="0" parTransId="{6C94981F-737A-419C-8A0F-CF7F76883AAD}" sibTransId="{51131404-5A3F-46E8-BED5-EDD3AE581D3C}"/>
    <dgm:cxn modelId="{237C21B2-D895-4F31-8099-BC847D4413CF}" srcId="{8E932B04-AB7D-44AA-8E6F-45F6730E3D63}" destId="{30DDB5A0-162D-4DCC-9F00-3624B08B5D34}" srcOrd="1" destOrd="0" parTransId="{719CD6E6-DD2D-43D7-A556-749AE28EBFF8}" sibTransId="{3646C463-BA42-4539-83BB-270C54EA93A5}"/>
    <dgm:cxn modelId="{3BDA7EB7-EB22-4C35-B127-CDB7BCA0C797}" srcId="{8E932B04-AB7D-44AA-8E6F-45F6730E3D63}" destId="{9080E1CA-8C6B-4CD0-B3D7-4773B328F70C}" srcOrd="3" destOrd="0" parTransId="{C67006E7-ECA9-4BBB-B617-5F9214A3E643}" sibTransId="{9D97A69D-D677-49CD-827E-B7640FA13195}"/>
    <dgm:cxn modelId="{12F3D5B7-61E3-467E-974F-86C7B7B666E8}" type="presOf" srcId="{8E932B04-AB7D-44AA-8E6F-45F6730E3D63}" destId="{87F6B3EA-C22B-45D2-B1B3-1C8A5C012F94}" srcOrd="0" destOrd="0" presId="urn:microsoft.com/office/officeart/2005/8/layout/cycle3"/>
    <dgm:cxn modelId="{CC9C0BD6-F84F-48BB-9733-0345553EEE60}" type="presOf" srcId="{B9C3037C-733F-4F36-9481-5F62765B96FB}" destId="{66C01948-EFB4-4D59-AE67-4822CDEDBD97}" srcOrd="0" destOrd="0" presId="urn:microsoft.com/office/officeart/2005/8/layout/cycle3"/>
    <dgm:cxn modelId="{A17F7ED9-E57F-4E9C-BA95-BF7D32923257}" srcId="{8E932B04-AB7D-44AA-8E6F-45F6730E3D63}" destId="{594A2DB6-599A-41F3-A950-5476170A7F53}" srcOrd="0" destOrd="0" parTransId="{3CC9253C-F75E-4827-B66A-3BB1FF3CA8C7}" sibTransId="{01CA20FC-C149-4E25-86C3-57418F33B03A}"/>
    <dgm:cxn modelId="{0B4627DF-79F8-467A-8B9B-C07B99AA9D9F}" type="presOf" srcId="{30DDB5A0-162D-4DCC-9F00-3624B08B5D34}" destId="{3093E9D0-5FC6-424C-9978-F098C70776C4}" srcOrd="0" destOrd="0" presId="urn:microsoft.com/office/officeart/2005/8/layout/cycle3"/>
    <dgm:cxn modelId="{77FF5FEE-A3E6-4F66-AF58-14FD689A22A6}" srcId="{8E932B04-AB7D-44AA-8E6F-45F6730E3D63}" destId="{6CB1910A-D650-4A35-8584-4BD0CBCF9F97}" srcOrd="6" destOrd="0" parTransId="{7A30EFDB-5583-4930-B3BC-FB0BB41B6D68}" sibTransId="{3650E927-F83E-4A49-9939-204D14CD3CA3}"/>
    <dgm:cxn modelId="{7B1E652B-9B7E-4883-BAC3-CD5F25BC93D9}" type="presParOf" srcId="{87F6B3EA-C22B-45D2-B1B3-1C8A5C012F94}" destId="{80B1C146-1DF4-416A-9650-3B215E5B6D7C}" srcOrd="0" destOrd="0" presId="urn:microsoft.com/office/officeart/2005/8/layout/cycle3"/>
    <dgm:cxn modelId="{FDF0AC15-879F-47F6-BA50-98B66DDE5824}" type="presParOf" srcId="{80B1C146-1DF4-416A-9650-3B215E5B6D7C}" destId="{A769206E-0449-46D2-B060-8BFAB0581272}" srcOrd="0" destOrd="0" presId="urn:microsoft.com/office/officeart/2005/8/layout/cycle3"/>
    <dgm:cxn modelId="{3882C36E-4E3D-4680-8B72-C0900E11AE15}" type="presParOf" srcId="{80B1C146-1DF4-416A-9650-3B215E5B6D7C}" destId="{AB917DE9-9741-4687-B73A-E4BCA0F473C7}" srcOrd="1" destOrd="0" presId="urn:microsoft.com/office/officeart/2005/8/layout/cycle3"/>
    <dgm:cxn modelId="{5DA27E0E-73E1-4025-AB72-00CAEF9FCEEB}" type="presParOf" srcId="{80B1C146-1DF4-416A-9650-3B215E5B6D7C}" destId="{3093E9D0-5FC6-424C-9978-F098C70776C4}" srcOrd="2" destOrd="0" presId="urn:microsoft.com/office/officeart/2005/8/layout/cycle3"/>
    <dgm:cxn modelId="{D85E6026-C5C0-484C-87E1-4F24E2F2DBCC}" type="presParOf" srcId="{80B1C146-1DF4-416A-9650-3B215E5B6D7C}" destId="{66C01948-EFB4-4D59-AE67-4822CDEDBD97}" srcOrd="3" destOrd="0" presId="urn:microsoft.com/office/officeart/2005/8/layout/cycle3"/>
    <dgm:cxn modelId="{F7C430D1-26E5-4901-8413-06EC6ACD4214}" type="presParOf" srcId="{80B1C146-1DF4-416A-9650-3B215E5B6D7C}" destId="{DF06078B-350A-4266-A4BB-8D92EB337D15}" srcOrd="4" destOrd="0" presId="urn:microsoft.com/office/officeart/2005/8/layout/cycle3"/>
    <dgm:cxn modelId="{F156FDE5-DBBC-46C1-A9AA-F84A075ADA5B}" type="presParOf" srcId="{80B1C146-1DF4-416A-9650-3B215E5B6D7C}" destId="{17F2B3CB-3EF5-44B2-B99A-F35EA41D923C}" srcOrd="5" destOrd="0" presId="urn:microsoft.com/office/officeart/2005/8/layout/cycle3"/>
    <dgm:cxn modelId="{D5C2FADF-4FAC-4C6D-894A-E5ABD321874E}" type="presParOf" srcId="{80B1C146-1DF4-416A-9650-3B215E5B6D7C}" destId="{396B8BED-CE19-437F-BBAE-E3A51CD9AFC8}" srcOrd="6" destOrd="0" presId="urn:microsoft.com/office/officeart/2005/8/layout/cycle3"/>
    <dgm:cxn modelId="{402E9FBE-88FE-49DF-90B8-2F77DEF89468}" type="presParOf" srcId="{80B1C146-1DF4-416A-9650-3B215E5B6D7C}" destId="{11122836-26C4-4541-AE44-956651DE4585}" srcOrd="7" destOrd="0" presId="urn:microsoft.com/office/officeart/2005/8/layout/cycle3"/>
    <dgm:cxn modelId="{332EC4A3-D303-434F-A3C2-7E80A45FD26A}" type="presParOf" srcId="{80B1C146-1DF4-416A-9650-3B215E5B6D7C}" destId="{F9C4DE99-BBE0-44C6-9B1D-0B98A4134F78}"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21456C-D346-4676-81D0-D462FF4E4582}" type="doc">
      <dgm:prSet loTypeId="urn:microsoft.com/office/officeart/2005/8/layout/hProcess11" loCatId="process" qsTypeId="urn:microsoft.com/office/officeart/2005/8/quickstyle/simple1" qsCatId="simple" csTypeId="urn:microsoft.com/office/officeart/2005/8/colors/accent1_2" csCatId="accent1" phldr="1"/>
      <dgm:spPr/>
    </dgm:pt>
    <dgm:pt modelId="{AA0DDCED-459B-42BA-AD0A-15B959AE57E1}">
      <dgm:prSet phldrT="[Text]" custT="1"/>
      <dgm:spPr/>
      <dgm:t>
        <a:bodyPr/>
        <a:lstStyle/>
        <a:p>
          <a:r>
            <a:rPr lang="en-GB" sz="1400" b="1" u="sng"/>
            <a:t>14</a:t>
          </a:r>
          <a:r>
            <a:rPr lang="en-GB" sz="1400" b="1" u="sng" baseline="30000"/>
            <a:t>th</a:t>
          </a:r>
          <a:r>
            <a:rPr lang="en-GB" sz="1400" b="1" u="sng"/>
            <a:t> January 2025: </a:t>
          </a:r>
        </a:p>
        <a:p>
          <a:r>
            <a:rPr lang="en-GB" sz="1400" b="0" u="none"/>
            <a:t>Webinar on GNI’s plans to deliver adaptive planning.</a:t>
          </a:r>
          <a:endParaRPr lang="en-IE" sz="1400"/>
        </a:p>
      </dgm:t>
    </dgm:pt>
    <dgm:pt modelId="{B110BBAE-D967-4066-8A48-C393F3AF9CC2}" type="parTrans" cxnId="{58C0921B-E587-4067-B852-61F037B9461E}">
      <dgm:prSet/>
      <dgm:spPr/>
      <dgm:t>
        <a:bodyPr/>
        <a:lstStyle/>
        <a:p>
          <a:endParaRPr lang="en-IE"/>
        </a:p>
      </dgm:t>
    </dgm:pt>
    <dgm:pt modelId="{BE234D20-0C50-4807-B6B7-BD563AFFC37C}" type="sibTrans" cxnId="{58C0921B-E587-4067-B852-61F037B9461E}">
      <dgm:prSet/>
      <dgm:spPr/>
      <dgm:t>
        <a:bodyPr/>
        <a:lstStyle/>
        <a:p>
          <a:endParaRPr lang="en-IE"/>
        </a:p>
      </dgm:t>
    </dgm:pt>
    <dgm:pt modelId="{EC18BDD5-9F8C-44F5-B7B6-C79C86DFC41F}">
      <dgm:prSet phldrT="[Text]" custT="1"/>
      <dgm:spPr/>
      <dgm:t>
        <a:bodyPr/>
        <a:lstStyle/>
        <a:p>
          <a:r>
            <a:rPr lang="en-GB" sz="1400" b="1" u="sng"/>
            <a:t>Mid to Late January:</a:t>
          </a:r>
        </a:p>
        <a:p>
          <a:r>
            <a:rPr lang="en-IE" sz="1400"/>
            <a:t>Individual meetings with key stakeholders to discuss feedback</a:t>
          </a:r>
          <a:r>
            <a:rPr lang="en-GB" sz="1400"/>
            <a:t>.</a:t>
          </a:r>
          <a:endParaRPr lang="en-IE" sz="1400"/>
        </a:p>
      </dgm:t>
    </dgm:pt>
    <dgm:pt modelId="{03762C99-62B4-4FEA-AA32-5460AEBE9DFD}" type="parTrans" cxnId="{A6F7DC97-1C78-41CC-9096-7C49BD1BE8A2}">
      <dgm:prSet/>
      <dgm:spPr/>
      <dgm:t>
        <a:bodyPr/>
        <a:lstStyle/>
        <a:p>
          <a:endParaRPr lang="en-IE"/>
        </a:p>
      </dgm:t>
    </dgm:pt>
    <dgm:pt modelId="{E3FAE7FC-EACA-4FCB-B2E5-CB6725DB85EC}" type="sibTrans" cxnId="{A6F7DC97-1C78-41CC-9096-7C49BD1BE8A2}">
      <dgm:prSet/>
      <dgm:spPr/>
      <dgm:t>
        <a:bodyPr/>
        <a:lstStyle/>
        <a:p>
          <a:endParaRPr lang="en-IE"/>
        </a:p>
      </dgm:t>
    </dgm:pt>
    <dgm:pt modelId="{454FB4A9-0CB6-4D83-9E32-1D7EAA7D2099}">
      <dgm:prSet phldrT="[Text]" custT="1"/>
      <dgm:spPr/>
      <dgm:t>
        <a:bodyPr/>
        <a:lstStyle/>
        <a:p>
          <a:r>
            <a:rPr lang="en-IE" sz="1400" b="1" u="sng"/>
            <a:t>31</a:t>
          </a:r>
          <a:r>
            <a:rPr lang="en-IE" sz="1400" b="1" u="sng" baseline="30000"/>
            <a:t>st</a:t>
          </a:r>
          <a:r>
            <a:rPr lang="en-IE" sz="1400" b="1" u="sng"/>
            <a:t> January 2025</a:t>
          </a:r>
          <a:endParaRPr lang="en-IE" sz="1400" u="sng"/>
        </a:p>
        <a:p>
          <a:r>
            <a:rPr lang="en-IE" sz="1400"/>
            <a:t>Deadline for feedback on trigger points and model input parameters.</a:t>
          </a:r>
        </a:p>
      </dgm:t>
    </dgm:pt>
    <dgm:pt modelId="{05B76EC4-F3F3-4DDE-BC69-2B756A98584F}" type="parTrans" cxnId="{37F12763-AC88-4A2A-BA8E-E2D002CA7016}">
      <dgm:prSet/>
      <dgm:spPr/>
      <dgm:t>
        <a:bodyPr/>
        <a:lstStyle/>
        <a:p>
          <a:endParaRPr lang="en-IE"/>
        </a:p>
      </dgm:t>
    </dgm:pt>
    <dgm:pt modelId="{B1E5A0AF-E6E8-49F4-868D-8ECC39C79FB0}" type="sibTrans" cxnId="{37F12763-AC88-4A2A-BA8E-E2D002CA7016}">
      <dgm:prSet/>
      <dgm:spPr/>
      <dgm:t>
        <a:bodyPr/>
        <a:lstStyle/>
        <a:p>
          <a:endParaRPr lang="en-IE"/>
        </a:p>
      </dgm:t>
    </dgm:pt>
    <dgm:pt modelId="{6460AF3F-ABAE-4228-8CE1-8F39F0708746}">
      <dgm:prSet phldrT="[Text]" custT="1"/>
      <dgm:spPr/>
      <dgm:t>
        <a:bodyPr/>
        <a:lstStyle/>
        <a:p>
          <a:r>
            <a:rPr lang="en-GB" sz="1400" b="1" u="sng"/>
            <a:t>Late December 2024: </a:t>
          </a:r>
        </a:p>
        <a:p>
          <a:r>
            <a:rPr lang="en-GB" sz="1400" b="0" u="none"/>
            <a:t>Sending out q</a:t>
          </a:r>
          <a:r>
            <a:rPr lang="en-GB" sz="1400"/>
            <a:t>uestionnaires on trigger points and modelling input parameters.</a:t>
          </a:r>
          <a:endParaRPr lang="en-IE" sz="1400"/>
        </a:p>
      </dgm:t>
    </dgm:pt>
    <dgm:pt modelId="{2B05BADE-C1DD-4300-A5F6-241FA033CD48}" type="parTrans" cxnId="{E15A065D-7D33-4C2A-89FA-52C66AEA355F}">
      <dgm:prSet/>
      <dgm:spPr/>
      <dgm:t>
        <a:bodyPr/>
        <a:lstStyle/>
        <a:p>
          <a:endParaRPr lang="en-IE"/>
        </a:p>
      </dgm:t>
    </dgm:pt>
    <dgm:pt modelId="{38D5E76D-0E84-4C0B-BE89-C06323D993FD}" type="sibTrans" cxnId="{E15A065D-7D33-4C2A-89FA-52C66AEA355F}">
      <dgm:prSet/>
      <dgm:spPr/>
      <dgm:t>
        <a:bodyPr/>
        <a:lstStyle/>
        <a:p>
          <a:endParaRPr lang="en-IE"/>
        </a:p>
      </dgm:t>
    </dgm:pt>
    <dgm:pt modelId="{D99DCB5C-3497-4DFF-AEEC-4749F1A2CE0E}">
      <dgm:prSet phldrT="[Text]" custT="1"/>
      <dgm:spPr/>
      <dgm:t>
        <a:bodyPr/>
        <a:lstStyle/>
        <a:p>
          <a:r>
            <a:rPr lang="en-IE" sz="1400" b="1" u="sng">
              <a:latin typeface="Arial"/>
            </a:rPr>
            <a:t>End</a:t>
          </a:r>
          <a:r>
            <a:rPr lang="en-IE" sz="1400" b="1" u="sng"/>
            <a:t> 2025</a:t>
          </a:r>
          <a:endParaRPr lang="en-IE" sz="1400" u="sng"/>
        </a:p>
        <a:p>
          <a:r>
            <a:rPr lang="en-IE" sz="1400"/>
            <a:t>30 day public consultation on CFR draft report.</a:t>
          </a:r>
        </a:p>
      </dgm:t>
    </dgm:pt>
    <dgm:pt modelId="{B328A01E-7634-42CF-B698-EF15DBF26E3D}" type="parTrans" cxnId="{0F1C8EBC-D5AB-4A12-8BBA-CE68C947343D}">
      <dgm:prSet/>
      <dgm:spPr/>
      <dgm:t>
        <a:bodyPr/>
        <a:lstStyle/>
        <a:p>
          <a:endParaRPr lang="en-IE"/>
        </a:p>
      </dgm:t>
    </dgm:pt>
    <dgm:pt modelId="{1483C050-0A7A-4721-9C70-7C94F89848C9}" type="sibTrans" cxnId="{0F1C8EBC-D5AB-4A12-8BBA-CE68C947343D}">
      <dgm:prSet/>
      <dgm:spPr/>
      <dgm:t>
        <a:bodyPr/>
        <a:lstStyle/>
        <a:p>
          <a:endParaRPr lang="en-IE"/>
        </a:p>
      </dgm:t>
    </dgm:pt>
    <dgm:pt modelId="{619BAD3A-5E10-4F6E-8BF8-6B250A132E1E}" type="pres">
      <dgm:prSet presAssocID="{D621456C-D346-4676-81D0-D462FF4E4582}" presName="Name0" presStyleCnt="0">
        <dgm:presLayoutVars>
          <dgm:dir/>
          <dgm:resizeHandles val="exact"/>
        </dgm:presLayoutVars>
      </dgm:prSet>
      <dgm:spPr/>
    </dgm:pt>
    <dgm:pt modelId="{78DD57D5-D7CC-46F5-82BD-9148FE6353AE}" type="pres">
      <dgm:prSet presAssocID="{D621456C-D346-4676-81D0-D462FF4E4582}" presName="arrow" presStyleLbl="bgShp" presStyleIdx="0" presStyleCnt="1" custScaleX="90199" custScaleY="74559"/>
      <dgm:spPr/>
    </dgm:pt>
    <dgm:pt modelId="{875C36FC-A7B5-44E9-92EF-DE6460D2BA53}" type="pres">
      <dgm:prSet presAssocID="{D621456C-D346-4676-81D0-D462FF4E4582}" presName="points" presStyleCnt="0"/>
      <dgm:spPr/>
    </dgm:pt>
    <dgm:pt modelId="{5E3E2429-1C4D-4C6F-97ED-0077699EF282}" type="pres">
      <dgm:prSet presAssocID="{6460AF3F-ABAE-4228-8CE1-8F39F0708746}" presName="compositeA" presStyleCnt="0"/>
      <dgm:spPr/>
    </dgm:pt>
    <dgm:pt modelId="{AC9CACBB-B3E6-499A-917B-8937D3E1B844}" type="pres">
      <dgm:prSet presAssocID="{6460AF3F-ABAE-4228-8CE1-8F39F0708746}" presName="textA" presStyleLbl="revTx" presStyleIdx="0" presStyleCnt="5" custScaleX="202566">
        <dgm:presLayoutVars>
          <dgm:bulletEnabled val="1"/>
        </dgm:presLayoutVars>
      </dgm:prSet>
      <dgm:spPr/>
    </dgm:pt>
    <dgm:pt modelId="{8123B56E-BC9E-4A98-8C30-CEAF3F902B0B}" type="pres">
      <dgm:prSet presAssocID="{6460AF3F-ABAE-4228-8CE1-8F39F0708746}" presName="circleA" presStyleLbl="node1" presStyleIdx="0" presStyleCnt="5"/>
      <dgm:spPr/>
    </dgm:pt>
    <dgm:pt modelId="{CD28301B-6C34-4800-98B3-68599F9E63D5}" type="pres">
      <dgm:prSet presAssocID="{6460AF3F-ABAE-4228-8CE1-8F39F0708746}" presName="spaceA" presStyleCnt="0"/>
      <dgm:spPr/>
    </dgm:pt>
    <dgm:pt modelId="{467BB9FC-298D-4DE7-8087-405F315C7562}" type="pres">
      <dgm:prSet presAssocID="{38D5E76D-0E84-4C0B-BE89-C06323D993FD}" presName="space" presStyleCnt="0"/>
      <dgm:spPr/>
    </dgm:pt>
    <dgm:pt modelId="{78771145-1E14-49B5-B35C-BA63D622F259}" type="pres">
      <dgm:prSet presAssocID="{AA0DDCED-459B-42BA-AD0A-15B959AE57E1}" presName="compositeB" presStyleCnt="0"/>
      <dgm:spPr/>
    </dgm:pt>
    <dgm:pt modelId="{00157B3A-6954-454B-8B3B-52793AC314E2}" type="pres">
      <dgm:prSet presAssocID="{AA0DDCED-459B-42BA-AD0A-15B959AE57E1}" presName="textB" presStyleLbl="revTx" presStyleIdx="1" presStyleCnt="5" custScaleX="152037">
        <dgm:presLayoutVars>
          <dgm:bulletEnabled val="1"/>
        </dgm:presLayoutVars>
      </dgm:prSet>
      <dgm:spPr/>
    </dgm:pt>
    <dgm:pt modelId="{F6F473F3-9070-4CD6-B9C0-8CD5BFEB793E}" type="pres">
      <dgm:prSet presAssocID="{AA0DDCED-459B-42BA-AD0A-15B959AE57E1}" presName="circleB" presStyleLbl="node1" presStyleIdx="1" presStyleCnt="5"/>
      <dgm:spPr/>
    </dgm:pt>
    <dgm:pt modelId="{E82573BA-8CD4-4EA5-A433-8623051BACEE}" type="pres">
      <dgm:prSet presAssocID="{AA0DDCED-459B-42BA-AD0A-15B959AE57E1}" presName="spaceB" presStyleCnt="0"/>
      <dgm:spPr/>
    </dgm:pt>
    <dgm:pt modelId="{C3CB0DC3-C07E-478F-B85D-C24AED67AB76}" type="pres">
      <dgm:prSet presAssocID="{BE234D20-0C50-4807-B6B7-BD563AFFC37C}" presName="space" presStyleCnt="0"/>
      <dgm:spPr/>
    </dgm:pt>
    <dgm:pt modelId="{BAE198EC-EA4A-4E92-B823-ABC89AEE133D}" type="pres">
      <dgm:prSet presAssocID="{EC18BDD5-9F8C-44F5-B7B6-C79C86DFC41F}" presName="compositeA" presStyleCnt="0"/>
      <dgm:spPr/>
    </dgm:pt>
    <dgm:pt modelId="{E07D4940-592E-49D6-BB8A-8CCF7D81ED2B}" type="pres">
      <dgm:prSet presAssocID="{EC18BDD5-9F8C-44F5-B7B6-C79C86DFC41F}" presName="textA" presStyleLbl="revTx" presStyleIdx="2" presStyleCnt="5" custScaleX="191386">
        <dgm:presLayoutVars>
          <dgm:bulletEnabled val="1"/>
        </dgm:presLayoutVars>
      </dgm:prSet>
      <dgm:spPr/>
    </dgm:pt>
    <dgm:pt modelId="{B591E792-59C5-49EE-80AD-9C2E86442CC3}" type="pres">
      <dgm:prSet presAssocID="{EC18BDD5-9F8C-44F5-B7B6-C79C86DFC41F}" presName="circleA" presStyleLbl="node1" presStyleIdx="2" presStyleCnt="5"/>
      <dgm:spPr/>
    </dgm:pt>
    <dgm:pt modelId="{D409BFB5-CE75-4599-ACA9-05178E38358E}" type="pres">
      <dgm:prSet presAssocID="{EC18BDD5-9F8C-44F5-B7B6-C79C86DFC41F}" presName="spaceA" presStyleCnt="0"/>
      <dgm:spPr/>
    </dgm:pt>
    <dgm:pt modelId="{FEF84CAA-A4F4-434B-B3E7-3897CD8B5AAD}" type="pres">
      <dgm:prSet presAssocID="{E3FAE7FC-EACA-4FCB-B2E5-CB6725DB85EC}" presName="space" presStyleCnt="0"/>
      <dgm:spPr/>
    </dgm:pt>
    <dgm:pt modelId="{88A68923-A0BE-4348-87C9-281B98F51ADA}" type="pres">
      <dgm:prSet presAssocID="{454FB4A9-0CB6-4D83-9E32-1D7EAA7D2099}" presName="compositeB" presStyleCnt="0"/>
      <dgm:spPr/>
    </dgm:pt>
    <dgm:pt modelId="{8268DE6B-E568-40CE-A8D0-784E26690CFB}" type="pres">
      <dgm:prSet presAssocID="{454FB4A9-0CB6-4D83-9E32-1D7EAA7D2099}" presName="textB" presStyleLbl="revTx" presStyleIdx="3" presStyleCnt="5" custScaleX="149887">
        <dgm:presLayoutVars>
          <dgm:bulletEnabled val="1"/>
        </dgm:presLayoutVars>
      </dgm:prSet>
      <dgm:spPr/>
    </dgm:pt>
    <dgm:pt modelId="{89AA9F26-0183-4F6C-9F02-236557645D73}" type="pres">
      <dgm:prSet presAssocID="{454FB4A9-0CB6-4D83-9E32-1D7EAA7D2099}" presName="circleB" presStyleLbl="node1" presStyleIdx="3" presStyleCnt="5"/>
      <dgm:spPr/>
    </dgm:pt>
    <dgm:pt modelId="{E57CABF1-3A96-4BE5-89CB-0118BDBCE376}" type="pres">
      <dgm:prSet presAssocID="{454FB4A9-0CB6-4D83-9E32-1D7EAA7D2099}" presName="spaceB" presStyleCnt="0"/>
      <dgm:spPr/>
    </dgm:pt>
    <dgm:pt modelId="{3B4C4B69-6AEF-44EE-B345-DA98979975FE}" type="pres">
      <dgm:prSet presAssocID="{B1E5A0AF-E6E8-49F4-868D-8ECC39C79FB0}" presName="space" presStyleCnt="0"/>
      <dgm:spPr/>
    </dgm:pt>
    <dgm:pt modelId="{34CC68D9-F17B-4AF9-8CD4-5285D2E2AC81}" type="pres">
      <dgm:prSet presAssocID="{D99DCB5C-3497-4DFF-AEEC-4749F1A2CE0E}" presName="compositeA" presStyleCnt="0"/>
      <dgm:spPr/>
    </dgm:pt>
    <dgm:pt modelId="{57B9CD03-BC2B-448D-B001-DE07D17B69B7}" type="pres">
      <dgm:prSet presAssocID="{D99DCB5C-3497-4DFF-AEEC-4749F1A2CE0E}" presName="textA" presStyleLbl="revTx" presStyleIdx="4" presStyleCnt="5" custScaleX="149219">
        <dgm:presLayoutVars>
          <dgm:bulletEnabled val="1"/>
        </dgm:presLayoutVars>
      </dgm:prSet>
      <dgm:spPr/>
    </dgm:pt>
    <dgm:pt modelId="{A03B2057-A074-413D-B343-99C0A97ABE6F}" type="pres">
      <dgm:prSet presAssocID="{D99DCB5C-3497-4DFF-AEEC-4749F1A2CE0E}" presName="circleA" presStyleLbl="node1" presStyleIdx="4" presStyleCnt="5"/>
      <dgm:spPr/>
    </dgm:pt>
    <dgm:pt modelId="{DF8C0A97-5FBA-4759-A3F3-A4F8167E6943}" type="pres">
      <dgm:prSet presAssocID="{D99DCB5C-3497-4DFF-AEEC-4749F1A2CE0E}" presName="spaceA" presStyleCnt="0"/>
      <dgm:spPr/>
    </dgm:pt>
  </dgm:ptLst>
  <dgm:cxnLst>
    <dgm:cxn modelId="{58C0921B-E587-4067-B852-61F037B9461E}" srcId="{D621456C-D346-4676-81D0-D462FF4E4582}" destId="{AA0DDCED-459B-42BA-AD0A-15B959AE57E1}" srcOrd="1" destOrd="0" parTransId="{B110BBAE-D967-4066-8A48-C393F3AF9CC2}" sibTransId="{BE234D20-0C50-4807-B6B7-BD563AFFC37C}"/>
    <dgm:cxn modelId="{E15A065D-7D33-4C2A-89FA-52C66AEA355F}" srcId="{D621456C-D346-4676-81D0-D462FF4E4582}" destId="{6460AF3F-ABAE-4228-8CE1-8F39F0708746}" srcOrd="0" destOrd="0" parTransId="{2B05BADE-C1DD-4300-A5F6-241FA033CD48}" sibTransId="{38D5E76D-0E84-4C0B-BE89-C06323D993FD}"/>
    <dgm:cxn modelId="{37F12763-AC88-4A2A-BA8E-E2D002CA7016}" srcId="{D621456C-D346-4676-81D0-D462FF4E4582}" destId="{454FB4A9-0CB6-4D83-9E32-1D7EAA7D2099}" srcOrd="3" destOrd="0" parTransId="{05B76EC4-F3F3-4DDE-BC69-2B756A98584F}" sibTransId="{B1E5A0AF-E6E8-49F4-868D-8ECC39C79FB0}"/>
    <dgm:cxn modelId="{A6F7DC97-1C78-41CC-9096-7C49BD1BE8A2}" srcId="{D621456C-D346-4676-81D0-D462FF4E4582}" destId="{EC18BDD5-9F8C-44F5-B7B6-C79C86DFC41F}" srcOrd="2" destOrd="0" parTransId="{03762C99-62B4-4FEA-AA32-5460AEBE9DFD}" sibTransId="{E3FAE7FC-EACA-4FCB-B2E5-CB6725DB85EC}"/>
    <dgm:cxn modelId="{CF27999F-C18B-491B-8F57-543F322819DC}" type="presOf" srcId="{EC18BDD5-9F8C-44F5-B7B6-C79C86DFC41F}" destId="{E07D4940-592E-49D6-BB8A-8CCF7D81ED2B}" srcOrd="0" destOrd="0" presId="urn:microsoft.com/office/officeart/2005/8/layout/hProcess11"/>
    <dgm:cxn modelId="{0F1C8EBC-D5AB-4A12-8BBA-CE68C947343D}" srcId="{D621456C-D346-4676-81D0-D462FF4E4582}" destId="{D99DCB5C-3497-4DFF-AEEC-4749F1A2CE0E}" srcOrd="4" destOrd="0" parTransId="{B328A01E-7634-42CF-B698-EF15DBF26E3D}" sibTransId="{1483C050-0A7A-4721-9C70-7C94F89848C9}"/>
    <dgm:cxn modelId="{9323E4BF-5744-4764-B825-FB16CDCFDC3A}" type="presOf" srcId="{AA0DDCED-459B-42BA-AD0A-15B959AE57E1}" destId="{00157B3A-6954-454B-8B3B-52793AC314E2}" srcOrd="0" destOrd="0" presId="urn:microsoft.com/office/officeart/2005/8/layout/hProcess11"/>
    <dgm:cxn modelId="{5B3EB1DF-9E2C-4D0B-B288-6AD1A7443061}" type="presOf" srcId="{D99DCB5C-3497-4DFF-AEEC-4749F1A2CE0E}" destId="{57B9CD03-BC2B-448D-B001-DE07D17B69B7}" srcOrd="0" destOrd="0" presId="urn:microsoft.com/office/officeart/2005/8/layout/hProcess11"/>
    <dgm:cxn modelId="{9222C1E4-5FAC-41CB-98CB-FF910AF303C2}" type="presOf" srcId="{454FB4A9-0CB6-4D83-9E32-1D7EAA7D2099}" destId="{8268DE6B-E568-40CE-A8D0-784E26690CFB}" srcOrd="0" destOrd="0" presId="urn:microsoft.com/office/officeart/2005/8/layout/hProcess11"/>
    <dgm:cxn modelId="{344978E9-8C10-485D-A33D-E714BE16E420}" type="presOf" srcId="{D621456C-D346-4676-81D0-D462FF4E4582}" destId="{619BAD3A-5E10-4F6E-8BF8-6B250A132E1E}" srcOrd="0" destOrd="0" presId="urn:microsoft.com/office/officeart/2005/8/layout/hProcess11"/>
    <dgm:cxn modelId="{721383F7-57FA-4A8A-8D40-D0C02B57BBD6}" type="presOf" srcId="{6460AF3F-ABAE-4228-8CE1-8F39F0708746}" destId="{AC9CACBB-B3E6-499A-917B-8937D3E1B844}" srcOrd="0" destOrd="0" presId="urn:microsoft.com/office/officeart/2005/8/layout/hProcess11"/>
    <dgm:cxn modelId="{4C153447-CF82-457C-AFAA-B7B4507773B5}" type="presParOf" srcId="{619BAD3A-5E10-4F6E-8BF8-6B250A132E1E}" destId="{78DD57D5-D7CC-46F5-82BD-9148FE6353AE}" srcOrd="0" destOrd="0" presId="urn:microsoft.com/office/officeart/2005/8/layout/hProcess11"/>
    <dgm:cxn modelId="{81C01224-2585-4223-B8FC-4D95065596DE}" type="presParOf" srcId="{619BAD3A-5E10-4F6E-8BF8-6B250A132E1E}" destId="{875C36FC-A7B5-44E9-92EF-DE6460D2BA53}" srcOrd="1" destOrd="0" presId="urn:microsoft.com/office/officeart/2005/8/layout/hProcess11"/>
    <dgm:cxn modelId="{38CF16A5-6F91-48E7-A968-9595996E5C17}" type="presParOf" srcId="{875C36FC-A7B5-44E9-92EF-DE6460D2BA53}" destId="{5E3E2429-1C4D-4C6F-97ED-0077699EF282}" srcOrd="0" destOrd="0" presId="urn:microsoft.com/office/officeart/2005/8/layout/hProcess11"/>
    <dgm:cxn modelId="{3289736F-6A01-4930-89F4-88279329FB26}" type="presParOf" srcId="{5E3E2429-1C4D-4C6F-97ED-0077699EF282}" destId="{AC9CACBB-B3E6-499A-917B-8937D3E1B844}" srcOrd="0" destOrd="0" presId="urn:microsoft.com/office/officeart/2005/8/layout/hProcess11"/>
    <dgm:cxn modelId="{14D72C08-78A9-43C7-BBA0-1940EDFA4DF0}" type="presParOf" srcId="{5E3E2429-1C4D-4C6F-97ED-0077699EF282}" destId="{8123B56E-BC9E-4A98-8C30-CEAF3F902B0B}" srcOrd="1" destOrd="0" presId="urn:microsoft.com/office/officeart/2005/8/layout/hProcess11"/>
    <dgm:cxn modelId="{4AF9A4C6-898F-466B-8EE0-5782E1EE585C}" type="presParOf" srcId="{5E3E2429-1C4D-4C6F-97ED-0077699EF282}" destId="{CD28301B-6C34-4800-98B3-68599F9E63D5}" srcOrd="2" destOrd="0" presId="urn:microsoft.com/office/officeart/2005/8/layout/hProcess11"/>
    <dgm:cxn modelId="{7699C371-840E-416A-A969-2455B6C85107}" type="presParOf" srcId="{875C36FC-A7B5-44E9-92EF-DE6460D2BA53}" destId="{467BB9FC-298D-4DE7-8087-405F315C7562}" srcOrd="1" destOrd="0" presId="urn:microsoft.com/office/officeart/2005/8/layout/hProcess11"/>
    <dgm:cxn modelId="{F31C3575-2D23-4E10-B061-4E5E79D6340B}" type="presParOf" srcId="{875C36FC-A7B5-44E9-92EF-DE6460D2BA53}" destId="{78771145-1E14-49B5-B35C-BA63D622F259}" srcOrd="2" destOrd="0" presId="urn:microsoft.com/office/officeart/2005/8/layout/hProcess11"/>
    <dgm:cxn modelId="{B5B73586-D79A-40CC-8E0A-C7553AC490DE}" type="presParOf" srcId="{78771145-1E14-49B5-B35C-BA63D622F259}" destId="{00157B3A-6954-454B-8B3B-52793AC314E2}" srcOrd="0" destOrd="0" presId="urn:microsoft.com/office/officeart/2005/8/layout/hProcess11"/>
    <dgm:cxn modelId="{40EFD9D8-D741-49DA-894C-F91526573E53}" type="presParOf" srcId="{78771145-1E14-49B5-B35C-BA63D622F259}" destId="{F6F473F3-9070-4CD6-B9C0-8CD5BFEB793E}" srcOrd="1" destOrd="0" presId="urn:microsoft.com/office/officeart/2005/8/layout/hProcess11"/>
    <dgm:cxn modelId="{DA4F07D2-F5B4-46F5-923E-9EDE6F4539A6}" type="presParOf" srcId="{78771145-1E14-49B5-B35C-BA63D622F259}" destId="{E82573BA-8CD4-4EA5-A433-8623051BACEE}" srcOrd="2" destOrd="0" presId="urn:microsoft.com/office/officeart/2005/8/layout/hProcess11"/>
    <dgm:cxn modelId="{073A0441-698E-43FA-BFC6-78A3403C85C4}" type="presParOf" srcId="{875C36FC-A7B5-44E9-92EF-DE6460D2BA53}" destId="{C3CB0DC3-C07E-478F-B85D-C24AED67AB76}" srcOrd="3" destOrd="0" presId="urn:microsoft.com/office/officeart/2005/8/layout/hProcess11"/>
    <dgm:cxn modelId="{580DBE7E-D7DB-4A73-92E6-D8F2BAB264B3}" type="presParOf" srcId="{875C36FC-A7B5-44E9-92EF-DE6460D2BA53}" destId="{BAE198EC-EA4A-4E92-B823-ABC89AEE133D}" srcOrd="4" destOrd="0" presId="urn:microsoft.com/office/officeart/2005/8/layout/hProcess11"/>
    <dgm:cxn modelId="{4CBF2CBF-CC2A-4519-B1E3-C3A0EF2A4979}" type="presParOf" srcId="{BAE198EC-EA4A-4E92-B823-ABC89AEE133D}" destId="{E07D4940-592E-49D6-BB8A-8CCF7D81ED2B}" srcOrd="0" destOrd="0" presId="urn:microsoft.com/office/officeart/2005/8/layout/hProcess11"/>
    <dgm:cxn modelId="{FFECE989-E9E0-4FCE-BB8A-126DF0206AFE}" type="presParOf" srcId="{BAE198EC-EA4A-4E92-B823-ABC89AEE133D}" destId="{B591E792-59C5-49EE-80AD-9C2E86442CC3}" srcOrd="1" destOrd="0" presId="urn:microsoft.com/office/officeart/2005/8/layout/hProcess11"/>
    <dgm:cxn modelId="{4A9C37B3-64DF-4EF6-BB8E-333978BA0776}" type="presParOf" srcId="{BAE198EC-EA4A-4E92-B823-ABC89AEE133D}" destId="{D409BFB5-CE75-4599-ACA9-05178E38358E}" srcOrd="2" destOrd="0" presId="urn:microsoft.com/office/officeart/2005/8/layout/hProcess11"/>
    <dgm:cxn modelId="{83EB2E7E-9E61-4A30-9319-0F8AD37C70D2}" type="presParOf" srcId="{875C36FC-A7B5-44E9-92EF-DE6460D2BA53}" destId="{FEF84CAA-A4F4-434B-B3E7-3897CD8B5AAD}" srcOrd="5" destOrd="0" presId="urn:microsoft.com/office/officeart/2005/8/layout/hProcess11"/>
    <dgm:cxn modelId="{1F8F3657-FB43-4BB9-A33A-A94312C19B52}" type="presParOf" srcId="{875C36FC-A7B5-44E9-92EF-DE6460D2BA53}" destId="{88A68923-A0BE-4348-87C9-281B98F51ADA}" srcOrd="6" destOrd="0" presId="urn:microsoft.com/office/officeart/2005/8/layout/hProcess11"/>
    <dgm:cxn modelId="{AE712941-C7C0-4919-9CD2-A987F9F4DF67}" type="presParOf" srcId="{88A68923-A0BE-4348-87C9-281B98F51ADA}" destId="{8268DE6B-E568-40CE-A8D0-784E26690CFB}" srcOrd="0" destOrd="0" presId="urn:microsoft.com/office/officeart/2005/8/layout/hProcess11"/>
    <dgm:cxn modelId="{ED8A6E1E-441A-49B0-8551-1526647797E2}" type="presParOf" srcId="{88A68923-A0BE-4348-87C9-281B98F51ADA}" destId="{89AA9F26-0183-4F6C-9F02-236557645D73}" srcOrd="1" destOrd="0" presId="urn:microsoft.com/office/officeart/2005/8/layout/hProcess11"/>
    <dgm:cxn modelId="{3368C5E2-6BE1-4A64-9331-42D47540DFA1}" type="presParOf" srcId="{88A68923-A0BE-4348-87C9-281B98F51ADA}" destId="{E57CABF1-3A96-4BE5-89CB-0118BDBCE376}" srcOrd="2" destOrd="0" presId="urn:microsoft.com/office/officeart/2005/8/layout/hProcess11"/>
    <dgm:cxn modelId="{C69EFBC2-322B-4620-8B9C-86C471843C9F}" type="presParOf" srcId="{875C36FC-A7B5-44E9-92EF-DE6460D2BA53}" destId="{3B4C4B69-6AEF-44EE-B345-DA98979975FE}" srcOrd="7" destOrd="0" presId="urn:microsoft.com/office/officeart/2005/8/layout/hProcess11"/>
    <dgm:cxn modelId="{D72C7B2C-DB03-412E-B984-FFC920AB7540}" type="presParOf" srcId="{875C36FC-A7B5-44E9-92EF-DE6460D2BA53}" destId="{34CC68D9-F17B-4AF9-8CD4-5285D2E2AC81}" srcOrd="8" destOrd="0" presId="urn:microsoft.com/office/officeart/2005/8/layout/hProcess11"/>
    <dgm:cxn modelId="{7222C802-8034-4C13-82D7-76892403468B}" type="presParOf" srcId="{34CC68D9-F17B-4AF9-8CD4-5285D2E2AC81}" destId="{57B9CD03-BC2B-448D-B001-DE07D17B69B7}" srcOrd="0" destOrd="0" presId="urn:microsoft.com/office/officeart/2005/8/layout/hProcess11"/>
    <dgm:cxn modelId="{34F980D7-74CE-43FB-8B30-75C47A8C3FEC}" type="presParOf" srcId="{34CC68D9-F17B-4AF9-8CD4-5285D2E2AC81}" destId="{A03B2057-A074-413D-B343-99C0A97ABE6F}" srcOrd="1" destOrd="0" presId="urn:microsoft.com/office/officeart/2005/8/layout/hProcess11"/>
    <dgm:cxn modelId="{8AA8A4C1-DBE9-4239-8D7A-9A9270B36607}" type="presParOf" srcId="{34CC68D9-F17B-4AF9-8CD4-5285D2E2AC81}" destId="{DF8C0A97-5FBA-4759-A3F3-A4F8167E694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D57D5-D7CC-46F5-82BD-9148FE6353AE}">
      <dsp:nvSpPr>
        <dsp:cNvPr id="0" name=""/>
        <dsp:cNvSpPr/>
      </dsp:nvSpPr>
      <dsp:spPr>
        <a:xfrm>
          <a:off x="846208" y="1901312"/>
          <a:ext cx="10392794" cy="161604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318F5B-2B2D-4C93-A789-40A8D6C3F546}">
      <dsp:nvSpPr>
        <dsp:cNvPr id="0" name=""/>
        <dsp:cNvSpPr/>
      </dsp:nvSpPr>
      <dsp:spPr>
        <a:xfrm>
          <a:off x="283070" y="0"/>
          <a:ext cx="1675989"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b="1" u="sng" kern="1200"/>
            <a:t>30</a:t>
          </a:r>
          <a:r>
            <a:rPr lang="en-GB" sz="1400" b="1" u="sng" kern="1200" baseline="30000"/>
            <a:t>th</a:t>
          </a:r>
          <a:r>
            <a:rPr lang="en-GB" sz="1400" b="1" u="sng" kern="1200"/>
            <a:t> June 2023: </a:t>
          </a:r>
          <a:r>
            <a:rPr lang="en-GB" sz="1400" kern="1200"/>
            <a:t>CEPA recommendations for CRU</a:t>
          </a:r>
          <a:endParaRPr lang="en-IE" sz="1400" kern="1200"/>
        </a:p>
      </dsp:txBody>
      <dsp:txXfrm>
        <a:off x="283070" y="0"/>
        <a:ext cx="1675989" cy="2167466"/>
      </dsp:txXfrm>
    </dsp:sp>
    <dsp:sp modelId="{48446BCD-F77F-43F5-A938-473E56E63F04}">
      <dsp:nvSpPr>
        <dsp:cNvPr id="0" name=""/>
        <dsp:cNvSpPr/>
      </dsp:nvSpPr>
      <dsp:spPr>
        <a:xfrm>
          <a:off x="850131"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7F2D90-828C-4489-9A3D-1D4C54F619B9}">
      <dsp:nvSpPr>
        <dsp:cNvPr id="0" name=""/>
        <dsp:cNvSpPr/>
      </dsp:nvSpPr>
      <dsp:spPr>
        <a:xfrm>
          <a:off x="2042858" y="3251200"/>
          <a:ext cx="213427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b="1" u="sng" kern="1200"/>
            <a:t>20</a:t>
          </a:r>
          <a:r>
            <a:rPr lang="en-GB" sz="1400" b="1" u="sng" kern="1200" baseline="30000"/>
            <a:t>th</a:t>
          </a:r>
          <a:r>
            <a:rPr lang="en-GB" sz="1400" b="1" u="sng" kern="1200"/>
            <a:t> December 2023: </a:t>
          </a:r>
          <a:r>
            <a:rPr lang="en-GB" sz="1400" kern="1200"/>
            <a:t>CRU Decision Paper on PC5 Regulatory Framework </a:t>
          </a:r>
          <a:endParaRPr lang="en-IE" sz="1400" kern="1200"/>
        </a:p>
      </dsp:txBody>
      <dsp:txXfrm>
        <a:off x="2042858" y="3251200"/>
        <a:ext cx="2134271" cy="2167466"/>
      </dsp:txXfrm>
    </dsp:sp>
    <dsp:sp modelId="{02C8E8C6-6BD4-442B-8379-DEC1D3DA9EEC}">
      <dsp:nvSpPr>
        <dsp:cNvPr id="0" name=""/>
        <dsp:cNvSpPr/>
      </dsp:nvSpPr>
      <dsp:spPr>
        <a:xfrm>
          <a:off x="2839060"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8D6E4-9711-49EA-A997-B907B229D286}">
      <dsp:nvSpPr>
        <dsp:cNvPr id="0" name=""/>
        <dsp:cNvSpPr/>
      </dsp:nvSpPr>
      <dsp:spPr>
        <a:xfrm>
          <a:off x="4260929" y="0"/>
          <a:ext cx="1675989"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IE" sz="1400" b="1" u="sng" kern="1200"/>
            <a:t>Q2 2024 - Present:</a:t>
          </a:r>
          <a:r>
            <a:rPr lang="en-IE" sz="1400" u="sng" kern="1200"/>
            <a:t> </a:t>
          </a:r>
        </a:p>
        <a:p>
          <a:pPr marL="0" lvl="0" indent="0" algn="ctr" defTabSz="622300">
            <a:lnSpc>
              <a:spcPct val="90000"/>
            </a:lnSpc>
            <a:spcBef>
              <a:spcPct val="0"/>
            </a:spcBef>
            <a:spcAft>
              <a:spcPct val="35000"/>
            </a:spcAft>
            <a:buNone/>
          </a:pPr>
          <a:r>
            <a:rPr lang="en-IE" sz="1400" kern="1200"/>
            <a:t>GNI Framework development</a:t>
          </a:r>
        </a:p>
      </dsp:txBody>
      <dsp:txXfrm>
        <a:off x="4260929" y="0"/>
        <a:ext cx="1675989" cy="2167466"/>
      </dsp:txXfrm>
    </dsp:sp>
    <dsp:sp modelId="{08EDBF5F-43F9-48B5-8370-B40394DBE0F1}">
      <dsp:nvSpPr>
        <dsp:cNvPr id="0" name=""/>
        <dsp:cNvSpPr/>
      </dsp:nvSpPr>
      <dsp:spPr>
        <a:xfrm>
          <a:off x="4827990"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1EED98-90A9-4623-B5F3-301BA435C154}">
      <dsp:nvSpPr>
        <dsp:cNvPr id="0" name=""/>
        <dsp:cNvSpPr/>
      </dsp:nvSpPr>
      <dsp:spPr>
        <a:xfrm>
          <a:off x="6020717" y="3251200"/>
          <a:ext cx="286942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1" u="sng" kern="1200"/>
            <a:t>16</a:t>
          </a:r>
          <a:r>
            <a:rPr lang="en-GB" sz="1500" b="1" u="sng" kern="1200" baseline="30000"/>
            <a:t>th</a:t>
          </a:r>
          <a:r>
            <a:rPr lang="en-GB" sz="1500" b="1" u="sng" kern="1200"/>
            <a:t> December 2024</a:t>
          </a:r>
          <a:r>
            <a:rPr lang="en-GB" sz="1500" kern="1200"/>
            <a:t>: </a:t>
          </a:r>
        </a:p>
        <a:p>
          <a:pPr marL="0" lvl="0" indent="0" algn="ctr" defTabSz="666750">
            <a:lnSpc>
              <a:spcPct val="90000"/>
            </a:lnSpc>
            <a:spcBef>
              <a:spcPct val="0"/>
            </a:spcBef>
            <a:spcAft>
              <a:spcPct val="35000"/>
            </a:spcAft>
            <a:buNone/>
          </a:pPr>
          <a:r>
            <a:rPr lang="en-GB" sz="1400" kern="1200">
              <a:solidFill>
                <a:srgbClr val="000000">
                  <a:hueOff val="0"/>
                  <a:satOff val="0"/>
                  <a:lumOff val="0"/>
                  <a:alphaOff val="0"/>
                </a:srgbClr>
              </a:solidFill>
              <a:latin typeface="Arial"/>
              <a:ea typeface="+mn-ea"/>
              <a:cs typeface="+mn-cs"/>
            </a:rPr>
            <a:t>CRU </a:t>
          </a:r>
          <a:r>
            <a:rPr lang="en-IE" sz="1400" kern="1200">
              <a:solidFill>
                <a:srgbClr val="000000">
                  <a:hueOff val="0"/>
                  <a:satOff val="0"/>
                  <a:lumOff val="0"/>
                  <a:alphaOff val="0"/>
                </a:srgbClr>
              </a:solidFill>
              <a:latin typeface="Arial"/>
              <a:ea typeface="+mn-ea"/>
              <a:cs typeface="+mn-cs"/>
            </a:rPr>
            <a:t>Decision on Price Control 5 Regulatory Framework Implementation</a:t>
          </a:r>
        </a:p>
        <a:p>
          <a:pPr marL="0" lvl="0" indent="0" algn="ctr" defTabSz="666750">
            <a:lnSpc>
              <a:spcPct val="90000"/>
            </a:lnSpc>
            <a:spcBef>
              <a:spcPct val="0"/>
            </a:spcBef>
            <a:spcAft>
              <a:spcPct val="35000"/>
            </a:spcAft>
            <a:buNone/>
          </a:pPr>
          <a:endParaRPr lang="en-IE" sz="1500" kern="1200"/>
        </a:p>
      </dsp:txBody>
      <dsp:txXfrm>
        <a:off x="6020717" y="3251200"/>
        <a:ext cx="2869427" cy="2167466"/>
      </dsp:txXfrm>
    </dsp:sp>
    <dsp:sp modelId="{1C312052-A10A-4BC1-8755-CC05E89C7E81}">
      <dsp:nvSpPr>
        <dsp:cNvPr id="0" name=""/>
        <dsp:cNvSpPr/>
      </dsp:nvSpPr>
      <dsp:spPr>
        <a:xfrm>
          <a:off x="7184498"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0EF880-0BA0-4390-B53A-1E23ACEAF356}">
      <dsp:nvSpPr>
        <dsp:cNvPr id="0" name=""/>
        <dsp:cNvSpPr/>
      </dsp:nvSpPr>
      <dsp:spPr>
        <a:xfrm>
          <a:off x="8973944" y="0"/>
          <a:ext cx="1675989"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b="1" u="sng" kern="1200"/>
            <a:t>Q4 2024 – Q4 2025</a:t>
          </a:r>
          <a:r>
            <a:rPr lang="en-GB" sz="1400" u="sng" kern="1200"/>
            <a:t>: </a:t>
          </a:r>
        </a:p>
        <a:p>
          <a:pPr marL="0" lvl="0" indent="0" algn="ctr" defTabSz="622300">
            <a:lnSpc>
              <a:spcPct val="90000"/>
            </a:lnSpc>
            <a:spcBef>
              <a:spcPct val="0"/>
            </a:spcBef>
            <a:spcAft>
              <a:spcPct val="35000"/>
            </a:spcAft>
            <a:buNone/>
          </a:pPr>
          <a:r>
            <a:rPr lang="en-GB" sz="1400" kern="1200"/>
            <a:t>GNI Framework Implementation and final report</a:t>
          </a:r>
          <a:endParaRPr lang="en-IE" sz="1400" kern="1200"/>
        </a:p>
      </dsp:txBody>
      <dsp:txXfrm>
        <a:off x="8973944" y="0"/>
        <a:ext cx="1675989" cy="2167466"/>
      </dsp:txXfrm>
    </dsp:sp>
    <dsp:sp modelId="{80782A59-3FE7-4B46-AE5F-9B3A431D675D}">
      <dsp:nvSpPr>
        <dsp:cNvPr id="0" name=""/>
        <dsp:cNvSpPr/>
      </dsp:nvSpPr>
      <dsp:spPr>
        <a:xfrm>
          <a:off x="9541005"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D68EC-FA57-46B4-B33A-2792BD1E8F52}">
      <dsp:nvSpPr>
        <dsp:cNvPr id="0" name=""/>
        <dsp:cNvSpPr/>
      </dsp:nvSpPr>
      <dsp:spPr>
        <a:xfrm rot="5400000">
          <a:off x="-163441" y="164313"/>
          <a:ext cx="1089609" cy="762726"/>
        </a:xfrm>
        <a:prstGeom prst="chevron">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Ambition</a:t>
          </a:r>
          <a:endParaRPr lang="en-IE" sz="1000" kern="1200"/>
        </a:p>
      </dsp:txBody>
      <dsp:txXfrm rot="-5400000">
        <a:off x="1" y="382234"/>
        <a:ext cx="762726" cy="326883"/>
      </dsp:txXfrm>
    </dsp:sp>
    <dsp:sp modelId="{E1D49CDE-06C5-4980-84CB-ED8C75311260}">
      <dsp:nvSpPr>
        <dsp:cNvPr id="0" name=""/>
        <dsp:cNvSpPr/>
      </dsp:nvSpPr>
      <dsp:spPr>
        <a:xfrm rot="5400000">
          <a:off x="5788956" y="-5025357"/>
          <a:ext cx="708246" cy="107607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Font typeface="Wingdings" panose="05000000000000000000" pitchFamily="2" charset="2"/>
            <a:buChar char="q"/>
          </a:pPr>
          <a:r>
            <a:rPr lang="da-DK" sz="1500" kern="1200"/>
            <a:t> The report is tied to a clear and unified underlying gas network strategy.</a:t>
          </a:r>
          <a:endParaRPr lang="en-IE" sz="1500" kern="1200"/>
        </a:p>
      </dsp:txBody>
      <dsp:txXfrm rot="-5400000">
        <a:off x="762727" y="35446"/>
        <a:ext cx="10726131" cy="639098"/>
      </dsp:txXfrm>
    </dsp:sp>
    <dsp:sp modelId="{85A8A7C2-09B0-4D42-A541-23C077ECA8FE}">
      <dsp:nvSpPr>
        <dsp:cNvPr id="0" name=""/>
        <dsp:cNvSpPr/>
      </dsp:nvSpPr>
      <dsp:spPr>
        <a:xfrm rot="5400000">
          <a:off x="-163441" y="1136743"/>
          <a:ext cx="1089609" cy="76272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Scenario</a:t>
          </a:r>
          <a:endParaRPr lang="en-IE" sz="1000" kern="1200"/>
        </a:p>
      </dsp:txBody>
      <dsp:txXfrm rot="-5400000">
        <a:off x="1" y="1354664"/>
        <a:ext cx="762726" cy="326883"/>
      </dsp:txXfrm>
    </dsp:sp>
    <dsp:sp modelId="{15013C4C-C78E-4E30-B568-852B037E09BD}">
      <dsp:nvSpPr>
        <dsp:cNvPr id="0" name=""/>
        <dsp:cNvSpPr/>
      </dsp:nvSpPr>
      <dsp:spPr>
        <a:xfrm rot="5400000">
          <a:off x="5788956" y="-4052927"/>
          <a:ext cx="708246" cy="10760705"/>
        </a:xfrm>
        <a:prstGeom prst="round2SameRect">
          <a:avLst/>
        </a:prstGeom>
        <a:solidFill>
          <a:schemeClr val="lt1">
            <a:alpha val="90000"/>
            <a:hueOff val="0"/>
            <a:satOff val="0"/>
            <a:lumOff val="0"/>
            <a:alphaOff val="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Font typeface="Wingdings" panose="05000000000000000000" pitchFamily="2" charset="2"/>
            <a:buChar char="q"/>
          </a:pPr>
          <a:r>
            <a:rPr lang="da-DK" sz="1500" kern="1200"/>
            <a:t> A set of well justified supply and demand scenarios for the gas network based on </a:t>
          </a:r>
          <a:r>
            <a:rPr lang="en-IE" sz="1500" kern="1200"/>
            <a:t>energy policy and industry developments</a:t>
          </a:r>
          <a:r>
            <a:rPr lang="da-DK" sz="1500" kern="1200"/>
            <a:t>, min. 10-15 year outlook. </a:t>
          </a:r>
          <a:endParaRPr lang="en-IE" sz="1500" kern="1200"/>
        </a:p>
        <a:p>
          <a:pPr marL="114300" lvl="1" indent="-114300" algn="l" defTabSz="666750">
            <a:lnSpc>
              <a:spcPct val="90000"/>
            </a:lnSpc>
            <a:spcBef>
              <a:spcPct val="0"/>
            </a:spcBef>
            <a:spcAft>
              <a:spcPct val="15000"/>
            </a:spcAft>
            <a:buFont typeface="Wingdings" panose="05000000000000000000" pitchFamily="2" charset="2"/>
            <a:buChar char="q"/>
          </a:pPr>
          <a:r>
            <a:rPr lang="en-IE" sz="1500" kern="1200"/>
            <a:t> A clear list of assumptions.</a:t>
          </a:r>
        </a:p>
      </dsp:txBody>
      <dsp:txXfrm rot="-5400000">
        <a:off x="762727" y="1007876"/>
        <a:ext cx="10726131" cy="639098"/>
      </dsp:txXfrm>
    </dsp:sp>
    <dsp:sp modelId="{6CA46465-145F-451C-9ED3-91A1B04A476A}">
      <dsp:nvSpPr>
        <dsp:cNvPr id="0" name=""/>
        <dsp:cNvSpPr/>
      </dsp:nvSpPr>
      <dsp:spPr>
        <a:xfrm rot="5400000">
          <a:off x="-163441" y="2109173"/>
          <a:ext cx="1089609" cy="762726"/>
        </a:xfrm>
        <a:prstGeom prst="chevron">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Pathways</a:t>
          </a:r>
          <a:endParaRPr lang="en-IE" sz="1000" kern="1200"/>
        </a:p>
      </dsp:txBody>
      <dsp:txXfrm rot="-5400000">
        <a:off x="1" y="2327094"/>
        <a:ext cx="762726" cy="326883"/>
      </dsp:txXfrm>
    </dsp:sp>
    <dsp:sp modelId="{F0B8E8D4-0CAC-4A03-9160-821A5EDCB1E6}">
      <dsp:nvSpPr>
        <dsp:cNvPr id="0" name=""/>
        <dsp:cNvSpPr/>
      </dsp:nvSpPr>
      <dsp:spPr>
        <a:xfrm rot="5400000">
          <a:off x="5788956" y="-3080497"/>
          <a:ext cx="708246" cy="10760705"/>
        </a:xfrm>
        <a:prstGeom prst="round2Same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Font typeface="Wingdings" panose="05000000000000000000" pitchFamily="2" charset="2"/>
            <a:buChar char="q"/>
          </a:pPr>
          <a:r>
            <a:rPr lang="da-DK" sz="1500" kern="1200"/>
            <a:t> A demonstration of low regrets investments for the gas network based on adaptve pathways, producing a central plan.</a:t>
          </a:r>
          <a:endParaRPr lang="en-IE" sz="1500" kern="1200"/>
        </a:p>
        <a:p>
          <a:pPr marL="114300" lvl="1" indent="-114300" algn="l" defTabSz="666750">
            <a:lnSpc>
              <a:spcPct val="90000"/>
            </a:lnSpc>
            <a:spcBef>
              <a:spcPct val="0"/>
            </a:spcBef>
            <a:spcAft>
              <a:spcPct val="15000"/>
            </a:spcAft>
            <a:buFont typeface="Wingdings" panose="05000000000000000000" pitchFamily="2" charset="2"/>
            <a:buChar char="q"/>
          </a:pPr>
          <a:r>
            <a:rPr lang="en-IE" sz="1500" kern="1200"/>
            <a:t> A list of trigger and decision points that would cause GNI to change the central plan, along with proposed changes to the core pathway.    </a:t>
          </a:r>
        </a:p>
      </dsp:txBody>
      <dsp:txXfrm rot="-5400000">
        <a:off x="762727" y="1980306"/>
        <a:ext cx="10726131" cy="639098"/>
      </dsp:txXfrm>
    </dsp:sp>
    <dsp:sp modelId="{7DA569BF-EADA-44AC-9E72-A905094928F2}">
      <dsp:nvSpPr>
        <dsp:cNvPr id="0" name=""/>
        <dsp:cNvSpPr/>
      </dsp:nvSpPr>
      <dsp:spPr>
        <a:xfrm rot="5400000">
          <a:off x="-163441" y="3081603"/>
          <a:ext cx="1089609" cy="762726"/>
        </a:xfrm>
        <a:prstGeom prst="chevron">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Monitoring</a:t>
          </a:r>
          <a:endParaRPr lang="en-IE" sz="1000" kern="1200"/>
        </a:p>
      </dsp:txBody>
      <dsp:txXfrm rot="-5400000">
        <a:off x="1" y="3299524"/>
        <a:ext cx="762726" cy="326883"/>
      </dsp:txXfrm>
    </dsp:sp>
    <dsp:sp modelId="{1D3D7D34-F18D-4BFA-AF0C-179330B112E3}">
      <dsp:nvSpPr>
        <dsp:cNvPr id="0" name=""/>
        <dsp:cNvSpPr/>
      </dsp:nvSpPr>
      <dsp:spPr>
        <a:xfrm rot="5400000">
          <a:off x="5788956" y="-2108067"/>
          <a:ext cx="708246" cy="10760705"/>
        </a:xfrm>
        <a:prstGeom prst="round2SameRect">
          <a:avLst/>
        </a:prstGeom>
        <a:solidFill>
          <a:schemeClr val="bg1"/>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Font typeface="Wingdings" panose="05000000000000000000" pitchFamily="2" charset="2"/>
            <a:buChar char="q"/>
          </a:pPr>
          <a:r>
            <a:rPr lang="en-IE" sz="1500" kern="1200"/>
            <a:t> Define milestones to monitor trigger points and metrics to evaluate GNI’s adaptive planning performance.</a:t>
          </a:r>
        </a:p>
      </dsp:txBody>
      <dsp:txXfrm rot="-5400000">
        <a:off x="762727" y="2952736"/>
        <a:ext cx="10726131" cy="639098"/>
      </dsp:txXfrm>
    </dsp:sp>
    <dsp:sp modelId="{9BA952D2-A033-458F-B0A2-4F4503040A1E}">
      <dsp:nvSpPr>
        <dsp:cNvPr id="0" name=""/>
        <dsp:cNvSpPr/>
      </dsp:nvSpPr>
      <dsp:spPr>
        <a:xfrm rot="5400000">
          <a:off x="-163441" y="4054033"/>
          <a:ext cx="1089609" cy="762726"/>
        </a:xfrm>
        <a:prstGeom prst="chevron">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Engagement</a:t>
          </a:r>
          <a:endParaRPr lang="en-IE" sz="1000" kern="1200"/>
        </a:p>
      </dsp:txBody>
      <dsp:txXfrm rot="-5400000">
        <a:off x="1" y="4271954"/>
        <a:ext cx="762726" cy="326883"/>
      </dsp:txXfrm>
    </dsp:sp>
    <dsp:sp modelId="{5475A9DD-A731-4E95-ABC3-BE27985FA56A}">
      <dsp:nvSpPr>
        <dsp:cNvPr id="0" name=""/>
        <dsp:cNvSpPr/>
      </dsp:nvSpPr>
      <dsp:spPr>
        <a:xfrm rot="5400000">
          <a:off x="5788956" y="-1135637"/>
          <a:ext cx="708246" cy="10760705"/>
        </a:xfrm>
        <a:prstGeom prst="round2Same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Font typeface="Wingdings" panose="05000000000000000000" pitchFamily="2" charset="2"/>
            <a:buChar char="q"/>
          </a:pPr>
          <a:r>
            <a:rPr lang="en-IE" sz="1500" kern="1200"/>
            <a:t> GNI consider whole system implications of the adaptive pathways, with meaningful stakeholder engagement.</a:t>
          </a:r>
        </a:p>
      </dsp:txBody>
      <dsp:txXfrm rot="-5400000">
        <a:off x="762727" y="3925166"/>
        <a:ext cx="10726131" cy="6390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74A2A-FA01-4E93-8E84-CCB3D2E8DAF3}">
      <dsp:nvSpPr>
        <dsp:cNvPr id="0" name=""/>
        <dsp:cNvSpPr/>
      </dsp:nvSpPr>
      <dsp:spPr>
        <a:xfrm>
          <a:off x="727790" y="528247"/>
          <a:ext cx="2659630" cy="92365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97BABA-0860-462C-8765-3464F85FF127}">
      <dsp:nvSpPr>
        <dsp:cNvPr id="0" name=""/>
        <dsp:cNvSpPr/>
      </dsp:nvSpPr>
      <dsp:spPr>
        <a:xfrm>
          <a:off x="1804012" y="2789963"/>
          <a:ext cx="515432" cy="329876"/>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F13EF7-4AF5-499F-B1EF-96D87B4D7BEA}">
      <dsp:nvSpPr>
        <dsp:cNvPr id="0" name=""/>
        <dsp:cNvSpPr/>
      </dsp:nvSpPr>
      <dsp:spPr>
        <a:xfrm>
          <a:off x="885924" y="2965454"/>
          <a:ext cx="2474074" cy="61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sz="1800" kern="1200"/>
            <a:t>Scenarios</a:t>
          </a:r>
          <a:endParaRPr lang="en-IE" sz="1600" kern="1200"/>
        </a:p>
      </dsp:txBody>
      <dsp:txXfrm>
        <a:off x="885924" y="2965454"/>
        <a:ext cx="2474074" cy="618518"/>
      </dsp:txXfrm>
    </dsp:sp>
    <dsp:sp modelId="{B6B013B0-AA21-4F15-A5B3-52B1C032F705}">
      <dsp:nvSpPr>
        <dsp:cNvPr id="0" name=""/>
        <dsp:cNvSpPr/>
      </dsp:nvSpPr>
      <dsp:spPr>
        <a:xfrm>
          <a:off x="1694741" y="1523237"/>
          <a:ext cx="927778" cy="9277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Input Parameters</a:t>
          </a:r>
          <a:endParaRPr lang="en-IE" sz="900" kern="1200"/>
        </a:p>
      </dsp:txBody>
      <dsp:txXfrm>
        <a:off x="1830611" y="1659107"/>
        <a:ext cx="656038" cy="656038"/>
      </dsp:txXfrm>
    </dsp:sp>
    <dsp:sp modelId="{33815510-09BF-4BC0-B32A-57A00D027999}">
      <dsp:nvSpPr>
        <dsp:cNvPr id="0" name=""/>
        <dsp:cNvSpPr/>
      </dsp:nvSpPr>
      <dsp:spPr>
        <a:xfrm>
          <a:off x="1030864" y="827197"/>
          <a:ext cx="927778" cy="9277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Trigger Points</a:t>
          </a:r>
          <a:endParaRPr lang="en-IE" sz="900" kern="1200"/>
        </a:p>
      </dsp:txBody>
      <dsp:txXfrm>
        <a:off x="1166734" y="963067"/>
        <a:ext cx="656038" cy="656038"/>
      </dsp:txXfrm>
    </dsp:sp>
    <dsp:sp modelId="{36F79945-FA81-4E50-9BD0-C711CE239D45}">
      <dsp:nvSpPr>
        <dsp:cNvPr id="0" name=""/>
        <dsp:cNvSpPr/>
      </dsp:nvSpPr>
      <dsp:spPr>
        <a:xfrm>
          <a:off x="1979259" y="602881"/>
          <a:ext cx="927778" cy="9277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Ambition</a:t>
          </a:r>
          <a:endParaRPr lang="en-IE" sz="900" kern="1200"/>
        </a:p>
      </dsp:txBody>
      <dsp:txXfrm>
        <a:off x="2115129" y="738751"/>
        <a:ext cx="656038" cy="656038"/>
      </dsp:txXfrm>
    </dsp:sp>
    <dsp:sp modelId="{153C0305-D9FE-4E98-9814-555F672DE149}">
      <dsp:nvSpPr>
        <dsp:cNvPr id="0" name=""/>
        <dsp:cNvSpPr/>
      </dsp:nvSpPr>
      <dsp:spPr>
        <a:xfrm>
          <a:off x="618518" y="414852"/>
          <a:ext cx="2886420" cy="230913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74A2A-FA01-4E93-8E84-CCB3D2E8DAF3}">
      <dsp:nvSpPr>
        <dsp:cNvPr id="0" name=""/>
        <dsp:cNvSpPr/>
      </dsp:nvSpPr>
      <dsp:spPr>
        <a:xfrm>
          <a:off x="804341" y="413590"/>
          <a:ext cx="2939379" cy="102080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97BABA-0860-462C-8765-3464F85FF127}">
      <dsp:nvSpPr>
        <dsp:cNvPr id="0" name=""/>
        <dsp:cNvSpPr/>
      </dsp:nvSpPr>
      <dsp:spPr>
        <a:xfrm>
          <a:off x="1993764" y="2913202"/>
          <a:ext cx="569647" cy="36457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F13EF7-4AF5-499F-B1EF-96D87B4D7BEA}">
      <dsp:nvSpPr>
        <dsp:cNvPr id="0" name=""/>
        <dsp:cNvSpPr/>
      </dsp:nvSpPr>
      <dsp:spPr>
        <a:xfrm>
          <a:off x="911435" y="3204861"/>
          <a:ext cx="2734306" cy="68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CFR input parameters for long-term model</a:t>
          </a:r>
          <a:endParaRPr lang="en-IE" sz="1600" kern="1200"/>
        </a:p>
      </dsp:txBody>
      <dsp:txXfrm>
        <a:off x="911435" y="3204861"/>
        <a:ext cx="2734306" cy="683576"/>
      </dsp:txXfrm>
    </dsp:sp>
    <dsp:sp modelId="{14B21829-2963-4D33-AC9F-2E3C7F68332D}">
      <dsp:nvSpPr>
        <dsp:cNvPr id="0" name=""/>
        <dsp:cNvSpPr/>
      </dsp:nvSpPr>
      <dsp:spPr>
        <a:xfrm>
          <a:off x="1872999" y="1513237"/>
          <a:ext cx="1025364" cy="10253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DEA Technology catalogue</a:t>
          </a:r>
          <a:endParaRPr lang="en-IE" sz="1000" kern="1200"/>
        </a:p>
      </dsp:txBody>
      <dsp:txXfrm>
        <a:off x="2023160" y="1663398"/>
        <a:ext cx="725042" cy="725042"/>
      </dsp:txXfrm>
    </dsp:sp>
    <dsp:sp modelId="{CDE9150D-9CB3-40E6-B5CD-8D5842CDC9FD}">
      <dsp:nvSpPr>
        <dsp:cNvPr id="0" name=""/>
        <dsp:cNvSpPr/>
      </dsp:nvSpPr>
      <dsp:spPr>
        <a:xfrm>
          <a:off x="1139294" y="743985"/>
          <a:ext cx="1025364" cy="10253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SEM data</a:t>
          </a:r>
          <a:endParaRPr lang="en-IE" sz="1000" kern="1200"/>
        </a:p>
      </dsp:txBody>
      <dsp:txXfrm>
        <a:off x="1289455" y="894146"/>
        <a:ext cx="725042" cy="725042"/>
      </dsp:txXfrm>
    </dsp:sp>
    <dsp:sp modelId="{49FA9AD3-ABEB-4175-987A-7C36D1D6F591}">
      <dsp:nvSpPr>
        <dsp:cNvPr id="0" name=""/>
        <dsp:cNvSpPr/>
      </dsp:nvSpPr>
      <dsp:spPr>
        <a:xfrm>
          <a:off x="2187444" y="496075"/>
          <a:ext cx="1025364" cy="10253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TYNDP 2024 data</a:t>
          </a:r>
          <a:endParaRPr lang="en-IE" sz="1000" kern="1200"/>
        </a:p>
      </dsp:txBody>
      <dsp:txXfrm>
        <a:off x="2337605" y="646236"/>
        <a:ext cx="725042" cy="725042"/>
      </dsp:txXfrm>
    </dsp:sp>
    <dsp:sp modelId="{153C0305-D9FE-4E98-9814-555F672DE149}">
      <dsp:nvSpPr>
        <dsp:cNvPr id="0" name=""/>
        <dsp:cNvSpPr/>
      </dsp:nvSpPr>
      <dsp:spPr>
        <a:xfrm>
          <a:off x="683576" y="288268"/>
          <a:ext cx="3190023" cy="2552019"/>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17DE9-9741-4687-B73A-E4BCA0F473C7}">
      <dsp:nvSpPr>
        <dsp:cNvPr id="0" name=""/>
        <dsp:cNvSpPr/>
      </dsp:nvSpPr>
      <dsp:spPr>
        <a:xfrm>
          <a:off x="1843960" y="-39080"/>
          <a:ext cx="4815815" cy="4815815"/>
        </a:xfrm>
        <a:prstGeom prst="circularArrow">
          <a:avLst>
            <a:gd name="adj1" fmla="val 5544"/>
            <a:gd name="adj2" fmla="val 330680"/>
            <a:gd name="adj3" fmla="val 14635053"/>
            <a:gd name="adj4" fmla="val 1688228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69206E-0449-46D2-B060-8BFAB0581272}">
      <dsp:nvSpPr>
        <dsp:cNvPr id="0" name=""/>
        <dsp:cNvSpPr/>
      </dsp:nvSpPr>
      <dsp:spPr>
        <a:xfrm>
          <a:off x="3566002" y="3216"/>
          <a:ext cx="1371732" cy="6858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IE" sz="900" b="1" u="sng" kern="1200"/>
            <a:t>Q2-Q4 2024 </a:t>
          </a:r>
        </a:p>
        <a:p>
          <a:pPr marL="0" lvl="0" indent="0" algn="ctr" defTabSz="400050">
            <a:lnSpc>
              <a:spcPct val="90000"/>
            </a:lnSpc>
            <a:spcBef>
              <a:spcPct val="0"/>
            </a:spcBef>
            <a:spcAft>
              <a:spcPct val="35000"/>
            </a:spcAft>
            <a:buNone/>
          </a:pPr>
          <a:r>
            <a:rPr lang="en-IE" sz="900" b="1" u="none" kern="1200"/>
            <a:t>Framework</a:t>
          </a:r>
          <a:endParaRPr lang="en-IE" sz="900" b="1" u="sng" kern="1200"/>
        </a:p>
      </dsp:txBody>
      <dsp:txXfrm>
        <a:off x="3599483" y="36697"/>
        <a:ext cx="1304770" cy="618904"/>
      </dsp:txXfrm>
    </dsp:sp>
    <dsp:sp modelId="{3093E9D0-5FC6-424C-9978-F098C70776C4}">
      <dsp:nvSpPr>
        <dsp:cNvPr id="0" name=""/>
        <dsp:cNvSpPr/>
      </dsp:nvSpPr>
      <dsp:spPr>
        <a:xfrm>
          <a:off x="5018154" y="604717"/>
          <a:ext cx="1371732" cy="6858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IE" sz="900" b="1" u="sng" kern="1200"/>
            <a:t>Q4 2024 – Q2 2025 </a:t>
          </a:r>
        </a:p>
        <a:p>
          <a:pPr marL="0" lvl="0" indent="0" algn="ctr" defTabSz="400050">
            <a:lnSpc>
              <a:spcPct val="90000"/>
            </a:lnSpc>
            <a:spcBef>
              <a:spcPct val="0"/>
            </a:spcBef>
            <a:spcAft>
              <a:spcPct val="35000"/>
            </a:spcAft>
            <a:buNone/>
          </a:pPr>
          <a:r>
            <a:rPr lang="en-IE" sz="900" b="1" u="none" kern="1200"/>
            <a:t>Core &amp; alternative pathway development</a:t>
          </a:r>
          <a:endParaRPr lang="en-IE" sz="900" b="0" u="none" kern="1200"/>
        </a:p>
      </dsp:txBody>
      <dsp:txXfrm>
        <a:off x="5051635" y="638198"/>
        <a:ext cx="1304770" cy="618904"/>
      </dsp:txXfrm>
    </dsp:sp>
    <dsp:sp modelId="{66C01948-EFB4-4D59-AE67-4822CDEDBD97}">
      <dsp:nvSpPr>
        <dsp:cNvPr id="0" name=""/>
        <dsp:cNvSpPr/>
      </dsp:nvSpPr>
      <dsp:spPr>
        <a:xfrm>
          <a:off x="5528670" y="1906364"/>
          <a:ext cx="1468110" cy="6858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IE" sz="900" b="1" u="sng" kern="1200"/>
            <a:t>Q2-Q3 2025</a:t>
          </a:r>
        </a:p>
        <a:p>
          <a:pPr marL="0" lvl="0" indent="0" algn="ctr" defTabSz="400050">
            <a:lnSpc>
              <a:spcPct val="90000"/>
            </a:lnSpc>
            <a:spcBef>
              <a:spcPct val="0"/>
            </a:spcBef>
            <a:spcAft>
              <a:spcPct val="35000"/>
            </a:spcAft>
            <a:buNone/>
          </a:pPr>
          <a:r>
            <a:rPr lang="en-IE" sz="900" b="1" u="none" kern="1200"/>
            <a:t>System needs assessment</a:t>
          </a:r>
          <a:endParaRPr lang="en-IE" sz="900" b="1" u="sng" kern="1200"/>
        </a:p>
      </dsp:txBody>
      <dsp:txXfrm>
        <a:off x="5562151" y="1939845"/>
        <a:ext cx="1401148" cy="618904"/>
      </dsp:txXfrm>
    </dsp:sp>
    <dsp:sp modelId="{DF06078B-350A-4266-A4BB-8D92EB337D15}">
      <dsp:nvSpPr>
        <dsp:cNvPr id="0" name=""/>
        <dsp:cNvSpPr/>
      </dsp:nvSpPr>
      <dsp:spPr>
        <a:xfrm>
          <a:off x="5228035" y="3171038"/>
          <a:ext cx="1497218" cy="6858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IE" sz="900" b="1" u="sng" kern="1200"/>
            <a:t>Q3 2025:</a:t>
          </a:r>
        </a:p>
        <a:p>
          <a:pPr marL="0" lvl="0" indent="0" algn="ctr" defTabSz="400050">
            <a:lnSpc>
              <a:spcPct val="90000"/>
            </a:lnSpc>
            <a:spcBef>
              <a:spcPct val="0"/>
            </a:spcBef>
            <a:spcAft>
              <a:spcPct val="35000"/>
            </a:spcAft>
            <a:buNone/>
          </a:pPr>
          <a:r>
            <a:rPr lang="en-IE" sz="900" b="1" u="none" kern="1200"/>
            <a:t>Drafting main report</a:t>
          </a:r>
        </a:p>
      </dsp:txBody>
      <dsp:txXfrm>
        <a:off x="5261516" y="3204519"/>
        <a:ext cx="1430256" cy="618904"/>
      </dsp:txXfrm>
    </dsp:sp>
    <dsp:sp modelId="{17F2B3CB-3EF5-44B2-B99A-F35EA41D923C}">
      <dsp:nvSpPr>
        <dsp:cNvPr id="0" name=""/>
        <dsp:cNvSpPr/>
      </dsp:nvSpPr>
      <dsp:spPr>
        <a:xfrm>
          <a:off x="3566002" y="4110522"/>
          <a:ext cx="1371732" cy="6858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IE" sz="900" b="1" u="sng" kern="1200"/>
            <a:t>Q4 2025</a:t>
          </a:r>
        </a:p>
        <a:p>
          <a:pPr marL="0" lvl="0" indent="0" algn="ctr" defTabSz="400050">
            <a:lnSpc>
              <a:spcPct val="90000"/>
            </a:lnSpc>
            <a:spcBef>
              <a:spcPct val="0"/>
            </a:spcBef>
            <a:spcAft>
              <a:spcPct val="35000"/>
            </a:spcAft>
            <a:buNone/>
          </a:pPr>
          <a:r>
            <a:rPr lang="en-IE" sz="900" b="1" u="none" kern="1200"/>
            <a:t>Internal approval &amp; public consultation</a:t>
          </a:r>
          <a:endParaRPr lang="en-IE" sz="900" u="sng" kern="1200"/>
        </a:p>
      </dsp:txBody>
      <dsp:txXfrm>
        <a:off x="3599483" y="4144003"/>
        <a:ext cx="1304770" cy="618904"/>
      </dsp:txXfrm>
    </dsp:sp>
    <dsp:sp modelId="{396B8BED-CE19-437F-BBAE-E3A51CD9AFC8}">
      <dsp:nvSpPr>
        <dsp:cNvPr id="0" name=""/>
        <dsp:cNvSpPr/>
      </dsp:nvSpPr>
      <dsp:spPr>
        <a:xfrm>
          <a:off x="2113850" y="3509021"/>
          <a:ext cx="1371732" cy="6858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b="1" u="sng" kern="1200"/>
            <a:t>Q1 2026:</a:t>
          </a:r>
        </a:p>
        <a:p>
          <a:pPr marL="0" lvl="0" indent="0" algn="ctr" defTabSz="400050">
            <a:lnSpc>
              <a:spcPct val="90000"/>
            </a:lnSpc>
            <a:spcBef>
              <a:spcPct val="0"/>
            </a:spcBef>
            <a:spcAft>
              <a:spcPct val="35000"/>
            </a:spcAft>
            <a:buNone/>
          </a:pPr>
          <a:r>
            <a:rPr lang="en-IE" sz="900" b="1" u="none" kern="1200"/>
            <a:t>Final publication</a:t>
          </a:r>
        </a:p>
      </dsp:txBody>
      <dsp:txXfrm>
        <a:off x="2147331" y="3542502"/>
        <a:ext cx="1304770" cy="618904"/>
      </dsp:txXfrm>
    </dsp:sp>
    <dsp:sp modelId="{11122836-26C4-4541-AE44-956651DE4585}">
      <dsp:nvSpPr>
        <dsp:cNvPr id="0" name=""/>
        <dsp:cNvSpPr/>
      </dsp:nvSpPr>
      <dsp:spPr>
        <a:xfrm>
          <a:off x="1512349" y="2056869"/>
          <a:ext cx="1371732" cy="6858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IE" sz="900" b="1" u="sng" kern="1200"/>
            <a:t>Q1 2026: </a:t>
          </a:r>
        </a:p>
        <a:p>
          <a:pPr marL="0" lvl="0" indent="0" algn="ctr" defTabSz="400050">
            <a:lnSpc>
              <a:spcPct val="90000"/>
            </a:lnSpc>
            <a:spcBef>
              <a:spcPct val="0"/>
            </a:spcBef>
            <a:spcAft>
              <a:spcPct val="35000"/>
            </a:spcAft>
            <a:buNone/>
          </a:pPr>
          <a:r>
            <a:rPr lang="en-IE" sz="900" b="1" u="none" kern="1200"/>
            <a:t>Reflection &amp; feedback</a:t>
          </a:r>
          <a:endParaRPr lang="en-IE" sz="900" kern="1200"/>
        </a:p>
      </dsp:txBody>
      <dsp:txXfrm>
        <a:off x="1545830" y="2090350"/>
        <a:ext cx="1304770" cy="618904"/>
      </dsp:txXfrm>
    </dsp:sp>
    <dsp:sp modelId="{F9C4DE99-BBE0-44C6-9B1D-0B98A4134F78}">
      <dsp:nvSpPr>
        <dsp:cNvPr id="0" name=""/>
        <dsp:cNvSpPr/>
      </dsp:nvSpPr>
      <dsp:spPr>
        <a:xfrm>
          <a:off x="2113850" y="604717"/>
          <a:ext cx="1371732" cy="6858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IE" sz="900" b="1" u="sng" kern="1200"/>
            <a:t>Q2 2026: </a:t>
          </a:r>
        </a:p>
        <a:p>
          <a:pPr marL="0" lvl="0" indent="0" algn="ctr" defTabSz="400050">
            <a:lnSpc>
              <a:spcPct val="90000"/>
            </a:lnSpc>
            <a:spcBef>
              <a:spcPct val="0"/>
            </a:spcBef>
            <a:spcAft>
              <a:spcPct val="35000"/>
            </a:spcAft>
            <a:buNone/>
          </a:pPr>
          <a:r>
            <a:rPr lang="en-IE" sz="900" b="1" u="none" kern="1200"/>
            <a:t>2027 cycle start-up</a:t>
          </a:r>
          <a:endParaRPr lang="en-IE" sz="900" kern="1200"/>
        </a:p>
      </dsp:txBody>
      <dsp:txXfrm>
        <a:off x="2147331" y="638198"/>
        <a:ext cx="1304770" cy="6189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D57D5-D7CC-46F5-82BD-9148FE6353AE}">
      <dsp:nvSpPr>
        <dsp:cNvPr id="0" name=""/>
        <dsp:cNvSpPr/>
      </dsp:nvSpPr>
      <dsp:spPr>
        <a:xfrm>
          <a:off x="844363" y="1901312"/>
          <a:ext cx="10392794" cy="161604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CACBB-B3E6-499A-917B-8937D3E1B844}">
      <dsp:nvSpPr>
        <dsp:cNvPr id="0" name=""/>
        <dsp:cNvSpPr/>
      </dsp:nvSpPr>
      <dsp:spPr>
        <a:xfrm>
          <a:off x="284915" y="0"/>
          <a:ext cx="242572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b="1" u="sng" kern="1200"/>
            <a:t>Late December 2024: </a:t>
          </a:r>
        </a:p>
        <a:p>
          <a:pPr marL="0" lvl="0" indent="0" algn="ctr" defTabSz="622300">
            <a:lnSpc>
              <a:spcPct val="90000"/>
            </a:lnSpc>
            <a:spcBef>
              <a:spcPct val="0"/>
            </a:spcBef>
            <a:spcAft>
              <a:spcPct val="35000"/>
            </a:spcAft>
            <a:buNone/>
          </a:pPr>
          <a:r>
            <a:rPr lang="en-GB" sz="1400" b="0" u="none" kern="1200"/>
            <a:t>Sending out q</a:t>
          </a:r>
          <a:r>
            <a:rPr lang="en-GB" sz="1400" kern="1200"/>
            <a:t>uestionnaires on trigger points and modelling input parameters.</a:t>
          </a:r>
          <a:endParaRPr lang="en-IE" sz="1400" kern="1200"/>
        </a:p>
      </dsp:txBody>
      <dsp:txXfrm>
        <a:off x="284915" y="0"/>
        <a:ext cx="2425721" cy="2167466"/>
      </dsp:txXfrm>
    </dsp:sp>
    <dsp:sp modelId="{8123B56E-BC9E-4A98-8C30-CEAF3F902B0B}">
      <dsp:nvSpPr>
        <dsp:cNvPr id="0" name=""/>
        <dsp:cNvSpPr/>
      </dsp:nvSpPr>
      <dsp:spPr>
        <a:xfrm>
          <a:off x="1226842"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57B3A-6954-454B-8B3B-52793AC314E2}">
      <dsp:nvSpPr>
        <dsp:cNvPr id="0" name=""/>
        <dsp:cNvSpPr/>
      </dsp:nvSpPr>
      <dsp:spPr>
        <a:xfrm>
          <a:off x="2770510" y="3251200"/>
          <a:ext cx="1820638"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b="1" u="sng" kern="1200"/>
            <a:t>14</a:t>
          </a:r>
          <a:r>
            <a:rPr lang="en-GB" sz="1400" b="1" u="sng" kern="1200" baseline="30000"/>
            <a:t>th</a:t>
          </a:r>
          <a:r>
            <a:rPr lang="en-GB" sz="1400" b="1" u="sng" kern="1200"/>
            <a:t> January 2025: </a:t>
          </a:r>
        </a:p>
        <a:p>
          <a:pPr marL="0" lvl="0" indent="0" algn="ctr" defTabSz="622300">
            <a:lnSpc>
              <a:spcPct val="90000"/>
            </a:lnSpc>
            <a:spcBef>
              <a:spcPct val="0"/>
            </a:spcBef>
            <a:spcAft>
              <a:spcPct val="35000"/>
            </a:spcAft>
            <a:buNone/>
          </a:pPr>
          <a:r>
            <a:rPr lang="en-GB" sz="1400" b="0" u="none" kern="1200"/>
            <a:t>Webinar on GNI’s plans to deliver adaptive planning.</a:t>
          </a:r>
          <a:endParaRPr lang="en-IE" sz="1400" kern="1200"/>
        </a:p>
      </dsp:txBody>
      <dsp:txXfrm>
        <a:off x="2770510" y="3251200"/>
        <a:ext cx="1820638" cy="2167466"/>
      </dsp:txXfrm>
    </dsp:sp>
    <dsp:sp modelId="{F6F473F3-9070-4CD6-B9C0-8CD5BFEB793E}">
      <dsp:nvSpPr>
        <dsp:cNvPr id="0" name=""/>
        <dsp:cNvSpPr/>
      </dsp:nvSpPr>
      <dsp:spPr>
        <a:xfrm>
          <a:off x="3409896"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D4940-592E-49D6-BB8A-8CCF7D81ED2B}">
      <dsp:nvSpPr>
        <dsp:cNvPr id="0" name=""/>
        <dsp:cNvSpPr/>
      </dsp:nvSpPr>
      <dsp:spPr>
        <a:xfrm>
          <a:off x="4651023" y="0"/>
          <a:ext cx="229184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b="1" u="sng" kern="1200"/>
            <a:t>Mid to Late January:</a:t>
          </a:r>
        </a:p>
        <a:p>
          <a:pPr marL="0" lvl="0" indent="0" algn="ctr" defTabSz="622300">
            <a:lnSpc>
              <a:spcPct val="90000"/>
            </a:lnSpc>
            <a:spcBef>
              <a:spcPct val="0"/>
            </a:spcBef>
            <a:spcAft>
              <a:spcPct val="35000"/>
            </a:spcAft>
            <a:buNone/>
          </a:pPr>
          <a:r>
            <a:rPr lang="en-IE" sz="1400" kern="1200"/>
            <a:t>Individual meetings with key stakeholders to discuss feedback</a:t>
          </a:r>
          <a:r>
            <a:rPr lang="en-GB" sz="1400" kern="1200"/>
            <a:t>.</a:t>
          </a:r>
          <a:endParaRPr lang="en-IE" sz="1400" kern="1200"/>
        </a:p>
      </dsp:txBody>
      <dsp:txXfrm>
        <a:off x="4651023" y="0"/>
        <a:ext cx="2291841" cy="2167466"/>
      </dsp:txXfrm>
    </dsp:sp>
    <dsp:sp modelId="{B591E792-59C5-49EE-80AD-9C2E86442CC3}">
      <dsp:nvSpPr>
        <dsp:cNvPr id="0" name=""/>
        <dsp:cNvSpPr/>
      </dsp:nvSpPr>
      <dsp:spPr>
        <a:xfrm>
          <a:off x="5526011"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8DE6B-E568-40CE-A8D0-784E26690CFB}">
      <dsp:nvSpPr>
        <dsp:cNvPr id="0" name=""/>
        <dsp:cNvSpPr/>
      </dsp:nvSpPr>
      <dsp:spPr>
        <a:xfrm>
          <a:off x="7002739" y="3251200"/>
          <a:ext cx="179489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IE" sz="1400" b="1" u="sng" kern="1200"/>
            <a:t>31</a:t>
          </a:r>
          <a:r>
            <a:rPr lang="en-IE" sz="1400" b="1" u="sng" kern="1200" baseline="30000"/>
            <a:t>st</a:t>
          </a:r>
          <a:r>
            <a:rPr lang="en-IE" sz="1400" b="1" u="sng" kern="1200"/>
            <a:t> January 2025</a:t>
          </a:r>
          <a:endParaRPr lang="en-IE" sz="1400" u="sng" kern="1200"/>
        </a:p>
        <a:p>
          <a:pPr marL="0" lvl="0" indent="0" algn="ctr" defTabSz="622300">
            <a:lnSpc>
              <a:spcPct val="90000"/>
            </a:lnSpc>
            <a:spcBef>
              <a:spcPct val="0"/>
            </a:spcBef>
            <a:spcAft>
              <a:spcPct val="35000"/>
            </a:spcAft>
            <a:buNone/>
          </a:pPr>
          <a:r>
            <a:rPr lang="en-IE" sz="1400" kern="1200"/>
            <a:t>Deadline for feedback on trigger points and model input parameters.</a:t>
          </a:r>
        </a:p>
      </dsp:txBody>
      <dsp:txXfrm>
        <a:off x="7002739" y="3251200"/>
        <a:ext cx="1794891" cy="2167466"/>
      </dsp:txXfrm>
    </dsp:sp>
    <dsp:sp modelId="{89AA9F26-0183-4F6C-9F02-236557645D73}">
      <dsp:nvSpPr>
        <dsp:cNvPr id="0" name=""/>
        <dsp:cNvSpPr/>
      </dsp:nvSpPr>
      <dsp:spPr>
        <a:xfrm>
          <a:off x="7629252"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B9CD03-BC2B-448D-B001-DE07D17B69B7}">
      <dsp:nvSpPr>
        <dsp:cNvPr id="0" name=""/>
        <dsp:cNvSpPr/>
      </dsp:nvSpPr>
      <dsp:spPr>
        <a:xfrm>
          <a:off x="8857506" y="0"/>
          <a:ext cx="1786892"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IE" sz="1400" b="1" u="sng" kern="1200">
              <a:latin typeface="Arial"/>
            </a:rPr>
            <a:t>End</a:t>
          </a:r>
          <a:r>
            <a:rPr lang="en-IE" sz="1400" b="1" u="sng" kern="1200"/>
            <a:t> 2025</a:t>
          </a:r>
          <a:endParaRPr lang="en-IE" sz="1400" u="sng" kern="1200"/>
        </a:p>
        <a:p>
          <a:pPr marL="0" lvl="0" indent="0" algn="ctr" defTabSz="622300">
            <a:lnSpc>
              <a:spcPct val="90000"/>
            </a:lnSpc>
            <a:spcBef>
              <a:spcPct val="0"/>
            </a:spcBef>
            <a:spcAft>
              <a:spcPct val="35000"/>
            </a:spcAft>
            <a:buNone/>
          </a:pPr>
          <a:r>
            <a:rPr lang="en-IE" sz="1400" kern="1200"/>
            <a:t>30 day public consultation on CFR draft report.</a:t>
          </a:r>
        </a:p>
      </dsp:txBody>
      <dsp:txXfrm>
        <a:off x="8857506" y="0"/>
        <a:ext cx="1786892" cy="2167466"/>
      </dsp:txXfrm>
    </dsp:sp>
    <dsp:sp modelId="{A03B2057-A074-413D-B343-99C0A97ABE6F}">
      <dsp:nvSpPr>
        <dsp:cNvPr id="0" name=""/>
        <dsp:cNvSpPr/>
      </dsp:nvSpPr>
      <dsp:spPr>
        <a:xfrm>
          <a:off x="9480019"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136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4143575" y="0"/>
            <a:ext cx="3169921" cy="481363"/>
          </a:xfrm>
          <a:prstGeom prst="rect">
            <a:avLst/>
          </a:prstGeom>
        </p:spPr>
        <p:txBody>
          <a:bodyPr vert="horz" lIns="91440" tIns="45720" rIns="91440" bIns="45720" rtlCol="0"/>
          <a:lstStyle>
            <a:lvl1pPr algn="r">
              <a:defRPr sz="1200"/>
            </a:lvl1pPr>
          </a:lstStyle>
          <a:p>
            <a:fld id="{11D37223-2B08-4752-B247-5C28F2F07F8B}" type="datetimeFigureOut">
              <a:rPr lang="en-IE" smtClean="0"/>
              <a:t>20/01/2025</a:t>
            </a:fld>
            <a:endParaRPr lang="en-IE"/>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731521" y="4620472"/>
            <a:ext cx="5852160" cy="37803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119837"/>
            <a:ext cx="3169921" cy="481363"/>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4143575" y="9119837"/>
            <a:ext cx="3169921" cy="481363"/>
          </a:xfrm>
          <a:prstGeom prst="rect">
            <a:avLst/>
          </a:prstGeom>
        </p:spPr>
        <p:txBody>
          <a:bodyPr vert="horz" lIns="91440" tIns="45720" rIns="91440" bIns="45720" rtlCol="0" anchor="b"/>
          <a:lstStyle>
            <a:lvl1pPr algn="r">
              <a:defRPr sz="1200"/>
            </a:lvl1pPr>
          </a:lstStyle>
          <a:p>
            <a:fld id="{E9152D11-8BB1-453C-A954-85B61B7451AA}" type="slidenum">
              <a:rPr lang="en-IE" smtClean="0"/>
              <a:t>‹#›</a:t>
            </a:fld>
            <a:endParaRPr lang="en-IE"/>
          </a:p>
        </p:txBody>
      </p:sp>
    </p:spTree>
    <p:extLst>
      <p:ext uri="{BB962C8B-B14F-4D97-AF65-F5344CB8AC3E}">
        <p14:creationId xmlns:p14="http://schemas.microsoft.com/office/powerpoint/2010/main" val="145132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9152D11-8BB1-453C-A954-85B61B7451AA}" type="slidenum">
              <a:rPr lang="en-IE" smtClean="0"/>
              <a:t>7</a:t>
            </a:fld>
            <a:endParaRPr lang="en-IE"/>
          </a:p>
        </p:txBody>
      </p:sp>
    </p:spTree>
    <p:extLst>
      <p:ext uri="{BB962C8B-B14F-4D97-AF65-F5344CB8AC3E}">
        <p14:creationId xmlns:p14="http://schemas.microsoft.com/office/powerpoint/2010/main" val="347036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lnSpc>
                <a:spcPts val="750"/>
              </a:lnSpc>
            </a:pPr>
            <a:r>
              <a:rPr lang="en-GB" sz="1800" b="0" i="0" u="none" strike="noStrike">
                <a:solidFill>
                  <a:srgbClr val="000000"/>
                </a:solidFill>
                <a:effectLst/>
                <a:latin typeface="Open Sans" panose="020B0606030504020204" pitchFamily="34" charset="0"/>
              </a:rPr>
              <a:t>Here is the proposed roadmap, detailing an incremental, year-on-year development of the Adaptive Planning Process and also sets the ambition for developing a buildable Core Flexibility, which will continue to mature and increase in complexity over time.</a:t>
            </a:r>
            <a:r>
              <a:rPr lang="en-US" sz="1800" b="0" i="0">
                <a:solidFill>
                  <a:srgbClr val="000000"/>
                </a:solidFill>
                <a:effectLst/>
                <a:latin typeface="Open Sans" panose="020B0606030504020204" pitchFamily="34" charset="0"/>
              </a:rPr>
              <a:t>​</a:t>
            </a:r>
            <a:endParaRPr lang="en-US" b="0" i="0">
              <a:solidFill>
                <a:srgbClr val="000000"/>
              </a:solidFill>
              <a:effectLst/>
              <a:latin typeface="Arial" panose="020B0604020202020204" pitchFamily="34" charset="0"/>
            </a:endParaRPr>
          </a:p>
          <a:p>
            <a:pPr algn="just" rtl="0" fontAlgn="base">
              <a:lnSpc>
                <a:spcPts val="750"/>
              </a:lnSpc>
            </a:pPr>
            <a:r>
              <a:rPr lang="en-GB" sz="1800" b="0" i="0" u="none" strike="noStrike">
                <a:solidFill>
                  <a:srgbClr val="000000"/>
                </a:solidFill>
                <a:effectLst/>
                <a:latin typeface="Open Sans" panose="020B0606030504020204" pitchFamily="34" charset="0"/>
              </a:rPr>
              <a:t>Proposed </a:t>
            </a:r>
            <a:r>
              <a:rPr lang="en-GB" sz="1800" b="1" i="0" u="none" strike="noStrike">
                <a:solidFill>
                  <a:srgbClr val="000000"/>
                </a:solidFill>
                <a:effectLst/>
                <a:latin typeface="Open Sans" panose="020B0606030504020204" pitchFamily="34" charset="0"/>
              </a:rPr>
              <a:t>incremental roadmap steps </a:t>
            </a:r>
            <a:r>
              <a:rPr lang="en-GB" sz="1800" b="0" i="0" u="none" strike="noStrike">
                <a:solidFill>
                  <a:srgbClr val="000000"/>
                </a:solidFill>
                <a:effectLst/>
                <a:latin typeface="Open Sans" panose="020B0606030504020204" pitchFamily="34" charset="0"/>
              </a:rPr>
              <a:t>are as follows: </a:t>
            </a:r>
            <a:r>
              <a:rPr lang="en-US" sz="1800" b="0" i="0">
                <a:solidFill>
                  <a:srgbClr val="000000"/>
                </a:solidFill>
                <a:effectLst/>
                <a:latin typeface="Open Sans" panose="020B0606030504020204" pitchFamily="34" charset="0"/>
              </a:rPr>
              <a:t>​</a:t>
            </a:r>
            <a:endParaRPr lang="en-US" b="0" i="0">
              <a:solidFill>
                <a:srgbClr val="000000"/>
              </a:solidFill>
              <a:effectLst/>
              <a:latin typeface="Arial" panose="020B0604020202020204" pitchFamily="34" charset="0"/>
            </a:endParaRPr>
          </a:p>
          <a:p>
            <a:pPr algn="just" rtl="0" fontAlgn="base">
              <a:lnSpc>
                <a:spcPts val="750"/>
              </a:lnSpc>
              <a:buFont typeface="Arial" panose="020B0604020202020204" pitchFamily="34" charset="0"/>
              <a:buChar char="•"/>
            </a:pPr>
            <a:r>
              <a:rPr lang="en-GB" sz="1800" b="1" i="1" u="none" strike="noStrike">
                <a:solidFill>
                  <a:srgbClr val="000000"/>
                </a:solidFill>
                <a:effectLst/>
                <a:latin typeface="Open Sans" panose="020B0606030504020204" pitchFamily="34" charset="0"/>
              </a:rPr>
              <a:t>2024 - </a:t>
            </a:r>
            <a:r>
              <a:rPr lang="en-GB" sz="1800" b="0" i="1" u="none" strike="noStrike">
                <a:solidFill>
                  <a:srgbClr val="000000"/>
                </a:solidFill>
                <a:effectLst/>
                <a:latin typeface="Open Sans" panose="020B0606030504020204" pitchFamily="34" charset="0"/>
              </a:rPr>
              <a:t>Adaptive Planning Foundations &amp; Outline Plan for Core Flexibility Report</a:t>
            </a:r>
            <a:r>
              <a:rPr lang="en-US" sz="1800" b="0" i="0">
                <a:solidFill>
                  <a:srgbClr val="000000"/>
                </a:solidFill>
                <a:effectLst/>
                <a:latin typeface="Open Sans" panose="020B0606030504020204" pitchFamily="34" charset="0"/>
              </a:rPr>
              <a:t>​</a:t>
            </a:r>
            <a:endParaRPr lang="en-US" b="0" i="0">
              <a:solidFill>
                <a:srgbClr val="000000"/>
              </a:solidFill>
              <a:effectLst/>
              <a:latin typeface="Arial" panose="020B0604020202020204" pitchFamily="34" charset="0"/>
            </a:endParaRPr>
          </a:p>
          <a:p>
            <a:pPr algn="just" rtl="0" fontAlgn="base">
              <a:lnSpc>
                <a:spcPts val="750"/>
              </a:lnSpc>
              <a:buFont typeface="Arial" panose="020B0604020202020204" pitchFamily="34" charset="0"/>
              <a:buChar char="•"/>
            </a:pPr>
            <a:r>
              <a:rPr lang="en-GB" sz="1800" b="1" i="1" u="none" strike="noStrike">
                <a:solidFill>
                  <a:srgbClr val="000000"/>
                </a:solidFill>
                <a:effectLst/>
                <a:latin typeface="Open Sans" panose="020B0606030504020204" pitchFamily="34" charset="0"/>
              </a:rPr>
              <a:t>2025 - </a:t>
            </a:r>
            <a:r>
              <a:rPr lang="en-GB" sz="1800" b="0" i="1" u="none" strike="noStrike">
                <a:solidFill>
                  <a:srgbClr val="000000"/>
                </a:solidFill>
                <a:effectLst/>
                <a:latin typeface="Open Sans" panose="020B0606030504020204" pitchFamily="34" charset="0"/>
              </a:rPr>
              <a:t>Adaptive Planning Adoption &amp; First Issue of Core Flexibility Report</a:t>
            </a:r>
            <a:r>
              <a:rPr lang="en-US" sz="1800" b="0" i="0">
                <a:solidFill>
                  <a:srgbClr val="000000"/>
                </a:solidFill>
                <a:effectLst/>
                <a:latin typeface="Open Sans" panose="020B0606030504020204" pitchFamily="34" charset="0"/>
              </a:rPr>
              <a:t>​</a:t>
            </a:r>
            <a:endParaRPr lang="en-US" b="0" i="0">
              <a:solidFill>
                <a:srgbClr val="000000"/>
              </a:solidFill>
              <a:effectLst/>
              <a:latin typeface="Arial" panose="020B0604020202020204" pitchFamily="34" charset="0"/>
            </a:endParaRPr>
          </a:p>
          <a:p>
            <a:pPr algn="just" rtl="0" fontAlgn="base">
              <a:lnSpc>
                <a:spcPts val="750"/>
              </a:lnSpc>
              <a:buFont typeface="Arial" panose="020B0604020202020204" pitchFamily="34" charset="0"/>
              <a:buChar char="•"/>
            </a:pPr>
            <a:r>
              <a:rPr lang="en-GB" sz="1800" b="1" i="1" u="none" strike="noStrike">
                <a:solidFill>
                  <a:srgbClr val="000000"/>
                </a:solidFill>
                <a:effectLst/>
                <a:latin typeface="Open Sans" panose="020B0606030504020204" pitchFamily="34" charset="0"/>
              </a:rPr>
              <a:t>2026 - </a:t>
            </a:r>
            <a:r>
              <a:rPr lang="en-GB" sz="1800" b="0" i="1" u="none" strike="noStrike">
                <a:solidFill>
                  <a:srgbClr val="000000"/>
                </a:solidFill>
                <a:effectLst/>
                <a:latin typeface="Open Sans" panose="020B0606030504020204" pitchFamily="34" charset="0"/>
              </a:rPr>
              <a:t>Institutionalise Adaptive Planning Best Practice &amp; Supplemental Flexibility Report</a:t>
            </a:r>
            <a:r>
              <a:rPr lang="en-US" sz="1800" b="0" i="0">
                <a:solidFill>
                  <a:srgbClr val="000000"/>
                </a:solidFill>
                <a:effectLst/>
                <a:latin typeface="Open Sans" panose="020B0606030504020204" pitchFamily="34" charset="0"/>
              </a:rPr>
              <a:t>​</a:t>
            </a:r>
            <a:endParaRPr lang="en-US" b="0" i="0">
              <a:solidFill>
                <a:srgbClr val="000000"/>
              </a:solidFill>
              <a:effectLst/>
              <a:latin typeface="Arial" panose="020B0604020202020204" pitchFamily="34" charset="0"/>
            </a:endParaRPr>
          </a:p>
          <a:p>
            <a:pPr algn="just" rtl="0" fontAlgn="base">
              <a:lnSpc>
                <a:spcPts val="750"/>
              </a:lnSpc>
              <a:buFont typeface="Arial" panose="020B0604020202020204" pitchFamily="34" charset="0"/>
              <a:buChar char="•"/>
            </a:pPr>
            <a:r>
              <a:rPr lang="en-GB" sz="1800" b="1" i="1" u="none" strike="noStrike">
                <a:solidFill>
                  <a:srgbClr val="000000"/>
                </a:solidFill>
                <a:effectLst/>
                <a:latin typeface="Open Sans" panose="020B0606030504020204" pitchFamily="34" charset="0"/>
              </a:rPr>
              <a:t>2027 – </a:t>
            </a:r>
            <a:r>
              <a:rPr lang="en-GB" sz="1800" b="0" i="1" u="none" strike="noStrike">
                <a:solidFill>
                  <a:srgbClr val="000000"/>
                </a:solidFill>
                <a:effectLst/>
                <a:latin typeface="Open Sans" panose="020B0606030504020204" pitchFamily="34" charset="0"/>
              </a:rPr>
              <a:t>Drive Value and Sector Coupling &amp; </a:t>
            </a:r>
            <a:r>
              <a:rPr lang="en-IE" sz="1800" b="0" i="1" u="none" strike="noStrike">
                <a:solidFill>
                  <a:srgbClr val="000000"/>
                </a:solidFill>
                <a:effectLst/>
                <a:latin typeface="Open Sans" panose="020B0606030504020204" pitchFamily="34" charset="0"/>
              </a:rPr>
              <a:t>Second Issue of Core Flexibility Report</a:t>
            </a:r>
            <a:r>
              <a:rPr lang="en-GB" sz="1800" b="0" i="0">
                <a:solidFill>
                  <a:srgbClr val="000000"/>
                </a:solidFill>
                <a:effectLst/>
                <a:latin typeface="Open Sans" panose="020B0606030504020204" pitchFamily="34" charset="0"/>
              </a:rPr>
              <a:t>​</a:t>
            </a:r>
            <a:endParaRPr lang="en-GB" b="0" i="0">
              <a:solidFill>
                <a:srgbClr val="000000"/>
              </a:solidFill>
              <a:effectLst/>
              <a:latin typeface="Arial" panose="020B0604020202020204" pitchFamily="34" charset="0"/>
            </a:endParaRPr>
          </a:p>
          <a:p>
            <a:pPr algn="just" rtl="0" fontAlgn="base">
              <a:lnSpc>
                <a:spcPts val="750"/>
              </a:lnSpc>
              <a:buFont typeface="Arial" panose="020B0604020202020204" pitchFamily="34" charset="0"/>
              <a:buChar char="•"/>
            </a:pPr>
            <a:r>
              <a:rPr lang="en-GB" sz="1800" b="1" i="1" u="none" strike="noStrike">
                <a:solidFill>
                  <a:srgbClr val="000000"/>
                </a:solidFill>
                <a:effectLst/>
                <a:latin typeface="Open Sans" panose="020B0606030504020204" pitchFamily="34" charset="0"/>
              </a:rPr>
              <a:t>2027+ - </a:t>
            </a:r>
            <a:r>
              <a:rPr lang="en-GB" sz="1800" b="0" i="1" u="none" strike="noStrike">
                <a:solidFill>
                  <a:srgbClr val="000000"/>
                </a:solidFill>
                <a:effectLst/>
                <a:latin typeface="Open Sans" panose="020B0606030504020204" pitchFamily="34" charset="0"/>
              </a:rPr>
              <a:t>Adaptive Planning Future Horizons &amp; </a:t>
            </a:r>
            <a:r>
              <a:rPr lang="en-IE" sz="1800" b="0" i="1" u="none" strike="noStrike">
                <a:solidFill>
                  <a:srgbClr val="000000"/>
                </a:solidFill>
                <a:effectLst/>
                <a:latin typeface="Open Sans" panose="020B0606030504020204" pitchFamily="34" charset="0"/>
              </a:rPr>
              <a:t>Future Iterations of Core Flexibility Report</a:t>
            </a:r>
            <a:r>
              <a:rPr lang="en-US" sz="1800" b="0" i="0">
                <a:solidFill>
                  <a:srgbClr val="000000"/>
                </a:solidFill>
                <a:effectLst/>
                <a:latin typeface="Open Sans" panose="020B0606030504020204" pitchFamily="34" charset="0"/>
              </a:rPr>
              <a:t>​</a:t>
            </a:r>
            <a:endParaRPr lang="en-US" b="0" i="0">
              <a:solidFill>
                <a:srgbClr val="000000"/>
              </a:solidFill>
              <a:effectLst/>
              <a:latin typeface="Arial" panose="020B0604020202020204" pitchFamily="34" charset="0"/>
            </a:endParaRPr>
          </a:p>
          <a:p>
            <a:endParaRPr lang="en-IE"/>
          </a:p>
        </p:txBody>
      </p:sp>
      <p:sp>
        <p:nvSpPr>
          <p:cNvPr id="4" name="Slide Number Placeholder 3"/>
          <p:cNvSpPr>
            <a:spLocks noGrp="1"/>
          </p:cNvSpPr>
          <p:nvPr>
            <p:ph type="sldNum" sz="quarter" idx="5"/>
          </p:nvPr>
        </p:nvSpPr>
        <p:spPr/>
        <p:txBody>
          <a:bodyPr/>
          <a:lstStyle/>
          <a:p>
            <a:fld id="{E9152D11-8BB1-453C-A954-85B61B7451AA}" type="slidenum">
              <a:rPr lang="en-IE" smtClean="0"/>
              <a:t>9</a:t>
            </a:fld>
            <a:endParaRPr lang="en-IE"/>
          </a:p>
        </p:txBody>
      </p:sp>
    </p:spTree>
    <p:extLst>
      <p:ext uri="{BB962C8B-B14F-4D97-AF65-F5344CB8AC3E}">
        <p14:creationId xmlns:p14="http://schemas.microsoft.com/office/powerpoint/2010/main" val="284153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ambition for this study is to recommend an appropriate adaptive planning process that GNI can embed across its business over the coming years in accordance with current best </a:t>
            </a:r>
            <a:r>
              <a:rPr lang="en-US" err="1"/>
              <a:t>practice.We</a:t>
            </a:r>
            <a:r>
              <a:rPr lang="en-US"/>
              <a:t> have undertaken desk research, structured interviews with key GNI personnel, and bespoke workshops to gain insights into GNI’s current strategies, and to co-create and inform an adaptive planning framework, carry out a maturity assessment and develop a roadmap for future recommendations.</a:t>
            </a:r>
            <a:endParaRPr lang="en-GB"/>
          </a:p>
          <a:p>
            <a:endParaRPr lang="en-GB"/>
          </a:p>
          <a:p>
            <a:endParaRPr lang="en-GB"/>
          </a:p>
          <a:p>
            <a:endParaRPr lang="en-GB"/>
          </a:p>
          <a:p>
            <a:r>
              <a:rPr lang="en-GB"/>
              <a:t>Examples of People pillar:</a:t>
            </a:r>
          </a:p>
          <a:p>
            <a:pPr marL="171450" indent="-171450">
              <a:buFontTx/>
              <a:buChar char="-"/>
            </a:pPr>
            <a:r>
              <a:rPr lang="en-GB"/>
              <a:t>Clarifying roles and responsibilities</a:t>
            </a:r>
          </a:p>
          <a:p>
            <a:pPr marL="171450" indent="-171450">
              <a:buFontTx/>
              <a:buChar char="-"/>
            </a:pPr>
            <a:r>
              <a:rPr lang="en-GB"/>
              <a:t>Engaging stakeholders</a:t>
            </a:r>
          </a:p>
          <a:p>
            <a:pPr marL="171450" indent="-171450">
              <a:buFontTx/>
              <a:buChar char="-"/>
            </a:pPr>
            <a:r>
              <a:rPr lang="en-GB"/>
              <a:t>Upskilling staff</a:t>
            </a:r>
          </a:p>
          <a:p>
            <a:pPr marL="171450" indent="-171450">
              <a:buFontTx/>
              <a:buChar char="-"/>
            </a:pPr>
            <a:endParaRPr lang="en-GB"/>
          </a:p>
          <a:p>
            <a:pPr marL="0" indent="0">
              <a:buFontTx/>
              <a:buNone/>
            </a:pPr>
            <a:r>
              <a:rPr lang="en-GB"/>
              <a:t>Examples of Process pillar:</a:t>
            </a:r>
          </a:p>
          <a:p>
            <a:pPr marL="171450" indent="-171450">
              <a:buFontTx/>
              <a:buChar char="-"/>
            </a:pPr>
            <a:r>
              <a:rPr lang="en-GB"/>
              <a:t>Structured planning</a:t>
            </a:r>
          </a:p>
          <a:p>
            <a:pPr marL="171450" indent="-171450">
              <a:buFontTx/>
              <a:buChar char="-"/>
            </a:pPr>
            <a:r>
              <a:rPr lang="en-GB"/>
              <a:t>Refinement of internal processes</a:t>
            </a:r>
          </a:p>
          <a:p>
            <a:pPr marL="171450" indent="-171450">
              <a:buFontTx/>
              <a:buChar char="-"/>
            </a:pPr>
            <a:endParaRPr lang="en-GB"/>
          </a:p>
          <a:p>
            <a:pPr marL="0" indent="0">
              <a:buFontTx/>
              <a:buNone/>
            </a:pPr>
            <a:r>
              <a:rPr lang="en-GB"/>
              <a:t>Example of Technology pillar:</a:t>
            </a:r>
          </a:p>
          <a:p>
            <a:pPr marL="171450" indent="-171450">
              <a:buFontTx/>
              <a:buChar char="-"/>
            </a:pPr>
            <a:r>
              <a:rPr lang="en-GB"/>
              <a:t>Leverage existing tools</a:t>
            </a:r>
          </a:p>
          <a:p>
            <a:pPr marL="171450" indent="-171450">
              <a:buFontTx/>
              <a:buChar char="-"/>
            </a:pPr>
            <a:r>
              <a:rPr lang="en-GB"/>
              <a:t>Set up of data sharing space and protocols. </a:t>
            </a:r>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E9152D11-8BB1-453C-A954-85B61B7451AA}" type="slidenum">
              <a:rPr lang="en-IE" smtClean="0"/>
              <a:t>11</a:t>
            </a:fld>
            <a:endParaRPr lang="en-IE"/>
          </a:p>
        </p:txBody>
      </p:sp>
    </p:spTree>
    <p:extLst>
      <p:ext uri="{BB962C8B-B14F-4D97-AF65-F5344CB8AC3E}">
        <p14:creationId xmlns:p14="http://schemas.microsoft.com/office/powerpoint/2010/main" val="92970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ambition for this study is to recommend an appropriate adaptive planning process that GNI can embed across its business over the coming years in accordance with current best </a:t>
            </a:r>
            <a:r>
              <a:rPr lang="en-US" err="1"/>
              <a:t>practice.We</a:t>
            </a:r>
            <a:r>
              <a:rPr lang="en-US"/>
              <a:t> have undertaken desk research, structured interviews with key GNI personnel, and bespoke workshops to gain insights into GNI’s current strategies, and to co-create and inform an adaptive planning framework, carry out a maturity assessment and develop a roadmap for future recommendations.</a:t>
            </a:r>
            <a:endParaRPr lang="en-GB"/>
          </a:p>
          <a:p>
            <a:endParaRPr lang="en-GB"/>
          </a:p>
          <a:p>
            <a:endParaRPr lang="en-GB"/>
          </a:p>
          <a:p>
            <a:endParaRPr lang="en-GB"/>
          </a:p>
          <a:p>
            <a:r>
              <a:rPr lang="en-GB"/>
              <a:t>Examples of People pillar:</a:t>
            </a:r>
          </a:p>
          <a:p>
            <a:pPr marL="171450" indent="-171450">
              <a:buFontTx/>
              <a:buChar char="-"/>
            </a:pPr>
            <a:r>
              <a:rPr lang="en-GB"/>
              <a:t>Clarifying roles and responsibilities</a:t>
            </a:r>
          </a:p>
          <a:p>
            <a:pPr marL="171450" indent="-171450">
              <a:buFontTx/>
              <a:buChar char="-"/>
            </a:pPr>
            <a:r>
              <a:rPr lang="en-GB"/>
              <a:t>Engaging stakeholders</a:t>
            </a:r>
          </a:p>
          <a:p>
            <a:pPr marL="171450" indent="-171450">
              <a:buFontTx/>
              <a:buChar char="-"/>
            </a:pPr>
            <a:r>
              <a:rPr lang="en-GB"/>
              <a:t>Upskilling staff</a:t>
            </a:r>
          </a:p>
          <a:p>
            <a:pPr marL="171450" indent="-171450">
              <a:buFontTx/>
              <a:buChar char="-"/>
            </a:pPr>
            <a:endParaRPr lang="en-GB"/>
          </a:p>
          <a:p>
            <a:pPr marL="0" indent="0">
              <a:buFontTx/>
              <a:buNone/>
            </a:pPr>
            <a:r>
              <a:rPr lang="en-GB"/>
              <a:t>Examples of Process pillar:</a:t>
            </a:r>
          </a:p>
          <a:p>
            <a:pPr marL="171450" indent="-171450">
              <a:buFontTx/>
              <a:buChar char="-"/>
            </a:pPr>
            <a:r>
              <a:rPr lang="en-GB"/>
              <a:t>Structured planning</a:t>
            </a:r>
          </a:p>
          <a:p>
            <a:pPr marL="171450" indent="-171450">
              <a:buFontTx/>
              <a:buChar char="-"/>
            </a:pPr>
            <a:r>
              <a:rPr lang="en-GB"/>
              <a:t>Refinement of internal processes</a:t>
            </a:r>
          </a:p>
          <a:p>
            <a:pPr marL="171450" indent="-171450">
              <a:buFontTx/>
              <a:buChar char="-"/>
            </a:pPr>
            <a:endParaRPr lang="en-GB"/>
          </a:p>
          <a:p>
            <a:pPr marL="0" indent="0">
              <a:buFontTx/>
              <a:buNone/>
            </a:pPr>
            <a:r>
              <a:rPr lang="en-GB"/>
              <a:t>Example of Technology pillar:</a:t>
            </a:r>
          </a:p>
          <a:p>
            <a:pPr marL="171450" indent="-171450">
              <a:buFontTx/>
              <a:buChar char="-"/>
            </a:pPr>
            <a:r>
              <a:rPr lang="en-GB"/>
              <a:t>Leverage existing tools</a:t>
            </a:r>
          </a:p>
          <a:p>
            <a:pPr marL="171450" indent="-171450">
              <a:buFontTx/>
              <a:buChar char="-"/>
            </a:pPr>
            <a:r>
              <a:rPr lang="en-GB"/>
              <a:t>Set up of data sharing space and protocols. </a:t>
            </a:r>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E9152D11-8BB1-453C-A954-85B61B7451AA}" type="slidenum">
              <a:rPr lang="en-IE" smtClean="0"/>
              <a:t>12</a:t>
            </a:fld>
            <a:endParaRPr lang="en-IE"/>
          </a:p>
        </p:txBody>
      </p:sp>
    </p:spTree>
    <p:extLst>
      <p:ext uri="{BB962C8B-B14F-4D97-AF65-F5344CB8AC3E}">
        <p14:creationId xmlns:p14="http://schemas.microsoft.com/office/powerpoint/2010/main" val="89032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ambition for this study is to recommend an appropriate adaptive planning process that GNI can embed across its business over the coming years in accordance with current best </a:t>
            </a:r>
            <a:r>
              <a:rPr lang="en-US" err="1"/>
              <a:t>practice.We</a:t>
            </a:r>
            <a:r>
              <a:rPr lang="en-US"/>
              <a:t> have undertaken desk research, structured interviews with key GNI personnel, and bespoke workshops to gain insights into GNI’s current strategies, and to co-create and inform an adaptive planning framework, carry out a maturity assessment and develop a roadmap for future recommendations.</a:t>
            </a:r>
            <a:endParaRPr lang="en-GB"/>
          </a:p>
          <a:p>
            <a:endParaRPr lang="en-GB"/>
          </a:p>
          <a:p>
            <a:endParaRPr lang="en-GB"/>
          </a:p>
          <a:p>
            <a:endParaRPr lang="en-GB"/>
          </a:p>
          <a:p>
            <a:r>
              <a:rPr lang="en-GB"/>
              <a:t>Examples of People pillar:</a:t>
            </a:r>
          </a:p>
          <a:p>
            <a:pPr marL="171450" indent="-171450">
              <a:buFontTx/>
              <a:buChar char="-"/>
            </a:pPr>
            <a:r>
              <a:rPr lang="en-GB"/>
              <a:t>Clarifying roles and responsibilities</a:t>
            </a:r>
          </a:p>
          <a:p>
            <a:pPr marL="171450" indent="-171450">
              <a:buFontTx/>
              <a:buChar char="-"/>
            </a:pPr>
            <a:r>
              <a:rPr lang="en-GB"/>
              <a:t>Engaging stakeholders</a:t>
            </a:r>
          </a:p>
          <a:p>
            <a:pPr marL="171450" indent="-171450">
              <a:buFontTx/>
              <a:buChar char="-"/>
            </a:pPr>
            <a:r>
              <a:rPr lang="en-GB"/>
              <a:t>Upskilling staff</a:t>
            </a:r>
          </a:p>
          <a:p>
            <a:pPr marL="171450" indent="-171450">
              <a:buFontTx/>
              <a:buChar char="-"/>
            </a:pPr>
            <a:endParaRPr lang="en-GB"/>
          </a:p>
          <a:p>
            <a:pPr marL="0" indent="0">
              <a:buFontTx/>
              <a:buNone/>
            </a:pPr>
            <a:r>
              <a:rPr lang="en-GB"/>
              <a:t>Examples of Process pillar:</a:t>
            </a:r>
          </a:p>
          <a:p>
            <a:pPr marL="171450" indent="-171450">
              <a:buFontTx/>
              <a:buChar char="-"/>
            </a:pPr>
            <a:r>
              <a:rPr lang="en-GB"/>
              <a:t>Structured planning</a:t>
            </a:r>
          </a:p>
          <a:p>
            <a:pPr marL="171450" indent="-171450">
              <a:buFontTx/>
              <a:buChar char="-"/>
            </a:pPr>
            <a:r>
              <a:rPr lang="en-GB"/>
              <a:t>Refinement of internal processes</a:t>
            </a:r>
          </a:p>
          <a:p>
            <a:pPr marL="171450" indent="-171450">
              <a:buFontTx/>
              <a:buChar char="-"/>
            </a:pPr>
            <a:endParaRPr lang="en-GB"/>
          </a:p>
          <a:p>
            <a:pPr marL="0" indent="0">
              <a:buFontTx/>
              <a:buNone/>
            </a:pPr>
            <a:r>
              <a:rPr lang="en-GB"/>
              <a:t>Example of Technology pillar:</a:t>
            </a:r>
          </a:p>
          <a:p>
            <a:pPr marL="171450" indent="-171450">
              <a:buFontTx/>
              <a:buChar char="-"/>
            </a:pPr>
            <a:r>
              <a:rPr lang="en-GB"/>
              <a:t>Leverage existing tools</a:t>
            </a:r>
          </a:p>
          <a:p>
            <a:pPr marL="171450" indent="-171450">
              <a:buFontTx/>
              <a:buChar char="-"/>
            </a:pPr>
            <a:r>
              <a:rPr lang="en-GB"/>
              <a:t>Set up of data sharing space and protocols. </a:t>
            </a:r>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E9152D11-8BB1-453C-A954-85B61B7451AA}" type="slidenum">
              <a:rPr lang="en-IE" smtClean="0"/>
              <a:t>13</a:t>
            </a:fld>
            <a:endParaRPr lang="en-IE"/>
          </a:p>
        </p:txBody>
      </p:sp>
    </p:spTree>
    <p:extLst>
      <p:ext uri="{BB962C8B-B14F-4D97-AF65-F5344CB8AC3E}">
        <p14:creationId xmlns:p14="http://schemas.microsoft.com/office/powerpoint/2010/main" val="4172808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It may be the case that a large infrastructure solution is likely to be the most efficient solution, even if it goes beyond the actual capacity requirement in the near term. This possibility is not ruled out by adaptive planning. However, adaptive planning gives the opportunity to explore options to meet long-term outcomes using flexible, modular or adaptive solutions where possible and efficient to do so. These solutions can later be expanded as new information arises and there is a higher level of certainty around the impact of external factors.</a:t>
            </a:r>
          </a:p>
        </p:txBody>
      </p:sp>
      <p:sp>
        <p:nvSpPr>
          <p:cNvPr id="4" name="Slide Number Placeholder 3"/>
          <p:cNvSpPr>
            <a:spLocks noGrp="1"/>
          </p:cNvSpPr>
          <p:nvPr>
            <p:ph type="sldNum" sz="quarter" idx="5"/>
          </p:nvPr>
        </p:nvSpPr>
        <p:spPr/>
        <p:txBody>
          <a:bodyPr/>
          <a:lstStyle/>
          <a:p>
            <a:fld id="{E9152D11-8BB1-453C-A954-85B61B7451AA}" type="slidenum">
              <a:rPr lang="en-IE" smtClean="0"/>
              <a:t>15</a:t>
            </a:fld>
            <a:endParaRPr lang="en-IE"/>
          </a:p>
        </p:txBody>
      </p:sp>
    </p:spTree>
    <p:extLst>
      <p:ext uri="{BB962C8B-B14F-4D97-AF65-F5344CB8AC3E}">
        <p14:creationId xmlns:p14="http://schemas.microsoft.com/office/powerpoint/2010/main" val="193233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Core &amp; Alternative Pathways...</a:t>
            </a:r>
          </a:p>
          <a:p>
            <a:r>
              <a:rPr lang="en-US"/>
              <a:t>Step 1</a:t>
            </a:r>
          </a:p>
          <a:p>
            <a:r>
              <a:rPr lang="en-US"/>
              <a:t>Step 2</a:t>
            </a:r>
          </a:p>
          <a:p>
            <a:r>
              <a:rPr lang="en-US"/>
              <a:t>Step 3</a:t>
            </a:r>
          </a:p>
          <a:p>
            <a:r>
              <a:rPr lang="en-US"/>
              <a:t>Core &amp; Alternative Pathways...</a:t>
            </a:r>
          </a:p>
        </p:txBody>
      </p:sp>
      <p:sp>
        <p:nvSpPr>
          <p:cNvPr id="4" name="Slide Number Placeholder 3"/>
          <p:cNvSpPr>
            <a:spLocks noGrp="1"/>
          </p:cNvSpPr>
          <p:nvPr>
            <p:ph type="sldNum" sz="quarter" idx="5"/>
          </p:nvPr>
        </p:nvSpPr>
        <p:spPr/>
        <p:txBody>
          <a:bodyPr/>
          <a:lstStyle/>
          <a:p>
            <a:fld id="{E9152D11-8BB1-453C-A954-85B61B7451AA}" type="slidenum">
              <a:rPr lang="en-IE" smtClean="0"/>
              <a:t>17</a:t>
            </a:fld>
            <a:endParaRPr lang="en-IE"/>
          </a:p>
        </p:txBody>
      </p:sp>
    </p:spTree>
    <p:extLst>
      <p:ext uri="{BB962C8B-B14F-4D97-AF65-F5344CB8AC3E}">
        <p14:creationId xmlns:p14="http://schemas.microsoft.com/office/powerpoint/2010/main" val="1890568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Final publication is expected in January 2026</a:t>
            </a:r>
            <a:endParaRPr lang="en-IE"/>
          </a:p>
        </p:txBody>
      </p:sp>
      <p:sp>
        <p:nvSpPr>
          <p:cNvPr id="4" name="Slide Number Placeholder 3"/>
          <p:cNvSpPr>
            <a:spLocks noGrp="1"/>
          </p:cNvSpPr>
          <p:nvPr>
            <p:ph type="sldNum" sz="quarter" idx="5"/>
          </p:nvPr>
        </p:nvSpPr>
        <p:spPr/>
        <p:txBody>
          <a:bodyPr/>
          <a:lstStyle/>
          <a:p>
            <a:fld id="{E9152D11-8BB1-453C-A954-85B61B7451AA}" type="slidenum">
              <a:rPr lang="en-IE" smtClean="0"/>
              <a:t>21</a:t>
            </a:fld>
            <a:endParaRPr lang="en-IE"/>
          </a:p>
        </p:txBody>
      </p:sp>
    </p:spTree>
    <p:extLst>
      <p:ext uri="{BB962C8B-B14F-4D97-AF65-F5344CB8AC3E}">
        <p14:creationId xmlns:p14="http://schemas.microsoft.com/office/powerpoint/2010/main" val="2293408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9152D11-8BB1-453C-A954-85B61B7451AA}" type="slidenum">
              <a:rPr lang="en-IE" smtClean="0"/>
              <a:t>22</a:t>
            </a:fld>
            <a:endParaRPr lang="en-IE"/>
          </a:p>
        </p:txBody>
      </p:sp>
    </p:spTree>
    <p:extLst>
      <p:ext uri="{BB962C8B-B14F-4D97-AF65-F5344CB8AC3E}">
        <p14:creationId xmlns:p14="http://schemas.microsoft.com/office/powerpoint/2010/main" val="2289799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gradFill>
          <a:gsLst>
            <a:gs pos="45000">
              <a:schemeClr val="accent2"/>
            </a:gs>
            <a:gs pos="0">
              <a:srgbClr val="53B05E"/>
            </a:gs>
            <a:gs pos="30000">
              <a:srgbClr val="0099FF"/>
            </a:gs>
            <a:gs pos="100000">
              <a:schemeClr val="tx2"/>
            </a:gs>
          </a:gsLst>
          <a:lin ang="7800000" scaled="0"/>
        </a:gradFill>
        <a:effectLst/>
      </p:bgPr>
    </p:bg>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BB01D736-C348-438A-59C7-C69B932AF027}"/>
              </a:ext>
            </a:extLst>
          </p:cNvPr>
          <p:cNvGrpSpPr>
            <a:grpSpLocks/>
          </p:cNvGrpSpPr>
          <p:nvPr/>
        </p:nvGrpSpPr>
        <p:grpSpPr bwMode="auto">
          <a:xfrm rot="16200000">
            <a:off x="-4565282" y="-145935"/>
            <a:ext cx="13400940" cy="9165996"/>
            <a:chOff x="-492125" y="-590550"/>
            <a:chExt cx="15217776" cy="10388600"/>
          </a:xfrm>
        </p:grpSpPr>
        <p:sp>
          <p:nvSpPr>
            <p:cNvPr id="6" name="AutoShape 3">
              <a:extLst>
                <a:ext uri="{FF2B5EF4-FFF2-40B4-BE49-F238E27FC236}">
                  <a16:creationId xmlns:a16="http://schemas.microsoft.com/office/drawing/2014/main" id="{F106FF18-F201-A0AC-C1B4-7E6C4F6DAD00}"/>
                </a:ext>
              </a:extLst>
            </p:cNvPr>
            <p:cNvSpPr>
              <a:spLocks noChangeAspect="1" noChangeArrowheads="1" noTextEdit="1"/>
            </p:cNvSpPr>
            <p:nvPr/>
          </p:nvSpPr>
          <p:spPr bwMode="auto">
            <a:xfrm>
              <a:off x="-492125" y="-590550"/>
              <a:ext cx="15214600" cy="1038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Freeform 6">
              <a:extLst>
                <a:ext uri="{FF2B5EF4-FFF2-40B4-BE49-F238E27FC236}">
                  <a16:creationId xmlns:a16="http://schemas.microsoft.com/office/drawing/2014/main" id="{7C98835A-2612-4E76-4377-6623339B0616}"/>
                </a:ext>
              </a:extLst>
            </p:cNvPr>
            <p:cNvSpPr>
              <a:spLocks/>
            </p:cNvSpPr>
            <p:nvPr/>
          </p:nvSpPr>
          <p:spPr bwMode="auto">
            <a:xfrm>
              <a:off x="12084050" y="4646613"/>
              <a:ext cx="2189163" cy="2166938"/>
            </a:xfrm>
            <a:custGeom>
              <a:avLst/>
              <a:gdLst>
                <a:gd name="T0" fmla="*/ 0 w 1379"/>
                <a:gd name="T1" fmla="*/ 688003609 h 1365"/>
                <a:gd name="T2" fmla="*/ 2147483646 w 1379"/>
                <a:gd name="T3" fmla="*/ 2147483646 h 1365"/>
                <a:gd name="T4" fmla="*/ 2147483646 w 1379"/>
                <a:gd name="T5" fmla="*/ 2147483646 h 1365"/>
                <a:gd name="T6" fmla="*/ 672882666 w 1379"/>
                <a:gd name="T7" fmla="*/ 0 h 1365"/>
                <a:gd name="T8" fmla="*/ 0 w 1379"/>
                <a:gd name="T9" fmla="*/ 688003609 h 1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9" h="1365">
                  <a:moveTo>
                    <a:pt x="0" y="273"/>
                  </a:moveTo>
                  <a:lnTo>
                    <a:pt x="1033" y="1365"/>
                  </a:lnTo>
                  <a:lnTo>
                    <a:pt x="1379" y="1012"/>
                  </a:lnTo>
                  <a:lnTo>
                    <a:pt x="267" y="0"/>
                  </a:lnTo>
                  <a:lnTo>
                    <a:pt x="0" y="273"/>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7">
              <a:extLst>
                <a:ext uri="{FF2B5EF4-FFF2-40B4-BE49-F238E27FC236}">
                  <a16:creationId xmlns:a16="http://schemas.microsoft.com/office/drawing/2014/main" id="{4D126972-7530-2BA6-E762-BD623D914BEA}"/>
                </a:ext>
              </a:extLst>
            </p:cNvPr>
            <p:cNvSpPr>
              <a:spLocks/>
            </p:cNvSpPr>
            <p:nvPr/>
          </p:nvSpPr>
          <p:spPr bwMode="auto">
            <a:xfrm>
              <a:off x="11145838" y="5432425"/>
              <a:ext cx="1897063" cy="2373313"/>
            </a:xfrm>
            <a:custGeom>
              <a:avLst/>
              <a:gdLst>
                <a:gd name="T0" fmla="*/ 0 w 1195"/>
                <a:gd name="T1" fmla="*/ 539313551 h 1495"/>
                <a:gd name="T2" fmla="*/ 1975803021 w 1195"/>
                <a:gd name="T3" fmla="*/ 2147483646 h 1495"/>
                <a:gd name="T4" fmla="*/ 2147483646 w 1195"/>
                <a:gd name="T5" fmla="*/ 2147483646 h 1495"/>
                <a:gd name="T6" fmla="*/ 803930849 w 1195"/>
                <a:gd name="T7" fmla="*/ 0 h 1495"/>
                <a:gd name="T8" fmla="*/ 0 w 1195"/>
                <a:gd name="T9" fmla="*/ 539313551 h 1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5" h="1495">
                  <a:moveTo>
                    <a:pt x="0" y="214"/>
                  </a:moveTo>
                  <a:lnTo>
                    <a:pt x="784" y="1495"/>
                  </a:lnTo>
                  <a:lnTo>
                    <a:pt x="1195" y="1221"/>
                  </a:lnTo>
                  <a:lnTo>
                    <a:pt x="319" y="0"/>
                  </a:lnTo>
                  <a:lnTo>
                    <a:pt x="0" y="214"/>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0CCDBE99-0593-9719-FDD9-F99B509E3499}"/>
                </a:ext>
              </a:extLst>
            </p:cNvPr>
            <p:cNvSpPr>
              <a:spLocks/>
            </p:cNvSpPr>
            <p:nvPr/>
          </p:nvSpPr>
          <p:spPr bwMode="auto">
            <a:xfrm>
              <a:off x="10088563" y="6024563"/>
              <a:ext cx="1524000" cy="2474913"/>
            </a:xfrm>
            <a:custGeom>
              <a:avLst/>
              <a:gdLst>
                <a:gd name="T0" fmla="*/ 0 w 960"/>
                <a:gd name="T1" fmla="*/ 357862260 h 1559"/>
                <a:gd name="T2" fmla="*/ 1262599075 w 960"/>
                <a:gd name="T3" fmla="*/ 2147483646 h 1559"/>
                <a:gd name="T4" fmla="*/ 2147483646 w 960"/>
                <a:gd name="T5" fmla="*/ 2147483646 h 1559"/>
                <a:gd name="T6" fmla="*/ 899696575 w 960"/>
                <a:gd name="T7" fmla="*/ 0 h 1559"/>
                <a:gd name="T8" fmla="*/ 0 w 960"/>
                <a:gd name="T9" fmla="*/ 357862260 h 15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0" h="1559">
                  <a:moveTo>
                    <a:pt x="0" y="142"/>
                  </a:moveTo>
                  <a:lnTo>
                    <a:pt x="501" y="1559"/>
                  </a:lnTo>
                  <a:lnTo>
                    <a:pt x="960" y="1377"/>
                  </a:lnTo>
                  <a:lnTo>
                    <a:pt x="357" y="0"/>
                  </a:lnTo>
                  <a:lnTo>
                    <a:pt x="0" y="142"/>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9">
              <a:extLst>
                <a:ext uri="{FF2B5EF4-FFF2-40B4-BE49-F238E27FC236}">
                  <a16:creationId xmlns:a16="http://schemas.microsoft.com/office/drawing/2014/main" id="{69691696-5468-7CE0-2A79-B1722A66D1ED}"/>
                </a:ext>
              </a:extLst>
            </p:cNvPr>
            <p:cNvSpPr>
              <a:spLocks/>
            </p:cNvSpPr>
            <p:nvPr/>
          </p:nvSpPr>
          <p:spPr bwMode="auto">
            <a:xfrm>
              <a:off x="8953500" y="6399213"/>
              <a:ext cx="1081088" cy="2463800"/>
            </a:xfrm>
            <a:custGeom>
              <a:avLst/>
              <a:gdLst>
                <a:gd name="T0" fmla="*/ 0 w 681"/>
                <a:gd name="T1" fmla="*/ 156249688 h 1552"/>
                <a:gd name="T2" fmla="*/ 488910539 w 681"/>
                <a:gd name="T3" fmla="*/ 2147483646 h 1552"/>
                <a:gd name="T4" fmla="*/ 1716227994 w 681"/>
                <a:gd name="T5" fmla="*/ 2147483646 h 1552"/>
                <a:gd name="T6" fmla="*/ 950100139 w 681"/>
                <a:gd name="T7" fmla="*/ 0 h 1552"/>
                <a:gd name="T8" fmla="*/ 0 w 681"/>
                <a:gd name="T9" fmla="*/ 156249688 h 15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1" h="1552">
                  <a:moveTo>
                    <a:pt x="0" y="62"/>
                  </a:moveTo>
                  <a:lnTo>
                    <a:pt x="194" y="1552"/>
                  </a:lnTo>
                  <a:lnTo>
                    <a:pt x="681" y="1470"/>
                  </a:lnTo>
                  <a:lnTo>
                    <a:pt x="377" y="0"/>
                  </a:lnTo>
                  <a:lnTo>
                    <a:pt x="0" y="62"/>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C4FEC1E8-47B2-F3F3-1887-94928133C5F2}"/>
                </a:ext>
              </a:extLst>
            </p:cNvPr>
            <p:cNvSpPr>
              <a:spLocks/>
            </p:cNvSpPr>
            <p:nvPr/>
          </p:nvSpPr>
          <p:spPr bwMode="auto">
            <a:xfrm>
              <a:off x="7600950" y="6507163"/>
              <a:ext cx="795338" cy="2409825"/>
            </a:xfrm>
            <a:custGeom>
              <a:avLst/>
              <a:gdLst>
                <a:gd name="T0" fmla="*/ 302418940 w 501"/>
                <a:gd name="T1" fmla="*/ 0 h 1518"/>
                <a:gd name="T2" fmla="*/ 0 w 501"/>
                <a:gd name="T3" fmla="*/ 2147483646 h 1518"/>
                <a:gd name="T4" fmla="*/ 1242438606 w 501"/>
                <a:gd name="T5" fmla="*/ 2147483646 h 1518"/>
                <a:gd name="T6" fmla="*/ 1262599869 w 501"/>
                <a:gd name="T7" fmla="*/ 40322500 h 1518"/>
                <a:gd name="T8" fmla="*/ 302418940 w 501"/>
                <a:gd name="T9" fmla="*/ 0 h 15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1" h="1518">
                  <a:moveTo>
                    <a:pt x="120" y="0"/>
                  </a:moveTo>
                  <a:lnTo>
                    <a:pt x="0" y="1496"/>
                  </a:lnTo>
                  <a:lnTo>
                    <a:pt x="493" y="1518"/>
                  </a:lnTo>
                  <a:lnTo>
                    <a:pt x="501" y="16"/>
                  </a:lnTo>
                  <a:lnTo>
                    <a:pt x="120"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
              <a:extLst>
                <a:ext uri="{FF2B5EF4-FFF2-40B4-BE49-F238E27FC236}">
                  <a16:creationId xmlns:a16="http://schemas.microsoft.com/office/drawing/2014/main" id="{19CE1230-045B-6FA1-2DDF-78C5F4E895AF}"/>
                </a:ext>
              </a:extLst>
            </p:cNvPr>
            <p:cNvSpPr>
              <a:spLocks/>
            </p:cNvSpPr>
            <p:nvPr/>
          </p:nvSpPr>
          <p:spPr bwMode="auto">
            <a:xfrm>
              <a:off x="5970588" y="6272213"/>
              <a:ext cx="1270000" cy="2479675"/>
            </a:xfrm>
            <a:custGeom>
              <a:avLst/>
              <a:gdLst>
                <a:gd name="T0" fmla="*/ 1081147825 w 800"/>
                <a:gd name="T1" fmla="*/ 0 h 1562"/>
                <a:gd name="T2" fmla="*/ 0 w 800"/>
                <a:gd name="T3" fmla="*/ 2147483646 h 1562"/>
                <a:gd name="T4" fmla="*/ 1207155638 w 800"/>
                <a:gd name="T5" fmla="*/ 2147483646 h 1562"/>
                <a:gd name="T6" fmla="*/ 2016125000 w 800"/>
                <a:gd name="T7" fmla="*/ 236894688 h 1562"/>
                <a:gd name="T8" fmla="*/ 1081147825 w 800"/>
                <a:gd name="T9" fmla="*/ 0 h 15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 h="1562">
                  <a:moveTo>
                    <a:pt x="429" y="0"/>
                  </a:moveTo>
                  <a:lnTo>
                    <a:pt x="0" y="1439"/>
                  </a:lnTo>
                  <a:lnTo>
                    <a:pt x="479" y="1562"/>
                  </a:lnTo>
                  <a:lnTo>
                    <a:pt x="800" y="94"/>
                  </a:lnTo>
                  <a:lnTo>
                    <a:pt x="429"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66EC8E14-F701-8426-2D09-B780A13AE0F0}"/>
                </a:ext>
              </a:extLst>
            </p:cNvPr>
            <p:cNvSpPr>
              <a:spLocks/>
            </p:cNvSpPr>
            <p:nvPr/>
          </p:nvSpPr>
          <p:spPr bwMode="auto">
            <a:xfrm>
              <a:off x="4446588" y="5802313"/>
              <a:ext cx="1684338" cy="2446338"/>
            </a:xfrm>
            <a:custGeom>
              <a:avLst/>
              <a:gdLst>
                <a:gd name="T0" fmla="*/ 1809472725 w 1061"/>
                <a:gd name="T1" fmla="*/ 0 h 1541"/>
                <a:gd name="T2" fmla="*/ 0 w 1061"/>
                <a:gd name="T3" fmla="*/ 2147483646 h 1541"/>
                <a:gd name="T4" fmla="*/ 1111390030 w 1061"/>
                <a:gd name="T5" fmla="*/ 2147483646 h 1541"/>
                <a:gd name="T6" fmla="*/ 2147483646 w 1061"/>
                <a:gd name="T7" fmla="*/ 433466964 h 1541"/>
                <a:gd name="T8" fmla="*/ 1809472725 w 1061"/>
                <a:gd name="T9" fmla="*/ 0 h 1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 h="1541">
                  <a:moveTo>
                    <a:pt x="718" y="0"/>
                  </a:moveTo>
                  <a:lnTo>
                    <a:pt x="0" y="1322"/>
                  </a:lnTo>
                  <a:lnTo>
                    <a:pt x="441" y="1541"/>
                  </a:lnTo>
                  <a:lnTo>
                    <a:pt x="1061" y="172"/>
                  </a:lnTo>
                  <a:lnTo>
                    <a:pt x="718"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FFCF46EE-5594-3A76-ACD1-A5CA9A3164AB}"/>
                </a:ext>
              </a:extLst>
            </p:cNvPr>
            <p:cNvSpPr>
              <a:spLocks/>
            </p:cNvSpPr>
            <p:nvPr/>
          </p:nvSpPr>
          <p:spPr bwMode="auto">
            <a:xfrm>
              <a:off x="3090863" y="5124450"/>
              <a:ext cx="2027238" cy="2300288"/>
            </a:xfrm>
            <a:custGeom>
              <a:avLst/>
              <a:gdLst>
                <a:gd name="T0" fmla="*/ 2147483646 w 1277"/>
                <a:gd name="T1" fmla="*/ 0 h 1449"/>
                <a:gd name="T2" fmla="*/ 0 w 1277"/>
                <a:gd name="T3" fmla="*/ 2147483646 h 1449"/>
                <a:gd name="T4" fmla="*/ 975301503 w 1277"/>
                <a:gd name="T5" fmla="*/ 2147483646 h 1449"/>
                <a:gd name="T6" fmla="*/ 2147483646 w 1277"/>
                <a:gd name="T7" fmla="*/ 604837631 h 1449"/>
                <a:gd name="T8" fmla="*/ 2147483646 w 1277"/>
                <a:gd name="T9" fmla="*/ 0 h 14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 h="1449">
                  <a:moveTo>
                    <a:pt x="978" y="0"/>
                  </a:moveTo>
                  <a:lnTo>
                    <a:pt x="0" y="1144"/>
                  </a:lnTo>
                  <a:lnTo>
                    <a:pt x="387" y="1449"/>
                  </a:lnTo>
                  <a:lnTo>
                    <a:pt x="1277" y="240"/>
                  </a:lnTo>
                  <a:lnTo>
                    <a:pt x="978"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49B2D23F-20C4-0A45-7877-DE7C189923F3}"/>
                </a:ext>
              </a:extLst>
            </p:cNvPr>
            <p:cNvSpPr>
              <a:spLocks/>
            </p:cNvSpPr>
            <p:nvPr/>
          </p:nvSpPr>
          <p:spPr bwMode="auto">
            <a:xfrm>
              <a:off x="1965325" y="4267200"/>
              <a:ext cx="2281238" cy="2055813"/>
            </a:xfrm>
            <a:custGeom>
              <a:avLst/>
              <a:gdLst>
                <a:gd name="T0" fmla="*/ 2147483646 w 1437"/>
                <a:gd name="T1" fmla="*/ 0 h 1295"/>
                <a:gd name="T2" fmla="*/ 0 w 1437"/>
                <a:gd name="T3" fmla="*/ 2147483646 h 1295"/>
                <a:gd name="T4" fmla="*/ 791329236 w 1437"/>
                <a:gd name="T5" fmla="*/ 2147483646 h 1295"/>
                <a:gd name="T6" fmla="*/ 2147483646 w 1437"/>
                <a:gd name="T7" fmla="*/ 743447068 h 1295"/>
                <a:gd name="T8" fmla="*/ 2147483646 w 1437"/>
                <a:gd name="T9" fmla="*/ 0 h 12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7" h="1295">
                  <a:moveTo>
                    <a:pt x="1194" y="0"/>
                  </a:moveTo>
                  <a:lnTo>
                    <a:pt x="0" y="914"/>
                  </a:lnTo>
                  <a:lnTo>
                    <a:pt x="314" y="1295"/>
                  </a:lnTo>
                  <a:lnTo>
                    <a:pt x="1437" y="295"/>
                  </a:lnTo>
                  <a:lnTo>
                    <a:pt x="1194"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F1D0870D-9661-3E3E-5EAC-9413861ADC1D}"/>
                </a:ext>
              </a:extLst>
            </p:cNvPr>
            <p:cNvSpPr>
              <a:spLocks/>
            </p:cNvSpPr>
            <p:nvPr/>
          </p:nvSpPr>
          <p:spPr bwMode="auto">
            <a:xfrm>
              <a:off x="1117600" y="3265488"/>
              <a:ext cx="2435225" cy="1717675"/>
            </a:xfrm>
            <a:custGeom>
              <a:avLst/>
              <a:gdLst>
                <a:gd name="T0" fmla="*/ 2147483646 w 1534"/>
                <a:gd name="T1" fmla="*/ 0 h 1082"/>
                <a:gd name="T2" fmla="*/ 0 w 1534"/>
                <a:gd name="T3" fmla="*/ 1625501575 h 1082"/>
                <a:gd name="T4" fmla="*/ 577116575 w 1534"/>
                <a:gd name="T5" fmla="*/ 2147483646 h 1082"/>
                <a:gd name="T6" fmla="*/ 2147483646 w 1534"/>
                <a:gd name="T7" fmla="*/ 854333763 h 1082"/>
                <a:gd name="T8" fmla="*/ 2147483646 w 1534"/>
                <a:gd name="T9" fmla="*/ 0 h 10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4" h="1082">
                  <a:moveTo>
                    <a:pt x="1357" y="0"/>
                  </a:moveTo>
                  <a:lnTo>
                    <a:pt x="0" y="645"/>
                  </a:lnTo>
                  <a:lnTo>
                    <a:pt x="229" y="1082"/>
                  </a:lnTo>
                  <a:lnTo>
                    <a:pt x="1534" y="339"/>
                  </a:lnTo>
                  <a:lnTo>
                    <a:pt x="1357"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2571674B-629B-6A34-2CE9-3ED768FDD327}"/>
                </a:ext>
              </a:extLst>
            </p:cNvPr>
            <p:cNvSpPr>
              <a:spLocks/>
            </p:cNvSpPr>
            <p:nvPr/>
          </p:nvSpPr>
          <p:spPr bwMode="auto">
            <a:xfrm>
              <a:off x="584200" y="2159000"/>
              <a:ext cx="2484438" cy="1312863"/>
            </a:xfrm>
            <a:custGeom>
              <a:avLst/>
              <a:gdLst>
                <a:gd name="T0" fmla="*/ 2147483646 w 1565"/>
                <a:gd name="T1" fmla="*/ 0 h 827"/>
                <a:gd name="T2" fmla="*/ 0 w 1565"/>
                <a:gd name="T3" fmla="*/ 882055023 h 827"/>
                <a:gd name="T4" fmla="*/ 337701005 w 1565"/>
                <a:gd name="T5" fmla="*/ 2084170806 h 827"/>
                <a:gd name="T6" fmla="*/ 2147483646 w 1565"/>
                <a:gd name="T7" fmla="*/ 932458168 h 827"/>
                <a:gd name="T8" fmla="*/ 2147483646 w 1565"/>
                <a:gd name="T9" fmla="*/ 0 h 8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827">
                  <a:moveTo>
                    <a:pt x="1463" y="0"/>
                  </a:moveTo>
                  <a:lnTo>
                    <a:pt x="0" y="350"/>
                  </a:lnTo>
                  <a:lnTo>
                    <a:pt x="134" y="827"/>
                  </a:lnTo>
                  <a:lnTo>
                    <a:pt x="1565" y="370"/>
                  </a:lnTo>
                  <a:lnTo>
                    <a:pt x="1463"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364035DE-2E58-0BD7-F97E-B8F49AB29FE7}"/>
                </a:ext>
              </a:extLst>
            </p:cNvPr>
            <p:cNvSpPr>
              <a:spLocks/>
            </p:cNvSpPr>
            <p:nvPr/>
          </p:nvSpPr>
          <p:spPr bwMode="auto">
            <a:xfrm>
              <a:off x="392113" y="1006475"/>
              <a:ext cx="2422525" cy="842963"/>
            </a:xfrm>
            <a:custGeom>
              <a:avLst/>
              <a:gdLst>
                <a:gd name="T0" fmla="*/ 2147483646 w 1526"/>
                <a:gd name="T1" fmla="*/ 0 h 531"/>
                <a:gd name="T2" fmla="*/ 0 w 1526"/>
                <a:gd name="T3" fmla="*/ 95765994 h 531"/>
                <a:gd name="T4" fmla="*/ 80645000 w 1526"/>
                <a:gd name="T5" fmla="*/ 1338204556 h 531"/>
                <a:gd name="T6" fmla="*/ 2147483646 w 1526"/>
                <a:gd name="T7" fmla="*/ 960180895 h 531"/>
                <a:gd name="T8" fmla="*/ 2147483646 w 1526"/>
                <a:gd name="T9" fmla="*/ 0 h 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6" h="531">
                  <a:moveTo>
                    <a:pt x="1502" y="0"/>
                  </a:moveTo>
                  <a:lnTo>
                    <a:pt x="0" y="38"/>
                  </a:lnTo>
                  <a:lnTo>
                    <a:pt x="32" y="531"/>
                  </a:lnTo>
                  <a:lnTo>
                    <a:pt x="1526" y="381"/>
                  </a:lnTo>
                  <a:lnTo>
                    <a:pt x="1502"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646DF8B2-0ED4-8CCD-11FF-01DC82144DC4}"/>
                </a:ext>
              </a:extLst>
            </p:cNvPr>
            <p:cNvSpPr>
              <a:spLocks/>
            </p:cNvSpPr>
            <p:nvPr/>
          </p:nvSpPr>
          <p:spPr bwMode="auto">
            <a:xfrm>
              <a:off x="433388" y="-587375"/>
              <a:ext cx="2457450" cy="1036638"/>
            </a:xfrm>
            <a:custGeom>
              <a:avLst/>
              <a:gdLst>
                <a:gd name="T0" fmla="*/ 2147483646 w 1548"/>
                <a:gd name="T1" fmla="*/ 688003782 h 653"/>
                <a:gd name="T2" fmla="*/ 178931888 w 1548"/>
                <a:gd name="T3" fmla="*/ 0 h 653"/>
                <a:gd name="T4" fmla="*/ 0 w 1548"/>
                <a:gd name="T5" fmla="*/ 1227317479 h 653"/>
                <a:gd name="T6" fmla="*/ 2147483646 w 1548"/>
                <a:gd name="T7" fmla="*/ 1645663619 h 653"/>
                <a:gd name="T8" fmla="*/ 2147483646 w 1548"/>
                <a:gd name="T9" fmla="*/ 688003782 h 6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8" h="653">
                  <a:moveTo>
                    <a:pt x="1548" y="273"/>
                  </a:moveTo>
                  <a:lnTo>
                    <a:pt x="71" y="0"/>
                  </a:lnTo>
                  <a:lnTo>
                    <a:pt x="0" y="487"/>
                  </a:lnTo>
                  <a:lnTo>
                    <a:pt x="1492" y="653"/>
                  </a:lnTo>
                  <a:lnTo>
                    <a:pt x="1548" y="273"/>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C0650570-B039-FAB0-DC91-9F39CCA06537}"/>
                </a:ext>
              </a:extLst>
            </p:cNvPr>
            <p:cNvSpPr>
              <a:spLocks/>
            </p:cNvSpPr>
            <p:nvPr/>
          </p:nvSpPr>
          <p:spPr bwMode="auto">
            <a:xfrm>
              <a:off x="11444288" y="4532313"/>
              <a:ext cx="1890713" cy="2020889"/>
            </a:xfrm>
            <a:custGeom>
              <a:avLst/>
              <a:gdLst>
                <a:gd name="T0" fmla="*/ 0 w 1191"/>
                <a:gd name="T1" fmla="*/ 579636368 h 1273"/>
                <a:gd name="T2" fmla="*/ 2147483646 w 1191"/>
                <a:gd name="T3" fmla="*/ 2147483646 h 1273"/>
                <a:gd name="T4" fmla="*/ 2147483646 w 1191"/>
                <a:gd name="T5" fmla="*/ 2147483646 h 1273"/>
                <a:gd name="T6" fmla="*/ 647681121 w 1191"/>
                <a:gd name="T7" fmla="*/ 0 h 1273"/>
                <a:gd name="T8" fmla="*/ 0 w 1191"/>
                <a:gd name="T9" fmla="*/ 579636368 h 12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1" h="1273">
                  <a:moveTo>
                    <a:pt x="0" y="230"/>
                  </a:moveTo>
                  <a:lnTo>
                    <a:pt x="858" y="1273"/>
                  </a:lnTo>
                  <a:lnTo>
                    <a:pt x="1191" y="978"/>
                  </a:lnTo>
                  <a:lnTo>
                    <a:pt x="257" y="0"/>
                  </a:lnTo>
                  <a:lnTo>
                    <a:pt x="0" y="23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E616CE27-2B91-1F98-8B67-C94C7C55BEBC}"/>
                </a:ext>
              </a:extLst>
            </p:cNvPr>
            <p:cNvSpPr>
              <a:spLocks/>
            </p:cNvSpPr>
            <p:nvPr/>
          </p:nvSpPr>
          <p:spPr bwMode="auto">
            <a:xfrm>
              <a:off x="10560050" y="5184775"/>
              <a:ext cx="1603375" cy="2176463"/>
            </a:xfrm>
            <a:custGeom>
              <a:avLst/>
              <a:gdLst>
                <a:gd name="T0" fmla="*/ 0 w 1010"/>
                <a:gd name="T1" fmla="*/ 428426661 h 1371"/>
                <a:gd name="T2" fmla="*/ 1570058138 w 1010"/>
                <a:gd name="T3" fmla="*/ 2147483646 h 1371"/>
                <a:gd name="T4" fmla="*/ 2147483646 w 1010"/>
                <a:gd name="T5" fmla="*/ 2147483646 h 1371"/>
                <a:gd name="T6" fmla="*/ 753527513 w 1010"/>
                <a:gd name="T7" fmla="*/ 0 h 1371"/>
                <a:gd name="T8" fmla="*/ 0 w 1010"/>
                <a:gd name="T9" fmla="*/ 428426661 h 1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0" h="1371">
                  <a:moveTo>
                    <a:pt x="0" y="170"/>
                  </a:moveTo>
                  <a:lnTo>
                    <a:pt x="623" y="1371"/>
                  </a:lnTo>
                  <a:lnTo>
                    <a:pt x="1010" y="1152"/>
                  </a:lnTo>
                  <a:lnTo>
                    <a:pt x="299" y="0"/>
                  </a:lnTo>
                  <a:lnTo>
                    <a:pt x="0" y="17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81C56C01-5346-7D71-6AFA-0990319C3B05}"/>
                </a:ext>
              </a:extLst>
            </p:cNvPr>
            <p:cNvSpPr>
              <a:spLocks/>
            </p:cNvSpPr>
            <p:nvPr/>
          </p:nvSpPr>
          <p:spPr bwMode="auto">
            <a:xfrm>
              <a:off x="9577388" y="5654675"/>
              <a:ext cx="1246188" cy="2236788"/>
            </a:xfrm>
            <a:custGeom>
              <a:avLst/>
              <a:gdLst>
                <a:gd name="T0" fmla="*/ 0 w 785"/>
                <a:gd name="T1" fmla="*/ 259576946 h 1409"/>
                <a:gd name="T2" fmla="*/ 907256614 w 785"/>
                <a:gd name="T3" fmla="*/ 2147483646 h 1409"/>
                <a:gd name="T4" fmla="*/ 1978324244 w 785"/>
                <a:gd name="T5" fmla="*/ 2147483646 h 1409"/>
                <a:gd name="T6" fmla="*/ 831651896 w 785"/>
                <a:gd name="T7" fmla="*/ 0 h 1409"/>
                <a:gd name="T8" fmla="*/ 0 w 785"/>
                <a:gd name="T9" fmla="*/ 259576946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5" h="1409">
                  <a:moveTo>
                    <a:pt x="0" y="103"/>
                  </a:moveTo>
                  <a:lnTo>
                    <a:pt x="360" y="1409"/>
                  </a:lnTo>
                  <a:lnTo>
                    <a:pt x="785" y="1273"/>
                  </a:lnTo>
                  <a:lnTo>
                    <a:pt x="330" y="0"/>
                  </a:lnTo>
                  <a:lnTo>
                    <a:pt x="0" y="103"/>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47E8F931-241E-5470-90E0-17DFC5B7A6FE}"/>
                </a:ext>
              </a:extLst>
            </p:cNvPr>
            <p:cNvSpPr>
              <a:spLocks/>
            </p:cNvSpPr>
            <p:nvPr/>
          </p:nvSpPr>
          <p:spPr bwMode="auto">
            <a:xfrm>
              <a:off x="8542338" y="5919788"/>
              <a:ext cx="830263" cy="2195513"/>
            </a:xfrm>
            <a:custGeom>
              <a:avLst/>
              <a:gdLst>
                <a:gd name="T0" fmla="*/ 0 w 523"/>
                <a:gd name="T1" fmla="*/ 80645018 h 1383"/>
                <a:gd name="T2" fmla="*/ 206652937 w 523"/>
                <a:gd name="T3" fmla="*/ 2147483646 h 1383"/>
                <a:gd name="T4" fmla="*/ 1318043306 w 523"/>
                <a:gd name="T5" fmla="*/ 2147483646 h 1383"/>
                <a:gd name="T6" fmla="*/ 864414908 w 523"/>
                <a:gd name="T7" fmla="*/ 0 h 1383"/>
                <a:gd name="T8" fmla="*/ 0 w 523"/>
                <a:gd name="T9" fmla="*/ 80645018 h 13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3" h="1383">
                  <a:moveTo>
                    <a:pt x="0" y="32"/>
                  </a:moveTo>
                  <a:lnTo>
                    <a:pt x="82" y="1383"/>
                  </a:lnTo>
                  <a:lnTo>
                    <a:pt x="523" y="1339"/>
                  </a:lnTo>
                  <a:lnTo>
                    <a:pt x="343" y="0"/>
                  </a:lnTo>
                  <a:lnTo>
                    <a:pt x="0" y="32"/>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8578C033-0E63-0ABE-A2F1-FDB9C5C3A563}"/>
                </a:ext>
              </a:extLst>
            </p:cNvPr>
            <p:cNvSpPr>
              <a:spLocks/>
            </p:cNvSpPr>
            <p:nvPr/>
          </p:nvSpPr>
          <p:spPr bwMode="auto">
            <a:xfrm>
              <a:off x="7180263" y="5903913"/>
              <a:ext cx="862013" cy="2201863"/>
            </a:xfrm>
            <a:custGeom>
              <a:avLst/>
              <a:gdLst>
                <a:gd name="T0" fmla="*/ 506552494 w 543"/>
                <a:gd name="T1" fmla="*/ 0 h 1387"/>
                <a:gd name="T2" fmla="*/ 0 w 543"/>
                <a:gd name="T3" fmla="*/ 2147483646 h 1387"/>
                <a:gd name="T4" fmla="*/ 1111390345 w 543"/>
                <a:gd name="T5" fmla="*/ 2147483646 h 1387"/>
                <a:gd name="T6" fmla="*/ 1368446431 w 543"/>
                <a:gd name="T7" fmla="*/ 100806273 h 1387"/>
                <a:gd name="T8" fmla="*/ 506552494 w 543"/>
                <a:gd name="T9" fmla="*/ 0 h 1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 h="1387">
                  <a:moveTo>
                    <a:pt x="201" y="0"/>
                  </a:moveTo>
                  <a:lnTo>
                    <a:pt x="0" y="1337"/>
                  </a:lnTo>
                  <a:lnTo>
                    <a:pt x="441" y="1387"/>
                  </a:lnTo>
                  <a:lnTo>
                    <a:pt x="543" y="40"/>
                  </a:lnTo>
                  <a:lnTo>
                    <a:pt x="201"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52E60C18-B574-C9B7-A9B6-BB6799895347}"/>
                </a:ext>
              </a:extLst>
            </p:cNvPr>
            <p:cNvSpPr>
              <a:spLocks/>
            </p:cNvSpPr>
            <p:nvPr/>
          </p:nvSpPr>
          <p:spPr bwMode="auto">
            <a:xfrm>
              <a:off x="5735638" y="5622925"/>
              <a:ext cx="1273175" cy="2233613"/>
            </a:xfrm>
            <a:custGeom>
              <a:avLst/>
              <a:gdLst>
                <a:gd name="T0" fmla="*/ 1202115325 w 802"/>
                <a:gd name="T1" fmla="*/ 0 h 1407"/>
                <a:gd name="T2" fmla="*/ 0 w 802"/>
                <a:gd name="T3" fmla="*/ 2147483646 h 1407"/>
                <a:gd name="T4" fmla="*/ 1066026888 w 802"/>
                <a:gd name="T5" fmla="*/ 2147483646 h 1407"/>
                <a:gd name="T6" fmla="*/ 2021165313 w 802"/>
                <a:gd name="T7" fmla="*/ 274697886 h 1407"/>
                <a:gd name="T8" fmla="*/ 1202115325 w 802"/>
                <a:gd name="T9" fmla="*/ 0 h 1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2" h="1407">
                  <a:moveTo>
                    <a:pt x="477" y="0"/>
                  </a:moveTo>
                  <a:lnTo>
                    <a:pt x="0" y="1267"/>
                  </a:lnTo>
                  <a:lnTo>
                    <a:pt x="423" y="1407"/>
                  </a:lnTo>
                  <a:lnTo>
                    <a:pt x="802" y="109"/>
                  </a:lnTo>
                  <a:lnTo>
                    <a:pt x="477"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A0E12FC9-CC4C-C35A-75C4-5717AAB8379D}"/>
                </a:ext>
              </a:extLst>
            </p:cNvPr>
            <p:cNvSpPr>
              <a:spLocks/>
            </p:cNvSpPr>
            <p:nvPr/>
          </p:nvSpPr>
          <p:spPr bwMode="auto">
            <a:xfrm>
              <a:off x="4408488" y="5137150"/>
              <a:ext cx="1628775" cy="2166938"/>
            </a:xfrm>
            <a:custGeom>
              <a:avLst/>
              <a:gdLst>
                <a:gd name="T0" fmla="*/ 1834673750 w 1026"/>
                <a:gd name="T1" fmla="*/ 0 h 1365"/>
                <a:gd name="T2" fmla="*/ 0 w 1026"/>
                <a:gd name="T3" fmla="*/ 2147483646 h 1365"/>
                <a:gd name="T4" fmla="*/ 965220638 w 1026"/>
                <a:gd name="T5" fmla="*/ 2147483646 h 1365"/>
                <a:gd name="T6" fmla="*/ 2147483646 w 1026"/>
                <a:gd name="T7" fmla="*/ 438507289 h 1365"/>
                <a:gd name="T8" fmla="*/ 1834673750 w 1026"/>
                <a:gd name="T9" fmla="*/ 0 h 1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6" h="1365">
                  <a:moveTo>
                    <a:pt x="728" y="0"/>
                  </a:moveTo>
                  <a:lnTo>
                    <a:pt x="0" y="1140"/>
                  </a:lnTo>
                  <a:lnTo>
                    <a:pt x="383" y="1365"/>
                  </a:lnTo>
                  <a:lnTo>
                    <a:pt x="1026" y="174"/>
                  </a:lnTo>
                  <a:lnTo>
                    <a:pt x="728"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18B99827-DFCD-61F9-DB5C-F8641C989C06}"/>
                </a:ext>
              </a:extLst>
            </p:cNvPr>
            <p:cNvSpPr>
              <a:spLocks/>
            </p:cNvSpPr>
            <p:nvPr/>
          </p:nvSpPr>
          <p:spPr bwMode="auto">
            <a:xfrm>
              <a:off x="3252788" y="4468813"/>
              <a:ext cx="1909763" cy="2006600"/>
            </a:xfrm>
            <a:custGeom>
              <a:avLst/>
              <a:gdLst>
                <a:gd name="T0" fmla="*/ 2147483646 w 1203"/>
                <a:gd name="T1" fmla="*/ 0 h 1264"/>
                <a:gd name="T2" fmla="*/ 0 w 1203"/>
                <a:gd name="T3" fmla="*/ 2147483646 h 1264"/>
                <a:gd name="T4" fmla="*/ 824092103 w 1203"/>
                <a:gd name="T5" fmla="*/ 2147483646 h 1264"/>
                <a:gd name="T6" fmla="*/ 2147483646 w 1203"/>
                <a:gd name="T7" fmla="*/ 589716563 h 1264"/>
                <a:gd name="T8" fmla="*/ 2147483646 w 1203"/>
                <a:gd name="T9" fmla="*/ 0 h 1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3" h="1264">
                  <a:moveTo>
                    <a:pt x="949" y="0"/>
                  </a:moveTo>
                  <a:lnTo>
                    <a:pt x="0" y="964"/>
                  </a:lnTo>
                  <a:lnTo>
                    <a:pt x="327" y="1264"/>
                  </a:lnTo>
                  <a:lnTo>
                    <a:pt x="1203" y="234"/>
                  </a:lnTo>
                  <a:lnTo>
                    <a:pt x="949"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2691F3B2-F120-6A52-7D0D-CDC80D46A0A6}"/>
                </a:ext>
              </a:extLst>
            </p:cNvPr>
            <p:cNvSpPr>
              <a:spLocks/>
            </p:cNvSpPr>
            <p:nvPr/>
          </p:nvSpPr>
          <p:spPr bwMode="auto">
            <a:xfrm>
              <a:off x="2317750" y="3648075"/>
              <a:ext cx="2109788" cy="1758950"/>
            </a:xfrm>
            <a:custGeom>
              <a:avLst/>
              <a:gdLst>
                <a:gd name="T0" fmla="*/ 2147483646 w 1329"/>
                <a:gd name="T1" fmla="*/ 0 h 1108"/>
                <a:gd name="T2" fmla="*/ 0 w 1329"/>
                <a:gd name="T3" fmla="*/ 1882557513 h 1108"/>
                <a:gd name="T4" fmla="*/ 652721417 w 1329"/>
                <a:gd name="T5" fmla="*/ 2147483646 h 1108"/>
                <a:gd name="T6" fmla="*/ 2147483646 w 1329"/>
                <a:gd name="T7" fmla="*/ 710684063 h 1108"/>
                <a:gd name="T8" fmla="*/ 2147483646 w 1329"/>
                <a:gd name="T9" fmla="*/ 0 h 1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9" h="1108">
                  <a:moveTo>
                    <a:pt x="1129" y="0"/>
                  </a:moveTo>
                  <a:lnTo>
                    <a:pt x="0" y="747"/>
                  </a:lnTo>
                  <a:lnTo>
                    <a:pt x="259" y="1108"/>
                  </a:lnTo>
                  <a:lnTo>
                    <a:pt x="1329" y="282"/>
                  </a:lnTo>
                  <a:lnTo>
                    <a:pt x="1129"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D5109CFC-1FD8-C729-E4E8-B520926B3AB8}"/>
                </a:ext>
              </a:extLst>
            </p:cNvPr>
            <p:cNvSpPr>
              <a:spLocks/>
            </p:cNvSpPr>
            <p:nvPr/>
          </p:nvSpPr>
          <p:spPr bwMode="auto">
            <a:xfrm>
              <a:off x="1646238" y="2711450"/>
              <a:ext cx="2217738" cy="1431925"/>
            </a:xfrm>
            <a:custGeom>
              <a:avLst/>
              <a:gdLst>
                <a:gd name="T0" fmla="*/ 2147483646 w 1397"/>
                <a:gd name="T1" fmla="*/ 0 h 902"/>
                <a:gd name="T2" fmla="*/ 0 w 1397"/>
                <a:gd name="T3" fmla="*/ 1247478138 h 902"/>
                <a:gd name="T4" fmla="*/ 446068551 w 1397"/>
                <a:gd name="T5" fmla="*/ 2147483646 h 902"/>
                <a:gd name="T6" fmla="*/ 2147483646 w 1397"/>
                <a:gd name="T7" fmla="*/ 798890325 h 902"/>
                <a:gd name="T8" fmla="*/ 2147483646 w 1397"/>
                <a:gd name="T9" fmla="*/ 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7" h="902">
                  <a:moveTo>
                    <a:pt x="1259" y="0"/>
                  </a:moveTo>
                  <a:lnTo>
                    <a:pt x="0" y="495"/>
                  </a:lnTo>
                  <a:lnTo>
                    <a:pt x="177" y="902"/>
                  </a:lnTo>
                  <a:lnTo>
                    <a:pt x="1397" y="317"/>
                  </a:lnTo>
                  <a:lnTo>
                    <a:pt x="1259"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C3E5DE67-3CA8-2E2C-8140-F5571864F5FD}"/>
                </a:ext>
              </a:extLst>
            </p:cNvPr>
            <p:cNvSpPr>
              <a:spLocks/>
            </p:cNvSpPr>
            <p:nvPr/>
          </p:nvSpPr>
          <p:spPr bwMode="auto">
            <a:xfrm>
              <a:off x="1268413" y="1697038"/>
              <a:ext cx="2227263" cy="1046163"/>
            </a:xfrm>
            <a:custGeom>
              <a:avLst/>
              <a:gdLst>
                <a:gd name="T0" fmla="*/ 2147483646 w 1403"/>
                <a:gd name="T1" fmla="*/ 0 h 659"/>
                <a:gd name="T2" fmla="*/ 0 w 1403"/>
                <a:gd name="T3" fmla="*/ 564515270 h 659"/>
                <a:gd name="T4" fmla="*/ 221773800 w 1403"/>
                <a:gd name="T5" fmla="*/ 1660784556 h 659"/>
                <a:gd name="T6" fmla="*/ 2147483646 w 1403"/>
                <a:gd name="T7" fmla="*/ 854334171 h 659"/>
                <a:gd name="T8" fmla="*/ 2147483646 w 1403"/>
                <a:gd name="T9" fmla="*/ 0 h 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3" h="659">
                  <a:moveTo>
                    <a:pt x="1333" y="0"/>
                  </a:moveTo>
                  <a:lnTo>
                    <a:pt x="0" y="224"/>
                  </a:lnTo>
                  <a:lnTo>
                    <a:pt x="88" y="659"/>
                  </a:lnTo>
                  <a:lnTo>
                    <a:pt x="1403" y="339"/>
                  </a:lnTo>
                  <a:lnTo>
                    <a:pt x="1333"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1CCEA17D-02C6-7FE6-C184-4542C422710A}"/>
                </a:ext>
              </a:extLst>
            </p:cNvPr>
            <p:cNvSpPr>
              <a:spLocks/>
            </p:cNvSpPr>
            <p:nvPr/>
          </p:nvSpPr>
          <p:spPr bwMode="auto">
            <a:xfrm>
              <a:off x="1193800" y="557213"/>
              <a:ext cx="2149475" cy="706438"/>
            </a:xfrm>
            <a:custGeom>
              <a:avLst/>
              <a:gdLst>
                <a:gd name="T0" fmla="*/ 2147483646 w 1354"/>
                <a:gd name="T1" fmla="*/ 148690118 h 445"/>
                <a:gd name="T2" fmla="*/ 10080625 w 1354"/>
                <a:gd name="T3" fmla="*/ 0 h 445"/>
                <a:gd name="T4" fmla="*/ 0 w 1354"/>
                <a:gd name="T5" fmla="*/ 1121471119 h 445"/>
                <a:gd name="T6" fmla="*/ 2147483646 w 1354"/>
                <a:gd name="T7" fmla="*/ 1020664797 h 445"/>
                <a:gd name="T8" fmla="*/ 2147483646 w 1354"/>
                <a:gd name="T9" fmla="*/ 148690118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4" h="445">
                  <a:moveTo>
                    <a:pt x="1354" y="59"/>
                  </a:moveTo>
                  <a:lnTo>
                    <a:pt x="4" y="0"/>
                  </a:lnTo>
                  <a:lnTo>
                    <a:pt x="0" y="445"/>
                  </a:lnTo>
                  <a:lnTo>
                    <a:pt x="1352" y="405"/>
                  </a:lnTo>
                  <a:lnTo>
                    <a:pt x="1354" y="59"/>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27B5960B-2F20-8758-AB62-033B168DD3D2}"/>
                </a:ext>
              </a:extLst>
            </p:cNvPr>
            <p:cNvSpPr>
              <a:spLocks/>
            </p:cNvSpPr>
            <p:nvPr/>
          </p:nvSpPr>
          <p:spPr bwMode="auto">
            <a:xfrm>
              <a:off x="12336463" y="5213350"/>
              <a:ext cx="2389188" cy="2452688"/>
            </a:xfrm>
            <a:custGeom>
              <a:avLst/>
              <a:gdLst>
                <a:gd name="T0" fmla="*/ 0 w 1505"/>
                <a:gd name="T1" fmla="*/ 740926089 h 1545"/>
                <a:gd name="T2" fmla="*/ 2147483646 w 1505"/>
                <a:gd name="T3" fmla="*/ 2147483646 h 1545"/>
                <a:gd name="T4" fmla="*/ 2147483646 w 1505"/>
                <a:gd name="T5" fmla="*/ 2147483646 h 1545"/>
                <a:gd name="T6" fmla="*/ 781248601 w 1505"/>
                <a:gd name="T7" fmla="*/ 0 h 1545"/>
                <a:gd name="T8" fmla="*/ 0 w 1505"/>
                <a:gd name="T9" fmla="*/ 740926089 h 1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5" h="1545">
                  <a:moveTo>
                    <a:pt x="0" y="294"/>
                  </a:moveTo>
                  <a:lnTo>
                    <a:pt x="1106" y="1545"/>
                  </a:lnTo>
                  <a:lnTo>
                    <a:pt x="1505" y="1168"/>
                  </a:lnTo>
                  <a:lnTo>
                    <a:pt x="310" y="0"/>
                  </a:lnTo>
                  <a:lnTo>
                    <a:pt x="0" y="294"/>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119089B4-DFFB-00AF-47EF-16CD03DB1544}"/>
                </a:ext>
              </a:extLst>
            </p:cNvPr>
            <p:cNvSpPr>
              <a:spLocks/>
            </p:cNvSpPr>
            <p:nvPr/>
          </p:nvSpPr>
          <p:spPr bwMode="auto">
            <a:xfrm>
              <a:off x="11272838" y="6056313"/>
              <a:ext cx="2043113" cy="2662238"/>
            </a:xfrm>
            <a:custGeom>
              <a:avLst/>
              <a:gdLst>
                <a:gd name="T0" fmla="*/ 0 w 1287"/>
                <a:gd name="T1" fmla="*/ 559474793 h 1677"/>
                <a:gd name="T2" fmla="*/ 2066528631 w 1287"/>
                <a:gd name="T3" fmla="*/ 2147483646 h 1677"/>
                <a:gd name="T4" fmla="*/ 2147483646 w 1287"/>
                <a:gd name="T5" fmla="*/ 2147483646 h 1677"/>
                <a:gd name="T6" fmla="*/ 909777423 w 1287"/>
                <a:gd name="T7" fmla="*/ 0 h 1677"/>
                <a:gd name="T8" fmla="*/ 0 w 1287"/>
                <a:gd name="T9" fmla="*/ 559474793 h 16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 h="1677">
                  <a:moveTo>
                    <a:pt x="0" y="222"/>
                  </a:moveTo>
                  <a:lnTo>
                    <a:pt x="820" y="1677"/>
                  </a:lnTo>
                  <a:lnTo>
                    <a:pt x="1287" y="1389"/>
                  </a:lnTo>
                  <a:lnTo>
                    <a:pt x="361" y="0"/>
                  </a:lnTo>
                  <a:lnTo>
                    <a:pt x="0" y="222"/>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3">
              <a:extLst>
                <a:ext uri="{FF2B5EF4-FFF2-40B4-BE49-F238E27FC236}">
                  <a16:creationId xmlns:a16="http://schemas.microsoft.com/office/drawing/2014/main" id="{F50DF337-E0BC-A706-1EE0-775BFD9B980C}"/>
                </a:ext>
              </a:extLst>
            </p:cNvPr>
            <p:cNvSpPr>
              <a:spLocks/>
            </p:cNvSpPr>
            <p:nvPr/>
          </p:nvSpPr>
          <p:spPr bwMode="auto">
            <a:xfrm>
              <a:off x="10079038" y="6673850"/>
              <a:ext cx="1611313" cy="2754313"/>
            </a:xfrm>
            <a:custGeom>
              <a:avLst/>
              <a:gdLst>
                <a:gd name="T0" fmla="*/ 0 w 1015"/>
                <a:gd name="T1" fmla="*/ 357862252 h 1735"/>
                <a:gd name="T2" fmla="*/ 1257559153 w 1015"/>
                <a:gd name="T3" fmla="*/ 2147483646 h 1735"/>
                <a:gd name="T4" fmla="*/ 2147483646 w 1015"/>
                <a:gd name="T5" fmla="*/ 2147483646 h 1735"/>
                <a:gd name="T6" fmla="*/ 1010583764 w 1015"/>
                <a:gd name="T7" fmla="*/ 0 h 1735"/>
                <a:gd name="T8" fmla="*/ 0 w 1015"/>
                <a:gd name="T9" fmla="*/ 357862252 h 17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5" h="1735">
                  <a:moveTo>
                    <a:pt x="0" y="142"/>
                  </a:moveTo>
                  <a:lnTo>
                    <a:pt x="499" y="1735"/>
                  </a:lnTo>
                  <a:lnTo>
                    <a:pt x="1015" y="1551"/>
                  </a:lnTo>
                  <a:lnTo>
                    <a:pt x="401" y="0"/>
                  </a:lnTo>
                  <a:lnTo>
                    <a:pt x="0" y="142"/>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4">
              <a:extLst>
                <a:ext uri="{FF2B5EF4-FFF2-40B4-BE49-F238E27FC236}">
                  <a16:creationId xmlns:a16="http://schemas.microsoft.com/office/drawing/2014/main" id="{2606AD0D-B5F8-8B1C-505C-DC2D4340B93A}"/>
                </a:ext>
              </a:extLst>
            </p:cNvPr>
            <p:cNvSpPr>
              <a:spLocks/>
            </p:cNvSpPr>
            <p:nvPr/>
          </p:nvSpPr>
          <p:spPr bwMode="auto">
            <a:xfrm>
              <a:off x="8805863" y="7042150"/>
              <a:ext cx="1114425" cy="2727325"/>
            </a:xfrm>
            <a:custGeom>
              <a:avLst/>
              <a:gdLst>
                <a:gd name="T0" fmla="*/ 0 w 702"/>
                <a:gd name="T1" fmla="*/ 141128750 h 1718"/>
                <a:gd name="T2" fmla="*/ 400705638 w 702"/>
                <a:gd name="T3" fmla="*/ 2147483646 h 1718"/>
                <a:gd name="T4" fmla="*/ 1769149688 w 702"/>
                <a:gd name="T5" fmla="*/ 2147483646 h 1718"/>
                <a:gd name="T6" fmla="*/ 1066026888 w 702"/>
                <a:gd name="T7" fmla="*/ 0 h 1718"/>
                <a:gd name="T8" fmla="*/ 0 w 702"/>
                <a:gd name="T9" fmla="*/ 141128750 h 17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718">
                  <a:moveTo>
                    <a:pt x="0" y="56"/>
                  </a:moveTo>
                  <a:lnTo>
                    <a:pt x="159" y="1718"/>
                  </a:lnTo>
                  <a:lnTo>
                    <a:pt x="702" y="1646"/>
                  </a:lnTo>
                  <a:lnTo>
                    <a:pt x="423" y="0"/>
                  </a:lnTo>
                  <a:lnTo>
                    <a:pt x="0" y="56"/>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07AD9AA6-838A-93A8-E022-EDE4C3C558CC}"/>
                </a:ext>
              </a:extLst>
            </p:cNvPr>
            <p:cNvSpPr>
              <a:spLocks/>
            </p:cNvSpPr>
            <p:nvPr/>
          </p:nvSpPr>
          <p:spPr bwMode="auto">
            <a:xfrm>
              <a:off x="7212013" y="7096125"/>
              <a:ext cx="974725" cy="2698750"/>
            </a:xfrm>
            <a:custGeom>
              <a:avLst/>
              <a:gdLst>
                <a:gd name="T0" fmla="*/ 481350638 w 614"/>
                <a:gd name="T1" fmla="*/ 0 h 1700"/>
                <a:gd name="T2" fmla="*/ 0 w 614"/>
                <a:gd name="T3" fmla="*/ 2147483646 h 1700"/>
                <a:gd name="T4" fmla="*/ 1378526263 w 614"/>
                <a:gd name="T5" fmla="*/ 2147483646 h 1700"/>
                <a:gd name="T6" fmla="*/ 1547375938 w 614"/>
                <a:gd name="T7" fmla="*/ 80645000 h 1700"/>
                <a:gd name="T8" fmla="*/ 481350638 w 614"/>
                <a:gd name="T9" fmla="*/ 0 h 1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4" h="1700">
                  <a:moveTo>
                    <a:pt x="191" y="0"/>
                  </a:moveTo>
                  <a:lnTo>
                    <a:pt x="0" y="1658"/>
                  </a:lnTo>
                  <a:lnTo>
                    <a:pt x="547" y="1700"/>
                  </a:lnTo>
                  <a:lnTo>
                    <a:pt x="614" y="32"/>
                  </a:lnTo>
                  <a:lnTo>
                    <a:pt x="191"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C97CFBE8-FE73-B87B-CF6F-5DE49F26D080}"/>
                </a:ext>
              </a:extLst>
            </p:cNvPr>
            <p:cNvSpPr>
              <a:spLocks/>
            </p:cNvSpPr>
            <p:nvPr/>
          </p:nvSpPr>
          <p:spPr bwMode="auto">
            <a:xfrm>
              <a:off x="5414963" y="6788150"/>
              <a:ext cx="1492250" cy="2759075"/>
            </a:xfrm>
            <a:custGeom>
              <a:avLst/>
              <a:gdLst>
                <a:gd name="T0" fmla="*/ 1343244075 w 940"/>
                <a:gd name="T1" fmla="*/ 0 h 1738"/>
                <a:gd name="T2" fmla="*/ 0 w 940"/>
                <a:gd name="T3" fmla="*/ 2147483646 h 1738"/>
                <a:gd name="T4" fmla="*/ 1328123138 w 940"/>
                <a:gd name="T5" fmla="*/ 2147483646 h 1738"/>
                <a:gd name="T6" fmla="*/ 2147483646 w 940"/>
                <a:gd name="T7" fmla="*/ 307459063 h 1738"/>
                <a:gd name="T8" fmla="*/ 1343244075 w 940"/>
                <a:gd name="T9" fmla="*/ 0 h 1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0" h="1738">
                  <a:moveTo>
                    <a:pt x="533" y="0"/>
                  </a:moveTo>
                  <a:lnTo>
                    <a:pt x="0" y="1585"/>
                  </a:lnTo>
                  <a:lnTo>
                    <a:pt x="527" y="1738"/>
                  </a:lnTo>
                  <a:lnTo>
                    <a:pt x="940" y="122"/>
                  </a:lnTo>
                  <a:lnTo>
                    <a:pt x="533"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515A5905-1451-251E-F049-F50931BAA820}"/>
                </a:ext>
              </a:extLst>
            </p:cNvPr>
            <p:cNvSpPr>
              <a:spLocks/>
            </p:cNvSpPr>
            <p:nvPr/>
          </p:nvSpPr>
          <p:spPr bwMode="auto">
            <a:xfrm>
              <a:off x="3746500" y="6230938"/>
              <a:ext cx="1941513" cy="2695575"/>
            </a:xfrm>
            <a:custGeom>
              <a:avLst/>
              <a:gdLst>
                <a:gd name="T0" fmla="*/ 2142133364 w 1223"/>
                <a:gd name="T1" fmla="*/ 0 h 1698"/>
                <a:gd name="T2" fmla="*/ 0 w 1223"/>
                <a:gd name="T3" fmla="*/ 2147483646 h 1698"/>
                <a:gd name="T4" fmla="*/ 1217236576 w 1223"/>
                <a:gd name="T5" fmla="*/ 2147483646 h 1698"/>
                <a:gd name="T6" fmla="*/ 2147483646 w 1223"/>
                <a:gd name="T7" fmla="*/ 511592513 h 1698"/>
                <a:gd name="T8" fmla="*/ 2142133364 w 1223"/>
                <a:gd name="T9" fmla="*/ 0 h 1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3" h="1698">
                  <a:moveTo>
                    <a:pt x="850" y="0"/>
                  </a:moveTo>
                  <a:lnTo>
                    <a:pt x="0" y="1437"/>
                  </a:lnTo>
                  <a:lnTo>
                    <a:pt x="483" y="1698"/>
                  </a:lnTo>
                  <a:lnTo>
                    <a:pt x="1223" y="203"/>
                  </a:lnTo>
                  <a:lnTo>
                    <a:pt x="850"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02C0E1F1-E64E-824E-9ADE-CB93EA68C8A7}"/>
                </a:ext>
              </a:extLst>
            </p:cNvPr>
            <p:cNvSpPr>
              <a:spLocks/>
            </p:cNvSpPr>
            <p:nvPr/>
          </p:nvSpPr>
          <p:spPr bwMode="auto">
            <a:xfrm>
              <a:off x="2279650" y="5441950"/>
              <a:ext cx="2306638" cy="2516188"/>
            </a:xfrm>
            <a:custGeom>
              <a:avLst/>
              <a:gdLst>
                <a:gd name="T0" fmla="*/ 2147483646 w 1453"/>
                <a:gd name="T1" fmla="*/ 0 h 1585"/>
                <a:gd name="T2" fmla="*/ 0 w 1453"/>
                <a:gd name="T3" fmla="*/ 2147483646 h 1585"/>
                <a:gd name="T4" fmla="*/ 1050906178 w 1453"/>
                <a:gd name="T5" fmla="*/ 2147483646 h 1585"/>
                <a:gd name="T6" fmla="*/ 2147483646 w 1453"/>
                <a:gd name="T7" fmla="*/ 693043900 h 1585"/>
                <a:gd name="T8" fmla="*/ 2147483646 w 1453"/>
                <a:gd name="T9" fmla="*/ 0 h 15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3" h="1585">
                  <a:moveTo>
                    <a:pt x="1129" y="0"/>
                  </a:moveTo>
                  <a:lnTo>
                    <a:pt x="0" y="1229"/>
                  </a:lnTo>
                  <a:lnTo>
                    <a:pt x="417" y="1585"/>
                  </a:lnTo>
                  <a:lnTo>
                    <a:pt x="1453" y="275"/>
                  </a:lnTo>
                  <a:lnTo>
                    <a:pt x="1129"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3747C04D-D106-9C5E-B5E0-BA4538B9599B}"/>
                </a:ext>
              </a:extLst>
            </p:cNvPr>
            <p:cNvSpPr>
              <a:spLocks/>
            </p:cNvSpPr>
            <p:nvPr/>
          </p:nvSpPr>
          <p:spPr bwMode="auto">
            <a:xfrm>
              <a:off x="1076325" y="4456113"/>
              <a:ext cx="2571750" cy="2227263"/>
            </a:xfrm>
            <a:custGeom>
              <a:avLst/>
              <a:gdLst>
                <a:gd name="T0" fmla="*/ 2147483646 w 1620"/>
                <a:gd name="T1" fmla="*/ 0 h 1403"/>
                <a:gd name="T2" fmla="*/ 0 w 1620"/>
                <a:gd name="T3" fmla="*/ 2147483646 h 1403"/>
                <a:gd name="T4" fmla="*/ 844253138 w 1620"/>
                <a:gd name="T5" fmla="*/ 2147483646 h 1403"/>
                <a:gd name="T6" fmla="*/ 2147483646 w 1620"/>
                <a:gd name="T7" fmla="*/ 851813004 h 1403"/>
                <a:gd name="T8" fmla="*/ 2147483646 w 1620"/>
                <a:gd name="T9" fmla="*/ 0 h 14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0" h="1403">
                  <a:moveTo>
                    <a:pt x="1361" y="0"/>
                  </a:moveTo>
                  <a:lnTo>
                    <a:pt x="0" y="968"/>
                  </a:lnTo>
                  <a:lnTo>
                    <a:pt x="335" y="1403"/>
                  </a:lnTo>
                  <a:lnTo>
                    <a:pt x="1620" y="338"/>
                  </a:lnTo>
                  <a:lnTo>
                    <a:pt x="1361"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7593EEBC-5340-B74C-7A2E-CC05F140527C}"/>
                </a:ext>
              </a:extLst>
            </p:cNvPr>
            <p:cNvSpPr>
              <a:spLocks/>
            </p:cNvSpPr>
            <p:nvPr/>
          </p:nvSpPr>
          <p:spPr bwMode="auto">
            <a:xfrm>
              <a:off x="192088" y="3319463"/>
              <a:ext cx="2720975" cy="1839913"/>
            </a:xfrm>
            <a:custGeom>
              <a:avLst/>
              <a:gdLst>
                <a:gd name="T0" fmla="*/ 2147483646 w 1714"/>
                <a:gd name="T1" fmla="*/ 0 h 1159"/>
                <a:gd name="T2" fmla="*/ 0 w 1714"/>
                <a:gd name="T3" fmla="*/ 1673384205 h 1159"/>
                <a:gd name="T4" fmla="*/ 592237513 w 1714"/>
                <a:gd name="T5" fmla="*/ 2147483646 h 1159"/>
                <a:gd name="T6" fmla="*/ 2147483646 w 1714"/>
                <a:gd name="T7" fmla="*/ 970261214 h 1159"/>
                <a:gd name="T8" fmla="*/ 2147483646 w 1714"/>
                <a:gd name="T9" fmla="*/ 0 h 1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4" h="1159">
                  <a:moveTo>
                    <a:pt x="1530" y="0"/>
                  </a:moveTo>
                  <a:lnTo>
                    <a:pt x="0" y="664"/>
                  </a:lnTo>
                  <a:lnTo>
                    <a:pt x="235" y="1159"/>
                  </a:lnTo>
                  <a:lnTo>
                    <a:pt x="1714" y="385"/>
                  </a:lnTo>
                  <a:lnTo>
                    <a:pt x="1530"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A75A41E2-4CD5-4D66-A4F6-42230BC154EE}"/>
                </a:ext>
              </a:extLst>
            </p:cNvPr>
            <p:cNvSpPr>
              <a:spLocks/>
            </p:cNvSpPr>
            <p:nvPr/>
          </p:nvSpPr>
          <p:spPr bwMode="auto">
            <a:xfrm>
              <a:off x="-336550" y="2079625"/>
              <a:ext cx="2755900" cy="1373188"/>
            </a:xfrm>
            <a:custGeom>
              <a:avLst/>
              <a:gdLst>
                <a:gd name="T0" fmla="*/ 2147483646 w 1736"/>
                <a:gd name="T1" fmla="*/ 0 h 865"/>
                <a:gd name="T2" fmla="*/ 0 w 1736"/>
                <a:gd name="T3" fmla="*/ 836692180 h 865"/>
                <a:gd name="T4" fmla="*/ 322580000 w 1736"/>
                <a:gd name="T5" fmla="*/ 2147483646 h 865"/>
                <a:gd name="T6" fmla="*/ 2147483646 w 1736"/>
                <a:gd name="T7" fmla="*/ 1043345067 h 865"/>
                <a:gd name="T8" fmla="*/ 2147483646 w 1736"/>
                <a:gd name="T9" fmla="*/ 0 h 8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6" h="865">
                  <a:moveTo>
                    <a:pt x="1636" y="0"/>
                  </a:moveTo>
                  <a:lnTo>
                    <a:pt x="0" y="332"/>
                  </a:lnTo>
                  <a:lnTo>
                    <a:pt x="128" y="865"/>
                  </a:lnTo>
                  <a:lnTo>
                    <a:pt x="1736" y="414"/>
                  </a:lnTo>
                  <a:lnTo>
                    <a:pt x="1636"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33C4F548-27D1-EC8D-6EC1-129F85FF0D88}"/>
                </a:ext>
              </a:extLst>
            </p:cNvPr>
            <p:cNvSpPr>
              <a:spLocks/>
            </p:cNvSpPr>
            <p:nvPr/>
          </p:nvSpPr>
          <p:spPr bwMode="auto">
            <a:xfrm>
              <a:off x="-488950" y="765175"/>
              <a:ext cx="2670175" cy="871538"/>
            </a:xfrm>
            <a:custGeom>
              <a:avLst/>
              <a:gdLst>
                <a:gd name="T0" fmla="*/ 2147483646 w 1682"/>
                <a:gd name="T1" fmla="*/ 45362839 h 549"/>
                <a:gd name="T2" fmla="*/ 0 w 1682"/>
                <a:gd name="T3" fmla="*/ 0 h 549"/>
                <a:gd name="T4" fmla="*/ 40322500 w 1682"/>
                <a:gd name="T5" fmla="*/ 1383567369 h 549"/>
                <a:gd name="T6" fmla="*/ 2147483646 w 1682"/>
                <a:gd name="T7" fmla="*/ 1116430653 h 549"/>
                <a:gd name="T8" fmla="*/ 2147483646 w 1682"/>
                <a:gd name="T9" fmla="*/ 45362839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2" h="549">
                  <a:moveTo>
                    <a:pt x="1670" y="18"/>
                  </a:moveTo>
                  <a:lnTo>
                    <a:pt x="0" y="0"/>
                  </a:lnTo>
                  <a:lnTo>
                    <a:pt x="16" y="549"/>
                  </a:lnTo>
                  <a:lnTo>
                    <a:pt x="1682" y="443"/>
                  </a:lnTo>
                  <a:lnTo>
                    <a:pt x="1670" y="18"/>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 name="Footer Placeholder 4">
            <a:extLst>
              <a:ext uri="{FF2B5EF4-FFF2-40B4-BE49-F238E27FC236}">
                <a16:creationId xmlns:a16="http://schemas.microsoft.com/office/drawing/2014/main" id="{2ECF026A-CB84-3048-B17A-A65536AA98E4}"/>
              </a:ext>
            </a:extLst>
          </p:cNvPr>
          <p:cNvSpPr>
            <a:spLocks noGrp="1"/>
          </p:cNvSpPr>
          <p:nvPr>
            <p:ph type="ftr" sz="quarter" idx="3"/>
          </p:nvPr>
        </p:nvSpPr>
        <p:spPr>
          <a:xfrm>
            <a:off x="374750" y="6403158"/>
            <a:ext cx="5659883" cy="184666"/>
          </a:xfrm>
          <a:prstGeom prst="rect">
            <a:avLst/>
          </a:prstGeom>
        </p:spPr>
        <p:txBody>
          <a:bodyPr vert="horz" wrap="square" lIns="0" tIns="0" rIns="0" bIns="0" rtlCol="0" anchor="ctr">
            <a:spAutoFit/>
          </a:bodyP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E"/>
          </a:p>
        </p:txBody>
      </p:sp>
      <p:pic>
        <p:nvPicPr>
          <p:cNvPr id="48" name="Picture 7">
            <a:extLst>
              <a:ext uri="{FF2B5EF4-FFF2-40B4-BE49-F238E27FC236}">
                <a16:creationId xmlns:a16="http://schemas.microsoft.com/office/drawing/2014/main" id="{D2245D54-B82D-0FBF-1EA4-EF5D6E8012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35046" y="779590"/>
            <a:ext cx="2639915" cy="95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BFDC8A53-A4AF-044F-914E-32B8172035F4}"/>
              </a:ext>
            </a:extLst>
          </p:cNvPr>
          <p:cNvSpPr>
            <a:spLocks noGrp="1"/>
          </p:cNvSpPr>
          <p:nvPr>
            <p:ph type="subTitle" idx="1"/>
          </p:nvPr>
        </p:nvSpPr>
        <p:spPr>
          <a:xfrm>
            <a:off x="347170" y="5122069"/>
            <a:ext cx="5687463" cy="641502"/>
          </a:xfrm>
        </p:spPr>
        <p:txBody>
          <a:bodyPr lIns="0" tIns="0" rIns="0" bIns="0">
            <a:noAutofit/>
          </a:bodyPr>
          <a:lstStyle>
            <a:lvl1pPr marL="0" indent="0" algn="l">
              <a:lnSpc>
                <a:spcPct val="100000"/>
              </a:lnSpc>
              <a:spcBef>
                <a:spcPts val="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8" name="Title 1">
            <a:extLst>
              <a:ext uri="{FF2B5EF4-FFF2-40B4-BE49-F238E27FC236}">
                <a16:creationId xmlns:a16="http://schemas.microsoft.com/office/drawing/2014/main" id="{E30E67AB-790F-584E-992C-D7B39D98D674}"/>
              </a:ext>
            </a:extLst>
          </p:cNvPr>
          <p:cNvSpPr>
            <a:spLocks noGrp="1"/>
          </p:cNvSpPr>
          <p:nvPr>
            <p:ph type="ctrTitle"/>
          </p:nvPr>
        </p:nvSpPr>
        <p:spPr>
          <a:xfrm>
            <a:off x="357241" y="834639"/>
            <a:ext cx="5667322" cy="1740473"/>
          </a:xfrm>
          <a:prstGeom prst="rect">
            <a:avLst/>
          </a:prstGeom>
        </p:spPr>
        <p:txBody>
          <a:bodyPr lIns="0" tIns="0" rIns="0" bIns="0" anchor="t" anchorCtr="0">
            <a:normAutofit/>
          </a:bodyPr>
          <a:lstStyle>
            <a:lvl1pPr algn="l">
              <a:defRPr sz="4000" b="1">
                <a:solidFill>
                  <a:schemeClr val="bg1"/>
                </a:solidFill>
              </a:defRPr>
            </a:lvl1pPr>
          </a:lstStyle>
          <a:p>
            <a:r>
              <a:rPr lang="en-US"/>
              <a:t>Click to edit Master title style</a:t>
            </a:r>
            <a:endParaRPr lang="en-IE"/>
          </a:p>
        </p:txBody>
      </p:sp>
      <p:cxnSp>
        <p:nvCxnSpPr>
          <p:cNvPr id="50" name="Straight Connector 49">
            <a:extLst>
              <a:ext uri="{FF2B5EF4-FFF2-40B4-BE49-F238E27FC236}">
                <a16:creationId xmlns:a16="http://schemas.microsoft.com/office/drawing/2014/main" id="{E8A6718F-DE21-FE44-4953-F20328F27101}"/>
              </a:ext>
            </a:extLst>
          </p:cNvPr>
          <p:cNvCxnSpPr/>
          <p:nvPr/>
        </p:nvCxnSpPr>
        <p:spPr>
          <a:xfrm>
            <a:off x="334963" y="4967675"/>
            <a:ext cx="5689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4FE6F727-2C88-7F07-DBA4-A179D9DD2B74}"/>
              </a:ext>
            </a:extLst>
          </p:cNvPr>
          <p:cNvSpPr txBox="1">
            <a:spLocks/>
          </p:cNvSpPr>
          <p:nvPr/>
        </p:nvSpPr>
        <p:spPr>
          <a:xfrm>
            <a:off x="6196430" y="6410831"/>
            <a:ext cx="5659883" cy="169319"/>
          </a:xfrm>
          <a:prstGeom prst="rect">
            <a:avLst/>
          </a:prstGeom>
        </p:spPr>
        <p:txBody>
          <a:bodyPr vert="horz" wrap="square" lIns="0" tIns="0" rIns="0" bIns="0" rtlCol="0" anchor="ctr">
            <a:sp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a:p>
        </p:txBody>
      </p:sp>
    </p:spTree>
    <p:extLst>
      <p:ext uri="{BB962C8B-B14F-4D97-AF65-F5344CB8AC3E}">
        <p14:creationId xmlns:p14="http://schemas.microsoft.com/office/powerpoint/2010/main" val="123989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C9DA25AA-D48F-2E4A-81B1-F9586E86CDCE}"/>
              </a:ext>
            </a:extLst>
          </p:cNvPr>
          <p:cNvSpPr>
            <a:spLocks noGrp="1"/>
          </p:cNvSpPr>
          <p:nvPr>
            <p:ph type="ftr" sz="quarter" idx="3"/>
          </p:nvPr>
        </p:nvSpPr>
        <p:spPr>
          <a:xfrm>
            <a:off x="1310395" y="6416380"/>
            <a:ext cx="10548000" cy="166199"/>
          </a:xfrm>
          <a:prstGeom prst="rect">
            <a:avLst/>
          </a:prstGeom>
        </p:spPr>
        <p:txBody>
          <a:bodyPr vert="horz" lIns="0" tIns="0" rIns="0" bIns="0" rtlCol="0" anchor="b" anchorCtr="0">
            <a:spAutoFit/>
          </a:bodyPr>
          <a:lstStyle>
            <a:lvl1pPr algn="l">
              <a:lnSpc>
                <a:spcPct val="90000"/>
              </a:lnSpc>
              <a:defRPr sz="1200" b="0" i="0">
                <a:solidFill>
                  <a:srgbClr val="06038D"/>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IE"/>
          </a:p>
        </p:txBody>
      </p:sp>
      <p:sp>
        <p:nvSpPr>
          <p:cNvPr id="15" name="Slide Number Placeholder 5">
            <a:extLst>
              <a:ext uri="{FF2B5EF4-FFF2-40B4-BE49-F238E27FC236}">
                <a16:creationId xmlns:a16="http://schemas.microsoft.com/office/drawing/2014/main" id="{21ED84BE-B4CA-A346-8545-D1DB176BC900}"/>
              </a:ext>
            </a:extLst>
          </p:cNvPr>
          <p:cNvSpPr>
            <a:spLocks noGrp="1"/>
          </p:cNvSpPr>
          <p:nvPr>
            <p:ph type="sldNum" sz="quarter" idx="4"/>
          </p:nvPr>
        </p:nvSpPr>
        <p:spPr>
          <a:xfrm>
            <a:off x="334963" y="6418713"/>
            <a:ext cx="828000" cy="166199"/>
          </a:xfrm>
          <a:prstGeom prst="rect">
            <a:avLst/>
          </a:prstGeom>
        </p:spPr>
        <p:txBody>
          <a:bodyPr vert="horz" lIns="0" tIns="0" rIns="0" bIns="0" rtlCol="0" anchor="b" anchorCtr="0">
            <a:spAutoFit/>
          </a:bodyPr>
          <a:lstStyle>
            <a:lvl1pPr algn="l">
              <a:lnSpc>
                <a:spcPct val="90000"/>
              </a:lnSpc>
              <a:defRPr sz="1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DD9C4D5-18C8-4FD5-8DD3-707473F66EE9}" type="slidenum">
              <a:rPr lang="en-IE" smtClean="0"/>
              <a:pPr/>
              <a:t>‹#›</a:t>
            </a:fld>
            <a:endParaRPr lang="en-IE"/>
          </a:p>
        </p:txBody>
      </p:sp>
      <p:sp>
        <p:nvSpPr>
          <p:cNvPr id="11" name="Title Placeholder 1">
            <a:extLst>
              <a:ext uri="{FF2B5EF4-FFF2-40B4-BE49-F238E27FC236}">
                <a16:creationId xmlns:a16="http://schemas.microsoft.com/office/drawing/2014/main" id="{14197C15-3845-E541-AEB2-1477A6945DC7}"/>
              </a:ext>
            </a:extLst>
          </p:cNvPr>
          <p:cNvSpPr>
            <a:spLocks noGrp="1"/>
          </p:cNvSpPr>
          <p:nvPr>
            <p:ph type="title"/>
          </p:nvPr>
        </p:nvSpPr>
        <p:spPr>
          <a:xfrm>
            <a:off x="334963" y="260349"/>
            <a:ext cx="9577386" cy="936625"/>
          </a:xfrm>
          <a:prstGeom prst="rect">
            <a:avLst/>
          </a:prstGeom>
        </p:spPr>
        <p:txBody>
          <a:bodyPr vert="horz" lIns="0" tIns="0" rIns="0" bIns="0" rtlCol="0" anchor="ctr">
            <a:normAutofit/>
          </a:bodyPr>
          <a:lstStyle>
            <a:lvl1pPr>
              <a:defRPr sz="2400"/>
            </a:lvl1pPr>
          </a:lstStyle>
          <a:p>
            <a:r>
              <a:rPr lang="en-US"/>
              <a:t>Click to edit Master title style</a:t>
            </a:r>
            <a:endParaRPr lang="en-IE"/>
          </a:p>
        </p:txBody>
      </p:sp>
      <p:cxnSp>
        <p:nvCxnSpPr>
          <p:cNvPr id="13" name="Straight Connector 12">
            <a:extLst>
              <a:ext uri="{FF2B5EF4-FFF2-40B4-BE49-F238E27FC236}">
                <a16:creationId xmlns:a16="http://schemas.microsoft.com/office/drawing/2014/main" id="{F8B3A0A5-A456-604B-B4A8-9439D11E7439}"/>
              </a:ext>
            </a:extLst>
          </p:cNvPr>
          <p:cNvCxnSpPr>
            <a:cxnSpLocks/>
          </p:cNvCxnSpPr>
          <p:nvPr/>
        </p:nvCxnSpPr>
        <p:spPr>
          <a:xfrm>
            <a:off x="334963" y="1200940"/>
            <a:ext cx="11522075" cy="0"/>
          </a:xfrm>
          <a:prstGeom prst="line">
            <a:avLst/>
          </a:prstGeom>
          <a:ln w="38100">
            <a:gradFill>
              <a:gsLst>
                <a:gs pos="0">
                  <a:schemeClr val="tx2"/>
                </a:gs>
                <a:gs pos="55000">
                  <a:schemeClr val="accent2"/>
                </a:gs>
                <a:gs pos="70000">
                  <a:srgbClr val="0099FF"/>
                </a:gs>
                <a:gs pos="100000">
                  <a:srgbClr val="53B05E"/>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1D079C64-65C3-2E49-A3FB-CCAA136943D4}"/>
              </a:ext>
            </a:extLst>
          </p:cNvPr>
          <p:cNvSpPr>
            <a:spLocks noGrp="1"/>
          </p:cNvSpPr>
          <p:nvPr>
            <p:ph type="body" sz="quarter" idx="10"/>
          </p:nvPr>
        </p:nvSpPr>
        <p:spPr>
          <a:xfrm>
            <a:off x="334964" y="1881194"/>
            <a:ext cx="11522074" cy="4176706"/>
          </a:xfrm>
        </p:spPr>
        <p:txBody>
          <a:bodyPr lIns="0" tIns="0" rIns="0" bIns="0"/>
          <a:lstStyle>
            <a:lvl1pPr algn="l">
              <a:defRPr sz="16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21" name="Picture 20">
            <a:extLst>
              <a:ext uri="{FF2B5EF4-FFF2-40B4-BE49-F238E27FC236}">
                <a16:creationId xmlns:a16="http://schemas.microsoft.com/office/drawing/2014/main" id="{73FE2F36-C95B-E545-86B0-A6FEAA16D6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0977" y="484133"/>
            <a:ext cx="1396060" cy="540000"/>
          </a:xfrm>
          <a:prstGeom prst="rect">
            <a:avLst/>
          </a:prstGeom>
        </p:spPr>
      </p:pic>
      <p:sp>
        <p:nvSpPr>
          <p:cNvPr id="3" name="Rectangle 2">
            <a:extLst>
              <a:ext uri="{FF2B5EF4-FFF2-40B4-BE49-F238E27FC236}">
                <a16:creationId xmlns:a16="http://schemas.microsoft.com/office/drawing/2014/main" id="{7479629B-EF4F-4C41-55E9-A517F554E5B1}"/>
              </a:ext>
            </a:extLst>
          </p:cNvPr>
          <p:cNvSpPr/>
          <p:nvPr/>
        </p:nvSpPr>
        <p:spPr>
          <a:xfrm>
            <a:off x="334963" y="6691801"/>
            <a:ext cx="11522074" cy="166199"/>
          </a:xfrm>
          <a:prstGeom prst="rect">
            <a:avLst/>
          </a:prstGeom>
          <a:gradFill>
            <a:gsLst>
              <a:gs pos="0">
                <a:schemeClr val="tx2"/>
              </a:gs>
              <a:gs pos="55000">
                <a:schemeClr val="accent2"/>
              </a:gs>
              <a:gs pos="70000">
                <a:srgbClr val="0099FF"/>
              </a:gs>
              <a:gs pos="100000">
                <a:srgbClr val="53B05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9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 No bottom lin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6602EBE-6D19-427E-DFD8-E425CF78C9C6}"/>
              </a:ext>
            </a:extLst>
          </p:cNvPr>
          <p:cNvSpPr>
            <a:spLocks noGrp="1"/>
          </p:cNvSpPr>
          <p:nvPr>
            <p:ph type="title"/>
          </p:nvPr>
        </p:nvSpPr>
        <p:spPr>
          <a:xfrm>
            <a:off x="334963" y="260349"/>
            <a:ext cx="9577386" cy="936625"/>
          </a:xfrm>
          <a:prstGeom prst="rect">
            <a:avLst/>
          </a:prstGeom>
        </p:spPr>
        <p:txBody>
          <a:bodyPr vert="horz" lIns="0" tIns="0" rIns="0" bIns="0" rtlCol="0" anchor="ctr">
            <a:normAutofit/>
          </a:bodyPr>
          <a:lstStyle/>
          <a:p>
            <a:r>
              <a:rPr lang="en-US"/>
              <a:t>Click to edit Master title style</a:t>
            </a:r>
            <a:endParaRPr lang="en-IE"/>
          </a:p>
        </p:txBody>
      </p:sp>
      <p:cxnSp>
        <p:nvCxnSpPr>
          <p:cNvPr id="5" name="Straight Connector 4">
            <a:extLst>
              <a:ext uri="{FF2B5EF4-FFF2-40B4-BE49-F238E27FC236}">
                <a16:creationId xmlns:a16="http://schemas.microsoft.com/office/drawing/2014/main" id="{412B6ADE-4DBF-880A-F7B0-9A71AD5A1074}"/>
              </a:ext>
            </a:extLst>
          </p:cNvPr>
          <p:cNvCxnSpPr>
            <a:cxnSpLocks/>
          </p:cNvCxnSpPr>
          <p:nvPr/>
        </p:nvCxnSpPr>
        <p:spPr>
          <a:xfrm>
            <a:off x="334963" y="1200940"/>
            <a:ext cx="11522075" cy="0"/>
          </a:xfrm>
          <a:prstGeom prst="line">
            <a:avLst/>
          </a:prstGeom>
          <a:ln w="38100">
            <a:gradFill>
              <a:gsLst>
                <a:gs pos="0">
                  <a:schemeClr val="tx2"/>
                </a:gs>
                <a:gs pos="55000">
                  <a:schemeClr val="accent2"/>
                </a:gs>
                <a:gs pos="70000">
                  <a:srgbClr val="0099FF"/>
                </a:gs>
                <a:gs pos="100000">
                  <a:srgbClr val="53B05E"/>
                </a:gs>
              </a:gsLst>
              <a:lin ang="0" scaled="0"/>
            </a:gradFill>
          </a:ln>
        </p:spPr>
        <p:style>
          <a:lnRef idx="1">
            <a:schemeClr val="accent1"/>
          </a:lnRef>
          <a:fillRef idx="0">
            <a:schemeClr val="accent1"/>
          </a:fillRef>
          <a:effectRef idx="0">
            <a:schemeClr val="accent1"/>
          </a:effectRef>
          <a:fontRef idx="minor">
            <a:schemeClr val="tx1"/>
          </a:fontRef>
        </p:style>
      </p:cxnSp>
      <p:sp>
        <p:nvSpPr>
          <p:cNvPr id="6" name="Text Placeholder 8">
            <a:extLst>
              <a:ext uri="{FF2B5EF4-FFF2-40B4-BE49-F238E27FC236}">
                <a16:creationId xmlns:a16="http://schemas.microsoft.com/office/drawing/2014/main" id="{D2DC6A7B-731A-8F2A-911E-BDA51BF647FB}"/>
              </a:ext>
            </a:extLst>
          </p:cNvPr>
          <p:cNvSpPr>
            <a:spLocks noGrp="1"/>
          </p:cNvSpPr>
          <p:nvPr>
            <p:ph type="body" sz="quarter" idx="10"/>
          </p:nvPr>
        </p:nvSpPr>
        <p:spPr>
          <a:xfrm>
            <a:off x="334964" y="1881194"/>
            <a:ext cx="11522074" cy="4176706"/>
          </a:xfrm>
        </p:spPr>
        <p:txBody>
          <a:bodyPr lIns="0" tIns="0" rIns="0" bIns="0"/>
          <a:lstStyle>
            <a:lvl1pPr algn="l">
              <a:defRPr sz="16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7" name="Picture 6">
            <a:extLst>
              <a:ext uri="{FF2B5EF4-FFF2-40B4-BE49-F238E27FC236}">
                <a16:creationId xmlns:a16="http://schemas.microsoft.com/office/drawing/2014/main" id="{7A6F0B2B-FB9C-7476-FCD7-BDF4E6979A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0977" y="484133"/>
            <a:ext cx="1396060" cy="540000"/>
          </a:xfrm>
          <a:prstGeom prst="rect">
            <a:avLst/>
          </a:prstGeom>
        </p:spPr>
      </p:pic>
      <p:sp>
        <p:nvSpPr>
          <p:cNvPr id="8" name="Footer Placeholder 4">
            <a:extLst>
              <a:ext uri="{FF2B5EF4-FFF2-40B4-BE49-F238E27FC236}">
                <a16:creationId xmlns:a16="http://schemas.microsoft.com/office/drawing/2014/main" id="{C09A2F94-EED2-7229-D8DC-34B4F1BB3F53}"/>
              </a:ext>
            </a:extLst>
          </p:cNvPr>
          <p:cNvSpPr>
            <a:spLocks noGrp="1"/>
          </p:cNvSpPr>
          <p:nvPr>
            <p:ph type="ftr" sz="quarter" idx="3"/>
          </p:nvPr>
        </p:nvSpPr>
        <p:spPr>
          <a:xfrm>
            <a:off x="1310395" y="6416380"/>
            <a:ext cx="10548000" cy="166199"/>
          </a:xfrm>
          <a:prstGeom prst="rect">
            <a:avLst/>
          </a:prstGeom>
        </p:spPr>
        <p:txBody>
          <a:bodyPr vert="horz" lIns="0" tIns="0" rIns="0" bIns="0" rtlCol="0" anchor="b" anchorCtr="0">
            <a:spAutoFit/>
          </a:bodyPr>
          <a:lstStyle>
            <a:lvl1pPr algn="l">
              <a:lnSpc>
                <a:spcPct val="90000"/>
              </a:lnSpc>
              <a:defRPr sz="1200" b="0" i="0">
                <a:solidFill>
                  <a:srgbClr val="06038D"/>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IE"/>
          </a:p>
        </p:txBody>
      </p:sp>
      <p:sp>
        <p:nvSpPr>
          <p:cNvPr id="9" name="Slide Number Placeholder 5">
            <a:extLst>
              <a:ext uri="{FF2B5EF4-FFF2-40B4-BE49-F238E27FC236}">
                <a16:creationId xmlns:a16="http://schemas.microsoft.com/office/drawing/2014/main" id="{74FE2EBA-43AA-AA0D-A21B-B46DC81EF761}"/>
              </a:ext>
            </a:extLst>
          </p:cNvPr>
          <p:cNvSpPr>
            <a:spLocks noGrp="1"/>
          </p:cNvSpPr>
          <p:nvPr>
            <p:ph type="sldNum" sz="quarter" idx="4"/>
          </p:nvPr>
        </p:nvSpPr>
        <p:spPr>
          <a:xfrm>
            <a:off x="334963" y="6418713"/>
            <a:ext cx="828000" cy="166199"/>
          </a:xfrm>
          <a:prstGeom prst="rect">
            <a:avLst/>
          </a:prstGeom>
        </p:spPr>
        <p:txBody>
          <a:bodyPr vert="horz" lIns="0" tIns="0" rIns="0" bIns="0" rtlCol="0" anchor="b" anchorCtr="0">
            <a:spAutoFit/>
          </a:bodyPr>
          <a:lstStyle>
            <a:lvl1pPr algn="l">
              <a:lnSpc>
                <a:spcPct val="90000"/>
              </a:lnSpc>
              <a:defRPr sz="1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DD9C4D5-18C8-4FD5-8DD3-707473F66EE9}" type="slidenum">
              <a:rPr lang="en-IE" smtClean="0"/>
              <a:pPr/>
              <a:t>‹#›</a:t>
            </a:fld>
            <a:endParaRPr lang="en-IE"/>
          </a:p>
        </p:txBody>
      </p:sp>
    </p:spTree>
    <p:extLst>
      <p:ext uri="{BB962C8B-B14F-4D97-AF65-F5344CB8AC3E}">
        <p14:creationId xmlns:p14="http://schemas.microsoft.com/office/powerpoint/2010/main" val="25352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ly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2F3B73-BD19-F220-AD5E-2464BFDD00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0977" y="484133"/>
            <a:ext cx="1396060" cy="540000"/>
          </a:xfrm>
          <a:prstGeom prst="rect">
            <a:avLst/>
          </a:prstGeom>
        </p:spPr>
      </p:pic>
    </p:spTree>
    <p:extLst>
      <p:ext uri="{BB962C8B-B14F-4D97-AF65-F5344CB8AC3E}">
        <p14:creationId xmlns:p14="http://schemas.microsoft.com/office/powerpoint/2010/main" val="401178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Map Gradient BG">
    <p:bg>
      <p:bgPr>
        <a:gradFill>
          <a:gsLst>
            <a:gs pos="86000">
              <a:srgbClr val="0356CC"/>
            </a:gs>
            <a:gs pos="60000">
              <a:schemeClr val="accent2"/>
            </a:gs>
            <a:gs pos="0">
              <a:srgbClr val="53B05E"/>
            </a:gs>
            <a:gs pos="35000">
              <a:srgbClr val="0099FF"/>
            </a:gs>
            <a:gs pos="100000">
              <a:schemeClr val="tx2"/>
            </a:gs>
          </a:gsLst>
          <a:lin ang="7800000" scaled="0"/>
        </a:gradFill>
        <a:effectLst/>
      </p:bgPr>
    </p:bg>
    <p:spTree>
      <p:nvGrpSpPr>
        <p:cNvPr id="1" name=""/>
        <p:cNvGrpSpPr/>
        <p:nvPr/>
      </p:nvGrpSpPr>
      <p:grpSpPr>
        <a:xfrm>
          <a:off x="0" y="0"/>
          <a:ext cx="0" cy="0"/>
          <a:chOff x="0" y="0"/>
          <a:chExt cx="0" cy="0"/>
        </a:xfrm>
      </p:grpSpPr>
      <p:pic>
        <p:nvPicPr>
          <p:cNvPr id="12" name="Picture 11" descr="A picture containing text, indoor, image&#10;&#10;Description automatically generated">
            <a:extLst>
              <a:ext uri="{FF2B5EF4-FFF2-40B4-BE49-F238E27FC236}">
                <a16:creationId xmlns:a16="http://schemas.microsoft.com/office/drawing/2014/main" id="{08C9502D-172C-0358-C36C-3F6B725BBE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 y="20320"/>
            <a:ext cx="12192000" cy="6858000"/>
          </a:xfrm>
          <a:prstGeom prst="rect">
            <a:avLst/>
          </a:prstGeom>
        </p:spPr>
      </p:pic>
      <p:sp>
        <p:nvSpPr>
          <p:cNvPr id="4" name="Title Placeholder 1">
            <a:extLst>
              <a:ext uri="{FF2B5EF4-FFF2-40B4-BE49-F238E27FC236}">
                <a16:creationId xmlns:a16="http://schemas.microsoft.com/office/drawing/2014/main" id="{66602EBE-6D19-427E-DFD8-E425CF78C9C6}"/>
              </a:ext>
            </a:extLst>
          </p:cNvPr>
          <p:cNvSpPr>
            <a:spLocks noGrp="1"/>
          </p:cNvSpPr>
          <p:nvPr>
            <p:ph type="title"/>
          </p:nvPr>
        </p:nvSpPr>
        <p:spPr>
          <a:xfrm>
            <a:off x="334963" y="260349"/>
            <a:ext cx="9577386" cy="936625"/>
          </a:xfrm>
          <a:prstGeom prst="rect">
            <a:avLst/>
          </a:prstGeom>
        </p:spPr>
        <p:txBody>
          <a:bodyPr vert="horz" lIns="0" tIns="0" rIns="0" bIns="0" rtlCol="0" anchor="ctr">
            <a:normAutofit/>
          </a:bodyPr>
          <a:lstStyle>
            <a:lvl1pPr>
              <a:defRPr>
                <a:solidFill>
                  <a:schemeClr val="bg1"/>
                </a:solidFill>
              </a:defRPr>
            </a:lvl1pPr>
          </a:lstStyle>
          <a:p>
            <a:r>
              <a:rPr lang="en-US"/>
              <a:t>Click to edit Master title style</a:t>
            </a:r>
            <a:endParaRPr lang="en-IE"/>
          </a:p>
        </p:txBody>
      </p:sp>
      <p:cxnSp>
        <p:nvCxnSpPr>
          <p:cNvPr id="5" name="Straight Connector 4">
            <a:extLst>
              <a:ext uri="{FF2B5EF4-FFF2-40B4-BE49-F238E27FC236}">
                <a16:creationId xmlns:a16="http://schemas.microsoft.com/office/drawing/2014/main" id="{412B6ADE-4DBF-880A-F7B0-9A71AD5A1074}"/>
              </a:ext>
            </a:extLst>
          </p:cNvPr>
          <p:cNvCxnSpPr>
            <a:cxnSpLocks/>
          </p:cNvCxnSpPr>
          <p:nvPr/>
        </p:nvCxnSpPr>
        <p:spPr>
          <a:xfrm>
            <a:off x="334963" y="1200940"/>
            <a:ext cx="115220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8">
            <a:extLst>
              <a:ext uri="{FF2B5EF4-FFF2-40B4-BE49-F238E27FC236}">
                <a16:creationId xmlns:a16="http://schemas.microsoft.com/office/drawing/2014/main" id="{D2DC6A7B-731A-8F2A-911E-BDA51BF647FB}"/>
              </a:ext>
            </a:extLst>
          </p:cNvPr>
          <p:cNvSpPr>
            <a:spLocks noGrp="1"/>
          </p:cNvSpPr>
          <p:nvPr>
            <p:ph type="body" sz="quarter" idx="10"/>
          </p:nvPr>
        </p:nvSpPr>
        <p:spPr>
          <a:xfrm>
            <a:off x="334964" y="1881194"/>
            <a:ext cx="11522074" cy="4176706"/>
          </a:xfrm>
        </p:spPr>
        <p:txBody>
          <a:bodyPr lIns="0" tIns="0" rIns="0" bIns="0"/>
          <a:lstStyle>
            <a:lvl1pPr algn="l">
              <a:defRPr sz="1600">
                <a:solidFill>
                  <a:schemeClr val="bg1"/>
                </a:solidFill>
              </a:defRPr>
            </a:lvl1pPr>
            <a:lvl2pPr algn="l">
              <a:defRPr sz="1400"/>
            </a:lvl2pPr>
            <a:lvl3pPr algn="l">
              <a:defRPr sz="1400"/>
            </a:lvl3pPr>
            <a:lvl4pPr algn="l">
              <a:defRPr sz="1400"/>
            </a:lvl4pPr>
            <a:lvl5pPr algn="l">
              <a:defRPr sz="1400"/>
            </a:lvl5pPr>
          </a:lstStyle>
          <a:p>
            <a:pPr lvl="0"/>
            <a:r>
              <a:rPr lang="en-US"/>
              <a:t>Click to edit Master text styles</a:t>
            </a:r>
          </a:p>
        </p:txBody>
      </p:sp>
      <p:pic>
        <p:nvPicPr>
          <p:cNvPr id="10" name="Picture 7">
            <a:extLst>
              <a:ext uri="{FF2B5EF4-FFF2-40B4-BE49-F238E27FC236}">
                <a16:creationId xmlns:a16="http://schemas.microsoft.com/office/drawing/2014/main" id="{F4B81C70-483A-595A-E0A1-0358703F74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80674" y="509534"/>
            <a:ext cx="1360487" cy="49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F089F8E9-FD4C-089C-ADE0-3DF8CB2C85B0}"/>
              </a:ext>
            </a:extLst>
          </p:cNvPr>
          <p:cNvSpPr>
            <a:spLocks noGrp="1"/>
          </p:cNvSpPr>
          <p:nvPr>
            <p:ph type="ftr" sz="quarter" idx="3"/>
          </p:nvPr>
        </p:nvSpPr>
        <p:spPr>
          <a:xfrm>
            <a:off x="1310395" y="6416380"/>
            <a:ext cx="10548000" cy="166199"/>
          </a:xfrm>
          <a:prstGeom prst="rect">
            <a:avLst/>
          </a:prstGeom>
        </p:spPr>
        <p:txBody>
          <a:bodyPr vert="horz" lIns="0" tIns="0" rIns="0" bIns="0" rtlCol="0" anchor="b" anchorCtr="0">
            <a:spAutoFit/>
          </a:bodyPr>
          <a:lstStyle>
            <a:lvl1pPr algn="l">
              <a:lnSpc>
                <a:spcPct val="90000"/>
              </a:lnSpc>
              <a:defRPr sz="1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IE"/>
          </a:p>
        </p:txBody>
      </p:sp>
      <p:sp>
        <p:nvSpPr>
          <p:cNvPr id="8" name="Slide Number Placeholder 5">
            <a:extLst>
              <a:ext uri="{FF2B5EF4-FFF2-40B4-BE49-F238E27FC236}">
                <a16:creationId xmlns:a16="http://schemas.microsoft.com/office/drawing/2014/main" id="{B2918CC7-834C-8E51-48C7-65048DCE04E2}"/>
              </a:ext>
            </a:extLst>
          </p:cNvPr>
          <p:cNvSpPr>
            <a:spLocks noGrp="1"/>
          </p:cNvSpPr>
          <p:nvPr>
            <p:ph type="sldNum" sz="quarter" idx="4"/>
          </p:nvPr>
        </p:nvSpPr>
        <p:spPr>
          <a:xfrm>
            <a:off x="334963" y="6418713"/>
            <a:ext cx="828000" cy="166199"/>
          </a:xfrm>
          <a:prstGeom prst="rect">
            <a:avLst/>
          </a:prstGeom>
        </p:spPr>
        <p:txBody>
          <a:bodyPr vert="horz" lIns="0" tIns="0" rIns="0" bIns="0" rtlCol="0" anchor="b" anchorCtr="0">
            <a:spAutoFit/>
          </a:bodyPr>
          <a:lstStyle>
            <a:lvl1pPr algn="l">
              <a:lnSpc>
                <a:spcPct val="90000"/>
              </a:lnSpc>
              <a:defRPr sz="1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DD9C4D5-18C8-4FD5-8DD3-707473F66EE9}" type="slidenum">
              <a:rPr lang="en-IE" smtClean="0"/>
              <a:pPr/>
              <a:t>‹#›</a:t>
            </a:fld>
            <a:endParaRPr lang="en-IE"/>
          </a:p>
        </p:txBody>
      </p:sp>
    </p:spTree>
    <p:extLst>
      <p:ext uri="{BB962C8B-B14F-4D97-AF65-F5344CB8AC3E}">
        <p14:creationId xmlns:p14="http://schemas.microsoft.com/office/powerpoint/2010/main" val="292880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losing Slide">
    <p:bg>
      <p:bgPr>
        <a:gradFill>
          <a:gsLst>
            <a:gs pos="45000">
              <a:schemeClr val="accent2"/>
            </a:gs>
            <a:gs pos="0">
              <a:srgbClr val="53B05E"/>
            </a:gs>
            <a:gs pos="30000">
              <a:srgbClr val="0099FF"/>
            </a:gs>
            <a:gs pos="100000">
              <a:schemeClr val="tx2"/>
            </a:gs>
          </a:gsLst>
          <a:lin ang="7800000" scaled="0"/>
        </a:gradFill>
        <a:effectLst/>
      </p:bgPr>
    </p:bg>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BB01D736-C348-438A-59C7-C69B932AF027}"/>
              </a:ext>
            </a:extLst>
          </p:cNvPr>
          <p:cNvGrpSpPr>
            <a:grpSpLocks/>
          </p:cNvGrpSpPr>
          <p:nvPr/>
        </p:nvGrpSpPr>
        <p:grpSpPr bwMode="auto">
          <a:xfrm rot="16200000">
            <a:off x="-4565282" y="-145935"/>
            <a:ext cx="13400940" cy="9165996"/>
            <a:chOff x="-492125" y="-590550"/>
            <a:chExt cx="15217776" cy="10388600"/>
          </a:xfrm>
        </p:grpSpPr>
        <p:sp>
          <p:nvSpPr>
            <p:cNvPr id="6" name="AutoShape 3">
              <a:extLst>
                <a:ext uri="{FF2B5EF4-FFF2-40B4-BE49-F238E27FC236}">
                  <a16:creationId xmlns:a16="http://schemas.microsoft.com/office/drawing/2014/main" id="{F106FF18-F201-A0AC-C1B4-7E6C4F6DAD00}"/>
                </a:ext>
              </a:extLst>
            </p:cNvPr>
            <p:cNvSpPr>
              <a:spLocks noChangeAspect="1" noChangeArrowheads="1" noTextEdit="1"/>
            </p:cNvSpPr>
            <p:nvPr/>
          </p:nvSpPr>
          <p:spPr bwMode="auto">
            <a:xfrm>
              <a:off x="-492125" y="-590550"/>
              <a:ext cx="15214600" cy="1038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Freeform 6">
              <a:extLst>
                <a:ext uri="{FF2B5EF4-FFF2-40B4-BE49-F238E27FC236}">
                  <a16:creationId xmlns:a16="http://schemas.microsoft.com/office/drawing/2014/main" id="{7C98835A-2612-4E76-4377-6623339B0616}"/>
                </a:ext>
              </a:extLst>
            </p:cNvPr>
            <p:cNvSpPr>
              <a:spLocks/>
            </p:cNvSpPr>
            <p:nvPr/>
          </p:nvSpPr>
          <p:spPr bwMode="auto">
            <a:xfrm>
              <a:off x="12084050" y="4646613"/>
              <a:ext cx="2189163" cy="2166938"/>
            </a:xfrm>
            <a:custGeom>
              <a:avLst/>
              <a:gdLst>
                <a:gd name="T0" fmla="*/ 0 w 1379"/>
                <a:gd name="T1" fmla="*/ 688003609 h 1365"/>
                <a:gd name="T2" fmla="*/ 2147483646 w 1379"/>
                <a:gd name="T3" fmla="*/ 2147483646 h 1365"/>
                <a:gd name="T4" fmla="*/ 2147483646 w 1379"/>
                <a:gd name="T5" fmla="*/ 2147483646 h 1365"/>
                <a:gd name="T6" fmla="*/ 672882666 w 1379"/>
                <a:gd name="T7" fmla="*/ 0 h 1365"/>
                <a:gd name="T8" fmla="*/ 0 w 1379"/>
                <a:gd name="T9" fmla="*/ 688003609 h 1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9" h="1365">
                  <a:moveTo>
                    <a:pt x="0" y="273"/>
                  </a:moveTo>
                  <a:lnTo>
                    <a:pt x="1033" y="1365"/>
                  </a:lnTo>
                  <a:lnTo>
                    <a:pt x="1379" y="1012"/>
                  </a:lnTo>
                  <a:lnTo>
                    <a:pt x="267" y="0"/>
                  </a:lnTo>
                  <a:lnTo>
                    <a:pt x="0" y="273"/>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7">
              <a:extLst>
                <a:ext uri="{FF2B5EF4-FFF2-40B4-BE49-F238E27FC236}">
                  <a16:creationId xmlns:a16="http://schemas.microsoft.com/office/drawing/2014/main" id="{4D126972-7530-2BA6-E762-BD623D914BEA}"/>
                </a:ext>
              </a:extLst>
            </p:cNvPr>
            <p:cNvSpPr>
              <a:spLocks/>
            </p:cNvSpPr>
            <p:nvPr/>
          </p:nvSpPr>
          <p:spPr bwMode="auto">
            <a:xfrm>
              <a:off x="11145838" y="5432425"/>
              <a:ext cx="1897063" cy="2373313"/>
            </a:xfrm>
            <a:custGeom>
              <a:avLst/>
              <a:gdLst>
                <a:gd name="T0" fmla="*/ 0 w 1195"/>
                <a:gd name="T1" fmla="*/ 539313551 h 1495"/>
                <a:gd name="T2" fmla="*/ 1975803021 w 1195"/>
                <a:gd name="T3" fmla="*/ 2147483646 h 1495"/>
                <a:gd name="T4" fmla="*/ 2147483646 w 1195"/>
                <a:gd name="T5" fmla="*/ 2147483646 h 1495"/>
                <a:gd name="T6" fmla="*/ 803930849 w 1195"/>
                <a:gd name="T7" fmla="*/ 0 h 1495"/>
                <a:gd name="T8" fmla="*/ 0 w 1195"/>
                <a:gd name="T9" fmla="*/ 539313551 h 1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5" h="1495">
                  <a:moveTo>
                    <a:pt x="0" y="214"/>
                  </a:moveTo>
                  <a:lnTo>
                    <a:pt x="784" y="1495"/>
                  </a:lnTo>
                  <a:lnTo>
                    <a:pt x="1195" y="1221"/>
                  </a:lnTo>
                  <a:lnTo>
                    <a:pt x="319" y="0"/>
                  </a:lnTo>
                  <a:lnTo>
                    <a:pt x="0" y="214"/>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0CCDBE99-0593-9719-FDD9-F99B509E3499}"/>
                </a:ext>
              </a:extLst>
            </p:cNvPr>
            <p:cNvSpPr>
              <a:spLocks/>
            </p:cNvSpPr>
            <p:nvPr/>
          </p:nvSpPr>
          <p:spPr bwMode="auto">
            <a:xfrm>
              <a:off x="10088563" y="6024563"/>
              <a:ext cx="1524000" cy="2474913"/>
            </a:xfrm>
            <a:custGeom>
              <a:avLst/>
              <a:gdLst>
                <a:gd name="T0" fmla="*/ 0 w 960"/>
                <a:gd name="T1" fmla="*/ 357862260 h 1559"/>
                <a:gd name="T2" fmla="*/ 1262599075 w 960"/>
                <a:gd name="T3" fmla="*/ 2147483646 h 1559"/>
                <a:gd name="T4" fmla="*/ 2147483646 w 960"/>
                <a:gd name="T5" fmla="*/ 2147483646 h 1559"/>
                <a:gd name="T6" fmla="*/ 899696575 w 960"/>
                <a:gd name="T7" fmla="*/ 0 h 1559"/>
                <a:gd name="T8" fmla="*/ 0 w 960"/>
                <a:gd name="T9" fmla="*/ 357862260 h 15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0" h="1559">
                  <a:moveTo>
                    <a:pt x="0" y="142"/>
                  </a:moveTo>
                  <a:lnTo>
                    <a:pt x="501" y="1559"/>
                  </a:lnTo>
                  <a:lnTo>
                    <a:pt x="960" y="1377"/>
                  </a:lnTo>
                  <a:lnTo>
                    <a:pt x="357" y="0"/>
                  </a:lnTo>
                  <a:lnTo>
                    <a:pt x="0" y="142"/>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9">
              <a:extLst>
                <a:ext uri="{FF2B5EF4-FFF2-40B4-BE49-F238E27FC236}">
                  <a16:creationId xmlns:a16="http://schemas.microsoft.com/office/drawing/2014/main" id="{69691696-5468-7CE0-2A79-B1722A66D1ED}"/>
                </a:ext>
              </a:extLst>
            </p:cNvPr>
            <p:cNvSpPr>
              <a:spLocks/>
            </p:cNvSpPr>
            <p:nvPr/>
          </p:nvSpPr>
          <p:spPr bwMode="auto">
            <a:xfrm>
              <a:off x="8953500" y="6399213"/>
              <a:ext cx="1081088" cy="2463800"/>
            </a:xfrm>
            <a:custGeom>
              <a:avLst/>
              <a:gdLst>
                <a:gd name="T0" fmla="*/ 0 w 681"/>
                <a:gd name="T1" fmla="*/ 156249688 h 1552"/>
                <a:gd name="T2" fmla="*/ 488910539 w 681"/>
                <a:gd name="T3" fmla="*/ 2147483646 h 1552"/>
                <a:gd name="T4" fmla="*/ 1716227994 w 681"/>
                <a:gd name="T5" fmla="*/ 2147483646 h 1552"/>
                <a:gd name="T6" fmla="*/ 950100139 w 681"/>
                <a:gd name="T7" fmla="*/ 0 h 1552"/>
                <a:gd name="T8" fmla="*/ 0 w 681"/>
                <a:gd name="T9" fmla="*/ 156249688 h 15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1" h="1552">
                  <a:moveTo>
                    <a:pt x="0" y="62"/>
                  </a:moveTo>
                  <a:lnTo>
                    <a:pt x="194" y="1552"/>
                  </a:lnTo>
                  <a:lnTo>
                    <a:pt x="681" y="1470"/>
                  </a:lnTo>
                  <a:lnTo>
                    <a:pt x="377" y="0"/>
                  </a:lnTo>
                  <a:lnTo>
                    <a:pt x="0" y="62"/>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C4FEC1E8-47B2-F3F3-1887-94928133C5F2}"/>
                </a:ext>
              </a:extLst>
            </p:cNvPr>
            <p:cNvSpPr>
              <a:spLocks/>
            </p:cNvSpPr>
            <p:nvPr/>
          </p:nvSpPr>
          <p:spPr bwMode="auto">
            <a:xfrm>
              <a:off x="7600950" y="6507163"/>
              <a:ext cx="795338" cy="2409825"/>
            </a:xfrm>
            <a:custGeom>
              <a:avLst/>
              <a:gdLst>
                <a:gd name="T0" fmla="*/ 302418940 w 501"/>
                <a:gd name="T1" fmla="*/ 0 h 1518"/>
                <a:gd name="T2" fmla="*/ 0 w 501"/>
                <a:gd name="T3" fmla="*/ 2147483646 h 1518"/>
                <a:gd name="T4" fmla="*/ 1242438606 w 501"/>
                <a:gd name="T5" fmla="*/ 2147483646 h 1518"/>
                <a:gd name="T6" fmla="*/ 1262599869 w 501"/>
                <a:gd name="T7" fmla="*/ 40322500 h 1518"/>
                <a:gd name="T8" fmla="*/ 302418940 w 501"/>
                <a:gd name="T9" fmla="*/ 0 h 15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1" h="1518">
                  <a:moveTo>
                    <a:pt x="120" y="0"/>
                  </a:moveTo>
                  <a:lnTo>
                    <a:pt x="0" y="1496"/>
                  </a:lnTo>
                  <a:lnTo>
                    <a:pt x="493" y="1518"/>
                  </a:lnTo>
                  <a:lnTo>
                    <a:pt x="501" y="16"/>
                  </a:lnTo>
                  <a:lnTo>
                    <a:pt x="120"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
              <a:extLst>
                <a:ext uri="{FF2B5EF4-FFF2-40B4-BE49-F238E27FC236}">
                  <a16:creationId xmlns:a16="http://schemas.microsoft.com/office/drawing/2014/main" id="{19CE1230-045B-6FA1-2DDF-78C5F4E895AF}"/>
                </a:ext>
              </a:extLst>
            </p:cNvPr>
            <p:cNvSpPr>
              <a:spLocks/>
            </p:cNvSpPr>
            <p:nvPr/>
          </p:nvSpPr>
          <p:spPr bwMode="auto">
            <a:xfrm>
              <a:off x="5970588" y="6272213"/>
              <a:ext cx="1270000" cy="2479675"/>
            </a:xfrm>
            <a:custGeom>
              <a:avLst/>
              <a:gdLst>
                <a:gd name="T0" fmla="*/ 1081147825 w 800"/>
                <a:gd name="T1" fmla="*/ 0 h 1562"/>
                <a:gd name="T2" fmla="*/ 0 w 800"/>
                <a:gd name="T3" fmla="*/ 2147483646 h 1562"/>
                <a:gd name="T4" fmla="*/ 1207155638 w 800"/>
                <a:gd name="T5" fmla="*/ 2147483646 h 1562"/>
                <a:gd name="T6" fmla="*/ 2016125000 w 800"/>
                <a:gd name="T7" fmla="*/ 236894688 h 1562"/>
                <a:gd name="T8" fmla="*/ 1081147825 w 800"/>
                <a:gd name="T9" fmla="*/ 0 h 15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 h="1562">
                  <a:moveTo>
                    <a:pt x="429" y="0"/>
                  </a:moveTo>
                  <a:lnTo>
                    <a:pt x="0" y="1439"/>
                  </a:lnTo>
                  <a:lnTo>
                    <a:pt x="479" y="1562"/>
                  </a:lnTo>
                  <a:lnTo>
                    <a:pt x="800" y="94"/>
                  </a:lnTo>
                  <a:lnTo>
                    <a:pt x="429"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66EC8E14-F701-8426-2D09-B780A13AE0F0}"/>
                </a:ext>
              </a:extLst>
            </p:cNvPr>
            <p:cNvSpPr>
              <a:spLocks/>
            </p:cNvSpPr>
            <p:nvPr/>
          </p:nvSpPr>
          <p:spPr bwMode="auto">
            <a:xfrm>
              <a:off x="4446588" y="5802313"/>
              <a:ext cx="1684338" cy="2446338"/>
            </a:xfrm>
            <a:custGeom>
              <a:avLst/>
              <a:gdLst>
                <a:gd name="T0" fmla="*/ 1809472725 w 1061"/>
                <a:gd name="T1" fmla="*/ 0 h 1541"/>
                <a:gd name="T2" fmla="*/ 0 w 1061"/>
                <a:gd name="T3" fmla="*/ 2147483646 h 1541"/>
                <a:gd name="T4" fmla="*/ 1111390030 w 1061"/>
                <a:gd name="T5" fmla="*/ 2147483646 h 1541"/>
                <a:gd name="T6" fmla="*/ 2147483646 w 1061"/>
                <a:gd name="T7" fmla="*/ 433466964 h 1541"/>
                <a:gd name="T8" fmla="*/ 1809472725 w 1061"/>
                <a:gd name="T9" fmla="*/ 0 h 1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 h="1541">
                  <a:moveTo>
                    <a:pt x="718" y="0"/>
                  </a:moveTo>
                  <a:lnTo>
                    <a:pt x="0" y="1322"/>
                  </a:lnTo>
                  <a:lnTo>
                    <a:pt x="441" y="1541"/>
                  </a:lnTo>
                  <a:lnTo>
                    <a:pt x="1061" y="172"/>
                  </a:lnTo>
                  <a:lnTo>
                    <a:pt x="718"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FFCF46EE-5594-3A76-ACD1-A5CA9A3164AB}"/>
                </a:ext>
              </a:extLst>
            </p:cNvPr>
            <p:cNvSpPr>
              <a:spLocks/>
            </p:cNvSpPr>
            <p:nvPr/>
          </p:nvSpPr>
          <p:spPr bwMode="auto">
            <a:xfrm>
              <a:off x="3090863" y="5124450"/>
              <a:ext cx="2027238" cy="2300288"/>
            </a:xfrm>
            <a:custGeom>
              <a:avLst/>
              <a:gdLst>
                <a:gd name="T0" fmla="*/ 2147483646 w 1277"/>
                <a:gd name="T1" fmla="*/ 0 h 1449"/>
                <a:gd name="T2" fmla="*/ 0 w 1277"/>
                <a:gd name="T3" fmla="*/ 2147483646 h 1449"/>
                <a:gd name="T4" fmla="*/ 975301503 w 1277"/>
                <a:gd name="T5" fmla="*/ 2147483646 h 1449"/>
                <a:gd name="T6" fmla="*/ 2147483646 w 1277"/>
                <a:gd name="T7" fmla="*/ 604837631 h 1449"/>
                <a:gd name="T8" fmla="*/ 2147483646 w 1277"/>
                <a:gd name="T9" fmla="*/ 0 h 14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 h="1449">
                  <a:moveTo>
                    <a:pt x="978" y="0"/>
                  </a:moveTo>
                  <a:lnTo>
                    <a:pt x="0" y="1144"/>
                  </a:lnTo>
                  <a:lnTo>
                    <a:pt x="387" y="1449"/>
                  </a:lnTo>
                  <a:lnTo>
                    <a:pt x="1277" y="240"/>
                  </a:lnTo>
                  <a:lnTo>
                    <a:pt x="978"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49B2D23F-20C4-0A45-7877-DE7C189923F3}"/>
                </a:ext>
              </a:extLst>
            </p:cNvPr>
            <p:cNvSpPr>
              <a:spLocks/>
            </p:cNvSpPr>
            <p:nvPr/>
          </p:nvSpPr>
          <p:spPr bwMode="auto">
            <a:xfrm>
              <a:off x="1965325" y="4267200"/>
              <a:ext cx="2281238" cy="2055813"/>
            </a:xfrm>
            <a:custGeom>
              <a:avLst/>
              <a:gdLst>
                <a:gd name="T0" fmla="*/ 2147483646 w 1437"/>
                <a:gd name="T1" fmla="*/ 0 h 1295"/>
                <a:gd name="T2" fmla="*/ 0 w 1437"/>
                <a:gd name="T3" fmla="*/ 2147483646 h 1295"/>
                <a:gd name="T4" fmla="*/ 791329236 w 1437"/>
                <a:gd name="T5" fmla="*/ 2147483646 h 1295"/>
                <a:gd name="T6" fmla="*/ 2147483646 w 1437"/>
                <a:gd name="T7" fmla="*/ 743447068 h 1295"/>
                <a:gd name="T8" fmla="*/ 2147483646 w 1437"/>
                <a:gd name="T9" fmla="*/ 0 h 12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7" h="1295">
                  <a:moveTo>
                    <a:pt x="1194" y="0"/>
                  </a:moveTo>
                  <a:lnTo>
                    <a:pt x="0" y="914"/>
                  </a:lnTo>
                  <a:lnTo>
                    <a:pt x="314" y="1295"/>
                  </a:lnTo>
                  <a:lnTo>
                    <a:pt x="1437" y="295"/>
                  </a:lnTo>
                  <a:lnTo>
                    <a:pt x="1194"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F1D0870D-9661-3E3E-5EAC-9413861ADC1D}"/>
                </a:ext>
              </a:extLst>
            </p:cNvPr>
            <p:cNvSpPr>
              <a:spLocks/>
            </p:cNvSpPr>
            <p:nvPr/>
          </p:nvSpPr>
          <p:spPr bwMode="auto">
            <a:xfrm>
              <a:off x="1117600" y="3265488"/>
              <a:ext cx="2435225" cy="1717675"/>
            </a:xfrm>
            <a:custGeom>
              <a:avLst/>
              <a:gdLst>
                <a:gd name="T0" fmla="*/ 2147483646 w 1534"/>
                <a:gd name="T1" fmla="*/ 0 h 1082"/>
                <a:gd name="T2" fmla="*/ 0 w 1534"/>
                <a:gd name="T3" fmla="*/ 1625501575 h 1082"/>
                <a:gd name="T4" fmla="*/ 577116575 w 1534"/>
                <a:gd name="T5" fmla="*/ 2147483646 h 1082"/>
                <a:gd name="T6" fmla="*/ 2147483646 w 1534"/>
                <a:gd name="T7" fmla="*/ 854333763 h 1082"/>
                <a:gd name="T8" fmla="*/ 2147483646 w 1534"/>
                <a:gd name="T9" fmla="*/ 0 h 10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4" h="1082">
                  <a:moveTo>
                    <a:pt x="1357" y="0"/>
                  </a:moveTo>
                  <a:lnTo>
                    <a:pt x="0" y="645"/>
                  </a:lnTo>
                  <a:lnTo>
                    <a:pt x="229" y="1082"/>
                  </a:lnTo>
                  <a:lnTo>
                    <a:pt x="1534" y="339"/>
                  </a:lnTo>
                  <a:lnTo>
                    <a:pt x="1357"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2571674B-629B-6A34-2CE9-3ED768FDD327}"/>
                </a:ext>
              </a:extLst>
            </p:cNvPr>
            <p:cNvSpPr>
              <a:spLocks/>
            </p:cNvSpPr>
            <p:nvPr/>
          </p:nvSpPr>
          <p:spPr bwMode="auto">
            <a:xfrm>
              <a:off x="584200" y="2159000"/>
              <a:ext cx="2484438" cy="1312863"/>
            </a:xfrm>
            <a:custGeom>
              <a:avLst/>
              <a:gdLst>
                <a:gd name="T0" fmla="*/ 2147483646 w 1565"/>
                <a:gd name="T1" fmla="*/ 0 h 827"/>
                <a:gd name="T2" fmla="*/ 0 w 1565"/>
                <a:gd name="T3" fmla="*/ 882055023 h 827"/>
                <a:gd name="T4" fmla="*/ 337701005 w 1565"/>
                <a:gd name="T5" fmla="*/ 2084170806 h 827"/>
                <a:gd name="T6" fmla="*/ 2147483646 w 1565"/>
                <a:gd name="T7" fmla="*/ 932458168 h 827"/>
                <a:gd name="T8" fmla="*/ 2147483646 w 1565"/>
                <a:gd name="T9" fmla="*/ 0 h 8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827">
                  <a:moveTo>
                    <a:pt x="1463" y="0"/>
                  </a:moveTo>
                  <a:lnTo>
                    <a:pt x="0" y="350"/>
                  </a:lnTo>
                  <a:lnTo>
                    <a:pt x="134" y="827"/>
                  </a:lnTo>
                  <a:lnTo>
                    <a:pt x="1565" y="370"/>
                  </a:lnTo>
                  <a:lnTo>
                    <a:pt x="1463"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364035DE-2E58-0BD7-F97E-B8F49AB29FE7}"/>
                </a:ext>
              </a:extLst>
            </p:cNvPr>
            <p:cNvSpPr>
              <a:spLocks/>
            </p:cNvSpPr>
            <p:nvPr/>
          </p:nvSpPr>
          <p:spPr bwMode="auto">
            <a:xfrm>
              <a:off x="392113" y="1006475"/>
              <a:ext cx="2422525" cy="842963"/>
            </a:xfrm>
            <a:custGeom>
              <a:avLst/>
              <a:gdLst>
                <a:gd name="T0" fmla="*/ 2147483646 w 1526"/>
                <a:gd name="T1" fmla="*/ 0 h 531"/>
                <a:gd name="T2" fmla="*/ 0 w 1526"/>
                <a:gd name="T3" fmla="*/ 95765994 h 531"/>
                <a:gd name="T4" fmla="*/ 80645000 w 1526"/>
                <a:gd name="T5" fmla="*/ 1338204556 h 531"/>
                <a:gd name="T6" fmla="*/ 2147483646 w 1526"/>
                <a:gd name="T7" fmla="*/ 960180895 h 531"/>
                <a:gd name="T8" fmla="*/ 2147483646 w 1526"/>
                <a:gd name="T9" fmla="*/ 0 h 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6" h="531">
                  <a:moveTo>
                    <a:pt x="1502" y="0"/>
                  </a:moveTo>
                  <a:lnTo>
                    <a:pt x="0" y="38"/>
                  </a:lnTo>
                  <a:lnTo>
                    <a:pt x="32" y="531"/>
                  </a:lnTo>
                  <a:lnTo>
                    <a:pt x="1526" y="381"/>
                  </a:lnTo>
                  <a:lnTo>
                    <a:pt x="1502"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646DF8B2-0ED4-8CCD-11FF-01DC82144DC4}"/>
                </a:ext>
              </a:extLst>
            </p:cNvPr>
            <p:cNvSpPr>
              <a:spLocks/>
            </p:cNvSpPr>
            <p:nvPr/>
          </p:nvSpPr>
          <p:spPr bwMode="auto">
            <a:xfrm>
              <a:off x="433388" y="-587375"/>
              <a:ext cx="2457450" cy="1036638"/>
            </a:xfrm>
            <a:custGeom>
              <a:avLst/>
              <a:gdLst>
                <a:gd name="T0" fmla="*/ 2147483646 w 1548"/>
                <a:gd name="T1" fmla="*/ 688003782 h 653"/>
                <a:gd name="T2" fmla="*/ 178931888 w 1548"/>
                <a:gd name="T3" fmla="*/ 0 h 653"/>
                <a:gd name="T4" fmla="*/ 0 w 1548"/>
                <a:gd name="T5" fmla="*/ 1227317479 h 653"/>
                <a:gd name="T6" fmla="*/ 2147483646 w 1548"/>
                <a:gd name="T7" fmla="*/ 1645663619 h 653"/>
                <a:gd name="T8" fmla="*/ 2147483646 w 1548"/>
                <a:gd name="T9" fmla="*/ 688003782 h 6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8" h="653">
                  <a:moveTo>
                    <a:pt x="1548" y="273"/>
                  </a:moveTo>
                  <a:lnTo>
                    <a:pt x="71" y="0"/>
                  </a:lnTo>
                  <a:lnTo>
                    <a:pt x="0" y="487"/>
                  </a:lnTo>
                  <a:lnTo>
                    <a:pt x="1492" y="653"/>
                  </a:lnTo>
                  <a:lnTo>
                    <a:pt x="1548" y="273"/>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C0650570-B039-FAB0-DC91-9F39CCA06537}"/>
                </a:ext>
              </a:extLst>
            </p:cNvPr>
            <p:cNvSpPr>
              <a:spLocks/>
            </p:cNvSpPr>
            <p:nvPr/>
          </p:nvSpPr>
          <p:spPr bwMode="auto">
            <a:xfrm>
              <a:off x="11444288" y="4532313"/>
              <a:ext cx="1890713" cy="2020889"/>
            </a:xfrm>
            <a:custGeom>
              <a:avLst/>
              <a:gdLst>
                <a:gd name="T0" fmla="*/ 0 w 1191"/>
                <a:gd name="T1" fmla="*/ 579636368 h 1273"/>
                <a:gd name="T2" fmla="*/ 2147483646 w 1191"/>
                <a:gd name="T3" fmla="*/ 2147483646 h 1273"/>
                <a:gd name="T4" fmla="*/ 2147483646 w 1191"/>
                <a:gd name="T5" fmla="*/ 2147483646 h 1273"/>
                <a:gd name="T6" fmla="*/ 647681121 w 1191"/>
                <a:gd name="T7" fmla="*/ 0 h 1273"/>
                <a:gd name="T8" fmla="*/ 0 w 1191"/>
                <a:gd name="T9" fmla="*/ 579636368 h 12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1" h="1273">
                  <a:moveTo>
                    <a:pt x="0" y="230"/>
                  </a:moveTo>
                  <a:lnTo>
                    <a:pt x="858" y="1273"/>
                  </a:lnTo>
                  <a:lnTo>
                    <a:pt x="1191" y="978"/>
                  </a:lnTo>
                  <a:lnTo>
                    <a:pt x="257" y="0"/>
                  </a:lnTo>
                  <a:lnTo>
                    <a:pt x="0" y="23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E616CE27-2B91-1F98-8B67-C94C7C55BEBC}"/>
                </a:ext>
              </a:extLst>
            </p:cNvPr>
            <p:cNvSpPr>
              <a:spLocks/>
            </p:cNvSpPr>
            <p:nvPr/>
          </p:nvSpPr>
          <p:spPr bwMode="auto">
            <a:xfrm>
              <a:off x="10560050" y="5184775"/>
              <a:ext cx="1603375" cy="2176463"/>
            </a:xfrm>
            <a:custGeom>
              <a:avLst/>
              <a:gdLst>
                <a:gd name="T0" fmla="*/ 0 w 1010"/>
                <a:gd name="T1" fmla="*/ 428426661 h 1371"/>
                <a:gd name="T2" fmla="*/ 1570058138 w 1010"/>
                <a:gd name="T3" fmla="*/ 2147483646 h 1371"/>
                <a:gd name="T4" fmla="*/ 2147483646 w 1010"/>
                <a:gd name="T5" fmla="*/ 2147483646 h 1371"/>
                <a:gd name="T6" fmla="*/ 753527513 w 1010"/>
                <a:gd name="T7" fmla="*/ 0 h 1371"/>
                <a:gd name="T8" fmla="*/ 0 w 1010"/>
                <a:gd name="T9" fmla="*/ 428426661 h 1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0" h="1371">
                  <a:moveTo>
                    <a:pt x="0" y="170"/>
                  </a:moveTo>
                  <a:lnTo>
                    <a:pt x="623" y="1371"/>
                  </a:lnTo>
                  <a:lnTo>
                    <a:pt x="1010" y="1152"/>
                  </a:lnTo>
                  <a:lnTo>
                    <a:pt x="299" y="0"/>
                  </a:lnTo>
                  <a:lnTo>
                    <a:pt x="0" y="17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81C56C01-5346-7D71-6AFA-0990319C3B05}"/>
                </a:ext>
              </a:extLst>
            </p:cNvPr>
            <p:cNvSpPr>
              <a:spLocks/>
            </p:cNvSpPr>
            <p:nvPr/>
          </p:nvSpPr>
          <p:spPr bwMode="auto">
            <a:xfrm>
              <a:off x="9577388" y="5654675"/>
              <a:ext cx="1246188" cy="2236788"/>
            </a:xfrm>
            <a:custGeom>
              <a:avLst/>
              <a:gdLst>
                <a:gd name="T0" fmla="*/ 0 w 785"/>
                <a:gd name="T1" fmla="*/ 259576946 h 1409"/>
                <a:gd name="T2" fmla="*/ 907256614 w 785"/>
                <a:gd name="T3" fmla="*/ 2147483646 h 1409"/>
                <a:gd name="T4" fmla="*/ 1978324244 w 785"/>
                <a:gd name="T5" fmla="*/ 2147483646 h 1409"/>
                <a:gd name="T6" fmla="*/ 831651896 w 785"/>
                <a:gd name="T7" fmla="*/ 0 h 1409"/>
                <a:gd name="T8" fmla="*/ 0 w 785"/>
                <a:gd name="T9" fmla="*/ 259576946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5" h="1409">
                  <a:moveTo>
                    <a:pt x="0" y="103"/>
                  </a:moveTo>
                  <a:lnTo>
                    <a:pt x="360" y="1409"/>
                  </a:lnTo>
                  <a:lnTo>
                    <a:pt x="785" y="1273"/>
                  </a:lnTo>
                  <a:lnTo>
                    <a:pt x="330" y="0"/>
                  </a:lnTo>
                  <a:lnTo>
                    <a:pt x="0" y="103"/>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47E8F931-241E-5470-90E0-17DFC5B7A6FE}"/>
                </a:ext>
              </a:extLst>
            </p:cNvPr>
            <p:cNvSpPr>
              <a:spLocks/>
            </p:cNvSpPr>
            <p:nvPr/>
          </p:nvSpPr>
          <p:spPr bwMode="auto">
            <a:xfrm>
              <a:off x="8542338" y="5919788"/>
              <a:ext cx="830263" cy="2195513"/>
            </a:xfrm>
            <a:custGeom>
              <a:avLst/>
              <a:gdLst>
                <a:gd name="T0" fmla="*/ 0 w 523"/>
                <a:gd name="T1" fmla="*/ 80645018 h 1383"/>
                <a:gd name="T2" fmla="*/ 206652937 w 523"/>
                <a:gd name="T3" fmla="*/ 2147483646 h 1383"/>
                <a:gd name="T4" fmla="*/ 1318043306 w 523"/>
                <a:gd name="T5" fmla="*/ 2147483646 h 1383"/>
                <a:gd name="T6" fmla="*/ 864414908 w 523"/>
                <a:gd name="T7" fmla="*/ 0 h 1383"/>
                <a:gd name="T8" fmla="*/ 0 w 523"/>
                <a:gd name="T9" fmla="*/ 80645018 h 13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3" h="1383">
                  <a:moveTo>
                    <a:pt x="0" y="32"/>
                  </a:moveTo>
                  <a:lnTo>
                    <a:pt x="82" y="1383"/>
                  </a:lnTo>
                  <a:lnTo>
                    <a:pt x="523" y="1339"/>
                  </a:lnTo>
                  <a:lnTo>
                    <a:pt x="343" y="0"/>
                  </a:lnTo>
                  <a:lnTo>
                    <a:pt x="0" y="32"/>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8578C033-0E63-0ABE-A2F1-FDB9C5C3A563}"/>
                </a:ext>
              </a:extLst>
            </p:cNvPr>
            <p:cNvSpPr>
              <a:spLocks/>
            </p:cNvSpPr>
            <p:nvPr/>
          </p:nvSpPr>
          <p:spPr bwMode="auto">
            <a:xfrm>
              <a:off x="7180263" y="5903913"/>
              <a:ext cx="862013" cy="2201863"/>
            </a:xfrm>
            <a:custGeom>
              <a:avLst/>
              <a:gdLst>
                <a:gd name="T0" fmla="*/ 506552494 w 543"/>
                <a:gd name="T1" fmla="*/ 0 h 1387"/>
                <a:gd name="T2" fmla="*/ 0 w 543"/>
                <a:gd name="T3" fmla="*/ 2147483646 h 1387"/>
                <a:gd name="T4" fmla="*/ 1111390345 w 543"/>
                <a:gd name="T5" fmla="*/ 2147483646 h 1387"/>
                <a:gd name="T6" fmla="*/ 1368446431 w 543"/>
                <a:gd name="T7" fmla="*/ 100806273 h 1387"/>
                <a:gd name="T8" fmla="*/ 506552494 w 543"/>
                <a:gd name="T9" fmla="*/ 0 h 1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 h="1387">
                  <a:moveTo>
                    <a:pt x="201" y="0"/>
                  </a:moveTo>
                  <a:lnTo>
                    <a:pt x="0" y="1337"/>
                  </a:lnTo>
                  <a:lnTo>
                    <a:pt x="441" y="1387"/>
                  </a:lnTo>
                  <a:lnTo>
                    <a:pt x="543" y="40"/>
                  </a:lnTo>
                  <a:lnTo>
                    <a:pt x="201"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52E60C18-B574-C9B7-A9B6-BB6799895347}"/>
                </a:ext>
              </a:extLst>
            </p:cNvPr>
            <p:cNvSpPr>
              <a:spLocks/>
            </p:cNvSpPr>
            <p:nvPr/>
          </p:nvSpPr>
          <p:spPr bwMode="auto">
            <a:xfrm>
              <a:off x="5735638" y="5622925"/>
              <a:ext cx="1273175" cy="2233613"/>
            </a:xfrm>
            <a:custGeom>
              <a:avLst/>
              <a:gdLst>
                <a:gd name="T0" fmla="*/ 1202115325 w 802"/>
                <a:gd name="T1" fmla="*/ 0 h 1407"/>
                <a:gd name="T2" fmla="*/ 0 w 802"/>
                <a:gd name="T3" fmla="*/ 2147483646 h 1407"/>
                <a:gd name="T4" fmla="*/ 1066026888 w 802"/>
                <a:gd name="T5" fmla="*/ 2147483646 h 1407"/>
                <a:gd name="T6" fmla="*/ 2021165313 w 802"/>
                <a:gd name="T7" fmla="*/ 274697886 h 1407"/>
                <a:gd name="T8" fmla="*/ 1202115325 w 802"/>
                <a:gd name="T9" fmla="*/ 0 h 1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2" h="1407">
                  <a:moveTo>
                    <a:pt x="477" y="0"/>
                  </a:moveTo>
                  <a:lnTo>
                    <a:pt x="0" y="1267"/>
                  </a:lnTo>
                  <a:lnTo>
                    <a:pt x="423" y="1407"/>
                  </a:lnTo>
                  <a:lnTo>
                    <a:pt x="802" y="109"/>
                  </a:lnTo>
                  <a:lnTo>
                    <a:pt x="477"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A0E12FC9-CC4C-C35A-75C4-5717AAB8379D}"/>
                </a:ext>
              </a:extLst>
            </p:cNvPr>
            <p:cNvSpPr>
              <a:spLocks/>
            </p:cNvSpPr>
            <p:nvPr/>
          </p:nvSpPr>
          <p:spPr bwMode="auto">
            <a:xfrm>
              <a:off x="4408488" y="5137150"/>
              <a:ext cx="1628775" cy="2166938"/>
            </a:xfrm>
            <a:custGeom>
              <a:avLst/>
              <a:gdLst>
                <a:gd name="T0" fmla="*/ 1834673750 w 1026"/>
                <a:gd name="T1" fmla="*/ 0 h 1365"/>
                <a:gd name="T2" fmla="*/ 0 w 1026"/>
                <a:gd name="T3" fmla="*/ 2147483646 h 1365"/>
                <a:gd name="T4" fmla="*/ 965220638 w 1026"/>
                <a:gd name="T5" fmla="*/ 2147483646 h 1365"/>
                <a:gd name="T6" fmla="*/ 2147483646 w 1026"/>
                <a:gd name="T7" fmla="*/ 438507289 h 1365"/>
                <a:gd name="T8" fmla="*/ 1834673750 w 1026"/>
                <a:gd name="T9" fmla="*/ 0 h 1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6" h="1365">
                  <a:moveTo>
                    <a:pt x="728" y="0"/>
                  </a:moveTo>
                  <a:lnTo>
                    <a:pt x="0" y="1140"/>
                  </a:lnTo>
                  <a:lnTo>
                    <a:pt x="383" y="1365"/>
                  </a:lnTo>
                  <a:lnTo>
                    <a:pt x="1026" y="174"/>
                  </a:lnTo>
                  <a:lnTo>
                    <a:pt x="728"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18B99827-DFCD-61F9-DB5C-F8641C989C06}"/>
                </a:ext>
              </a:extLst>
            </p:cNvPr>
            <p:cNvSpPr>
              <a:spLocks/>
            </p:cNvSpPr>
            <p:nvPr/>
          </p:nvSpPr>
          <p:spPr bwMode="auto">
            <a:xfrm>
              <a:off x="3252788" y="4468813"/>
              <a:ext cx="1909763" cy="2006600"/>
            </a:xfrm>
            <a:custGeom>
              <a:avLst/>
              <a:gdLst>
                <a:gd name="T0" fmla="*/ 2147483646 w 1203"/>
                <a:gd name="T1" fmla="*/ 0 h 1264"/>
                <a:gd name="T2" fmla="*/ 0 w 1203"/>
                <a:gd name="T3" fmla="*/ 2147483646 h 1264"/>
                <a:gd name="T4" fmla="*/ 824092103 w 1203"/>
                <a:gd name="T5" fmla="*/ 2147483646 h 1264"/>
                <a:gd name="T6" fmla="*/ 2147483646 w 1203"/>
                <a:gd name="T7" fmla="*/ 589716563 h 1264"/>
                <a:gd name="T8" fmla="*/ 2147483646 w 1203"/>
                <a:gd name="T9" fmla="*/ 0 h 1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3" h="1264">
                  <a:moveTo>
                    <a:pt x="949" y="0"/>
                  </a:moveTo>
                  <a:lnTo>
                    <a:pt x="0" y="964"/>
                  </a:lnTo>
                  <a:lnTo>
                    <a:pt x="327" y="1264"/>
                  </a:lnTo>
                  <a:lnTo>
                    <a:pt x="1203" y="234"/>
                  </a:lnTo>
                  <a:lnTo>
                    <a:pt x="949"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2691F3B2-F120-6A52-7D0D-CDC80D46A0A6}"/>
                </a:ext>
              </a:extLst>
            </p:cNvPr>
            <p:cNvSpPr>
              <a:spLocks/>
            </p:cNvSpPr>
            <p:nvPr/>
          </p:nvSpPr>
          <p:spPr bwMode="auto">
            <a:xfrm>
              <a:off x="2317750" y="3648075"/>
              <a:ext cx="2109788" cy="1758950"/>
            </a:xfrm>
            <a:custGeom>
              <a:avLst/>
              <a:gdLst>
                <a:gd name="T0" fmla="*/ 2147483646 w 1329"/>
                <a:gd name="T1" fmla="*/ 0 h 1108"/>
                <a:gd name="T2" fmla="*/ 0 w 1329"/>
                <a:gd name="T3" fmla="*/ 1882557513 h 1108"/>
                <a:gd name="T4" fmla="*/ 652721417 w 1329"/>
                <a:gd name="T5" fmla="*/ 2147483646 h 1108"/>
                <a:gd name="T6" fmla="*/ 2147483646 w 1329"/>
                <a:gd name="T7" fmla="*/ 710684063 h 1108"/>
                <a:gd name="T8" fmla="*/ 2147483646 w 1329"/>
                <a:gd name="T9" fmla="*/ 0 h 1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9" h="1108">
                  <a:moveTo>
                    <a:pt x="1129" y="0"/>
                  </a:moveTo>
                  <a:lnTo>
                    <a:pt x="0" y="747"/>
                  </a:lnTo>
                  <a:lnTo>
                    <a:pt x="259" y="1108"/>
                  </a:lnTo>
                  <a:lnTo>
                    <a:pt x="1329" y="282"/>
                  </a:lnTo>
                  <a:lnTo>
                    <a:pt x="1129"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D5109CFC-1FD8-C729-E4E8-B520926B3AB8}"/>
                </a:ext>
              </a:extLst>
            </p:cNvPr>
            <p:cNvSpPr>
              <a:spLocks/>
            </p:cNvSpPr>
            <p:nvPr/>
          </p:nvSpPr>
          <p:spPr bwMode="auto">
            <a:xfrm>
              <a:off x="1646238" y="2711450"/>
              <a:ext cx="2217738" cy="1431925"/>
            </a:xfrm>
            <a:custGeom>
              <a:avLst/>
              <a:gdLst>
                <a:gd name="T0" fmla="*/ 2147483646 w 1397"/>
                <a:gd name="T1" fmla="*/ 0 h 902"/>
                <a:gd name="T2" fmla="*/ 0 w 1397"/>
                <a:gd name="T3" fmla="*/ 1247478138 h 902"/>
                <a:gd name="T4" fmla="*/ 446068551 w 1397"/>
                <a:gd name="T5" fmla="*/ 2147483646 h 902"/>
                <a:gd name="T6" fmla="*/ 2147483646 w 1397"/>
                <a:gd name="T7" fmla="*/ 798890325 h 902"/>
                <a:gd name="T8" fmla="*/ 2147483646 w 1397"/>
                <a:gd name="T9" fmla="*/ 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7" h="902">
                  <a:moveTo>
                    <a:pt x="1259" y="0"/>
                  </a:moveTo>
                  <a:lnTo>
                    <a:pt x="0" y="495"/>
                  </a:lnTo>
                  <a:lnTo>
                    <a:pt x="177" y="902"/>
                  </a:lnTo>
                  <a:lnTo>
                    <a:pt x="1397" y="317"/>
                  </a:lnTo>
                  <a:lnTo>
                    <a:pt x="1259"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C3E5DE67-3CA8-2E2C-8140-F5571864F5FD}"/>
                </a:ext>
              </a:extLst>
            </p:cNvPr>
            <p:cNvSpPr>
              <a:spLocks/>
            </p:cNvSpPr>
            <p:nvPr/>
          </p:nvSpPr>
          <p:spPr bwMode="auto">
            <a:xfrm>
              <a:off x="1268413" y="1697038"/>
              <a:ext cx="2227263" cy="1046163"/>
            </a:xfrm>
            <a:custGeom>
              <a:avLst/>
              <a:gdLst>
                <a:gd name="T0" fmla="*/ 2147483646 w 1403"/>
                <a:gd name="T1" fmla="*/ 0 h 659"/>
                <a:gd name="T2" fmla="*/ 0 w 1403"/>
                <a:gd name="T3" fmla="*/ 564515270 h 659"/>
                <a:gd name="T4" fmla="*/ 221773800 w 1403"/>
                <a:gd name="T5" fmla="*/ 1660784556 h 659"/>
                <a:gd name="T6" fmla="*/ 2147483646 w 1403"/>
                <a:gd name="T7" fmla="*/ 854334171 h 659"/>
                <a:gd name="T8" fmla="*/ 2147483646 w 1403"/>
                <a:gd name="T9" fmla="*/ 0 h 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3" h="659">
                  <a:moveTo>
                    <a:pt x="1333" y="0"/>
                  </a:moveTo>
                  <a:lnTo>
                    <a:pt x="0" y="224"/>
                  </a:lnTo>
                  <a:lnTo>
                    <a:pt x="88" y="659"/>
                  </a:lnTo>
                  <a:lnTo>
                    <a:pt x="1403" y="339"/>
                  </a:lnTo>
                  <a:lnTo>
                    <a:pt x="1333"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1CCEA17D-02C6-7FE6-C184-4542C422710A}"/>
                </a:ext>
              </a:extLst>
            </p:cNvPr>
            <p:cNvSpPr>
              <a:spLocks/>
            </p:cNvSpPr>
            <p:nvPr/>
          </p:nvSpPr>
          <p:spPr bwMode="auto">
            <a:xfrm>
              <a:off x="1193800" y="557213"/>
              <a:ext cx="2149475" cy="706438"/>
            </a:xfrm>
            <a:custGeom>
              <a:avLst/>
              <a:gdLst>
                <a:gd name="T0" fmla="*/ 2147483646 w 1354"/>
                <a:gd name="T1" fmla="*/ 148690118 h 445"/>
                <a:gd name="T2" fmla="*/ 10080625 w 1354"/>
                <a:gd name="T3" fmla="*/ 0 h 445"/>
                <a:gd name="T4" fmla="*/ 0 w 1354"/>
                <a:gd name="T5" fmla="*/ 1121471119 h 445"/>
                <a:gd name="T6" fmla="*/ 2147483646 w 1354"/>
                <a:gd name="T7" fmla="*/ 1020664797 h 445"/>
                <a:gd name="T8" fmla="*/ 2147483646 w 1354"/>
                <a:gd name="T9" fmla="*/ 148690118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4" h="445">
                  <a:moveTo>
                    <a:pt x="1354" y="59"/>
                  </a:moveTo>
                  <a:lnTo>
                    <a:pt x="4" y="0"/>
                  </a:lnTo>
                  <a:lnTo>
                    <a:pt x="0" y="445"/>
                  </a:lnTo>
                  <a:lnTo>
                    <a:pt x="1352" y="405"/>
                  </a:lnTo>
                  <a:lnTo>
                    <a:pt x="1354" y="59"/>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27B5960B-2F20-8758-AB62-033B168DD3D2}"/>
                </a:ext>
              </a:extLst>
            </p:cNvPr>
            <p:cNvSpPr>
              <a:spLocks/>
            </p:cNvSpPr>
            <p:nvPr/>
          </p:nvSpPr>
          <p:spPr bwMode="auto">
            <a:xfrm>
              <a:off x="12336463" y="5213350"/>
              <a:ext cx="2389188" cy="2452688"/>
            </a:xfrm>
            <a:custGeom>
              <a:avLst/>
              <a:gdLst>
                <a:gd name="T0" fmla="*/ 0 w 1505"/>
                <a:gd name="T1" fmla="*/ 740926089 h 1545"/>
                <a:gd name="T2" fmla="*/ 2147483646 w 1505"/>
                <a:gd name="T3" fmla="*/ 2147483646 h 1545"/>
                <a:gd name="T4" fmla="*/ 2147483646 w 1505"/>
                <a:gd name="T5" fmla="*/ 2147483646 h 1545"/>
                <a:gd name="T6" fmla="*/ 781248601 w 1505"/>
                <a:gd name="T7" fmla="*/ 0 h 1545"/>
                <a:gd name="T8" fmla="*/ 0 w 1505"/>
                <a:gd name="T9" fmla="*/ 740926089 h 1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5" h="1545">
                  <a:moveTo>
                    <a:pt x="0" y="294"/>
                  </a:moveTo>
                  <a:lnTo>
                    <a:pt x="1106" y="1545"/>
                  </a:lnTo>
                  <a:lnTo>
                    <a:pt x="1505" y="1168"/>
                  </a:lnTo>
                  <a:lnTo>
                    <a:pt x="310" y="0"/>
                  </a:lnTo>
                  <a:lnTo>
                    <a:pt x="0" y="294"/>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119089B4-DFFB-00AF-47EF-16CD03DB1544}"/>
                </a:ext>
              </a:extLst>
            </p:cNvPr>
            <p:cNvSpPr>
              <a:spLocks/>
            </p:cNvSpPr>
            <p:nvPr/>
          </p:nvSpPr>
          <p:spPr bwMode="auto">
            <a:xfrm>
              <a:off x="11272838" y="6056313"/>
              <a:ext cx="2043113" cy="2662238"/>
            </a:xfrm>
            <a:custGeom>
              <a:avLst/>
              <a:gdLst>
                <a:gd name="T0" fmla="*/ 0 w 1287"/>
                <a:gd name="T1" fmla="*/ 559474793 h 1677"/>
                <a:gd name="T2" fmla="*/ 2066528631 w 1287"/>
                <a:gd name="T3" fmla="*/ 2147483646 h 1677"/>
                <a:gd name="T4" fmla="*/ 2147483646 w 1287"/>
                <a:gd name="T5" fmla="*/ 2147483646 h 1677"/>
                <a:gd name="T6" fmla="*/ 909777423 w 1287"/>
                <a:gd name="T7" fmla="*/ 0 h 1677"/>
                <a:gd name="T8" fmla="*/ 0 w 1287"/>
                <a:gd name="T9" fmla="*/ 559474793 h 16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 h="1677">
                  <a:moveTo>
                    <a:pt x="0" y="222"/>
                  </a:moveTo>
                  <a:lnTo>
                    <a:pt x="820" y="1677"/>
                  </a:lnTo>
                  <a:lnTo>
                    <a:pt x="1287" y="1389"/>
                  </a:lnTo>
                  <a:lnTo>
                    <a:pt x="361" y="0"/>
                  </a:lnTo>
                  <a:lnTo>
                    <a:pt x="0" y="222"/>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3">
              <a:extLst>
                <a:ext uri="{FF2B5EF4-FFF2-40B4-BE49-F238E27FC236}">
                  <a16:creationId xmlns:a16="http://schemas.microsoft.com/office/drawing/2014/main" id="{F50DF337-E0BC-A706-1EE0-775BFD9B980C}"/>
                </a:ext>
              </a:extLst>
            </p:cNvPr>
            <p:cNvSpPr>
              <a:spLocks/>
            </p:cNvSpPr>
            <p:nvPr/>
          </p:nvSpPr>
          <p:spPr bwMode="auto">
            <a:xfrm>
              <a:off x="10079038" y="6673850"/>
              <a:ext cx="1611313" cy="2754313"/>
            </a:xfrm>
            <a:custGeom>
              <a:avLst/>
              <a:gdLst>
                <a:gd name="T0" fmla="*/ 0 w 1015"/>
                <a:gd name="T1" fmla="*/ 357862252 h 1735"/>
                <a:gd name="T2" fmla="*/ 1257559153 w 1015"/>
                <a:gd name="T3" fmla="*/ 2147483646 h 1735"/>
                <a:gd name="T4" fmla="*/ 2147483646 w 1015"/>
                <a:gd name="T5" fmla="*/ 2147483646 h 1735"/>
                <a:gd name="T6" fmla="*/ 1010583764 w 1015"/>
                <a:gd name="T7" fmla="*/ 0 h 1735"/>
                <a:gd name="T8" fmla="*/ 0 w 1015"/>
                <a:gd name="T9" fmla="*/ 357862252 h 17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5" h="1735">
                  <a:moveTo>
                    <a:pt x="0" y="142"/>
                  </a:moveTo>
                  <a:lnTo>
                    <a:pt x="499" y="1735"/>
                  </a:lnTo>
                  <a:lnTo>
                    <a:pt x="1015" y="1551"/>
                  </a:lnTo>
                  <a:lnTo>
                    <a:pt x="401" y="0"/>
                  </a:lnTo>
                  <a:lnTo>
                    <a:pt x="0" y="142"/>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4">
              <a:extLst>
                <a:ext uri="{FF2B5EF4-FFF2-40B4-BE49-F238E27FC236}">
                  <a16:creationId xmlns:a16="http://schemas.microsoft.com/office/drawing/2014/main" id="{2606AD0D-B5F8-8B1C-505C-DC2D4340B93A}"/>
                </a:ext>
              </a:extLst>
            </p:cNvPr>
            <p:cNvSpPr>
              <a:spLocks/>
            </p:cNvSpPr>
            <p:nvPr/>
          </p:nvSpPr>
          <p:spPr bwMode="auto">
            <a:xfrm>
              <a:off x="8805863" y="7042150"/>
              <a:ext cx="1114425" cy="2727325"/>
            </a:xfrm>
            <a:custGeom>
              <a:avLst/>
              <a:gdLst>
                <a:gd name="T0" fmla="*/ 0 w 702"/>
                <a:gd name="T1" fmla="*/ 141128750 h 1718"/>
                <a:gd name="T2" fmla="*/ 400705638 w 702"/>
                <a:gd name="T3" fmla="*/ 2147483646 h 1718"/>
                <a:gd name="T4" fmla="*/ 1769149688 w 702"/>
                <a:gd name="T5" fmla="*/ 2147483646 h 1718"/>
                <a:gd name="T6" fmla="*/ 1066026888 w 702"/>
                <a:gd name="T7" fmla="*/ 0 h 1718"/>
                <a:gd name="T8" fmla="*/ 0 w 702"/>
                <a:gd name="T9" fmla="*/ 141128750 h 17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718">
                  <a:moveTo>
                    <a:pt x="0" y="56"/>
                  </a:moveTo>
                  <a:lnTo>
                    <a:pt x="159" y="1718"/>
                  </a:lnTo>
                  <a:lnTo>
                    <a:pt x="702" y="1646"/>
                  </a:lnTo>
                  <a:lnTo>
                    <a:pt x="423" y="0"/>
                  </a:lnTo>
                  <a:lnTo>
                    <a:pt x="0" y="56"/>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07AD9AA6-838A-93A8-E022-EDE4C3C558CC}"/>
                </a:ext>
              </a:extLst>
            </p:cNvPr>
            <p:cNvSpPr>
              <a:spLocks/>
            </p:cNvSpPr>
            <p:nvPr/>
          </p:nvSpPr>
          <p:spPr bwMode="auto">
            <a:xfrm>
              <a:off x="7212013" y="7096125"/>
              <a:ext cx="974725" cy="2698750"/>
            </a:xfrm>
            <a:custGeom>
              <a:avLst/>
              <a:gdLst>
                <a:gd name="T0" fmla="*/ 481350638 w 614"/>
                <a:gd name="T1" fmla="*/ 0 h 1700"/>
                <a:gd name="T2" fmla="*/ 0 w 614"/>
                <a:gd name="T3" fmla="*/ 2147483646 h 1700"/>
                <a:gd name="T4" fmla="*/ 1378526263 w 614"/>
                <a:gd name="T5" fmla="*/ 2147483646 h 1700"/>
                <a:gd name="T6" fmla="*/ 1547375938 w 614"/>
                <a:gd name="T7" fmla="*/ 80645000 h 1700"/>
                <a:gd name="T8" fmla="*/ 481350638 w 614"/>
                <a:gd name="T9" fmla="*/ 0 h 1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4" h="1700">
                  <a:moveTo>
                    <a:pt x="191" y="0"/>
                  </a:moveTo>
                  <a:lnTo>
                    <a:pt x="0" y="1658"/>
                  </a:lnTo>
                  <a:lnTo>
                    <a:pt x="547" y="1700"/>
                  </a:lnTo>
                  <a:lnTo>
                    <a:pt x="614" y="32"/>
                  </a:lnTo>
                  <a:lnTo>
                    <a:pt x="191"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C97CFBE8-FE73-B87B-CF6F-5DE49F26D080}"/>
                </a:ext>
              </a:extLst>
            </p:cNvPr>
            <p:cNvSpPr>
              <a:spLocks/>
            </p:cNvSpPr>
            <p:nvPr/>
          </p:nvSpPr>
          <p:spPr bwMode="auto">
            <a:xfrm>
              <a:off x="5414963" y="6788150"/>
              <a:ext cx="1492250" cy="2759075"/>
            </a:xfrm>
            <a:custGeom>
              <a:avLst/>
              <a:gdLst>
                <a:gd name="T0" fmla="*/ 1343244075 w 940"/>
                <a:gd name="T1" fmla="*/ 0 h 1738"/>
                <a:gd name="T2" fmla="*/ 0 w 940"/>
                <a:gd name="T3" fmla="*/ 2147483646 h 1738"/>
                <a:gd name="T4" fmla="*/ 1328123138 w 940"/>
                <a:gd name="T5" fmla="*/ 2147483646 h 1738"/>
                <a:gd name="T6" fmla="*/ 2147483646 w 940"/>
                <a:gd name="T7" fmla="*/ 307459063 h 1738"/>
                <a:gd name="T8" fmla="*/ 1343244075 w 940"/>
                <a:gd name="T9" fmla="*/ 0 h 1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0" h="1738">
                  <a:moveTo>
                    <a:pt x="533" y="0"/>
                  </a:moveTo>
                  <a:lnTo>
                    <a:pt x="0" y="1585"/>
                  </a:lnTo>
                  <a:lnTo>
                    <a:pt x="527" y="1738"/>
                  </a:lnTo>
                  <a:lnTo>
                    <a:pt x="940" y="122"/>
                  </a:lnTo>
                  <a:lnTo>
                    <a:pt x="533"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515A5905-1451-251E-F049-F50931BAA820}"/>
                </a:ext>
              </a:extLst>
            </p:cNvPr>
            <p:cNvSpPr>
              <a:spLocks/>
            </p:cNvSpPr>
            <p:nvPr/>
          </p:nvSpPr>
          <p:spPr bwMode="auto">
            <a:xfrm>
              <a:off x="3746500" y="6230938"/>
              <a:ext cx="1941513" cy="2695575"/>
            </a:xfrm>
            <a:custGeom>
              <a:avLst/>
              <a:gdLst>
                <a:gd name="T0" fmla="*/ 2142133364 w 1223"/>
                <a:gd name="T1" fmla="*/ 0 h 1698"/>
                <a:gd name="T2" fmla="*/ 0 w 1223"/>
                <a:gd name="T3" fmla="*/ 2147483646 h 1698"/>
                <a:gd name="T4" fmla="*/ 1217236576 w 1223"/>
                <a:gd name="T5" fmla="*/ 2147483646 h 1698"/>
                <a:gd name="T6" fmla="*/ 2147483646 w 1223"/>
                <a:gd name="T7" fmla="*/ 511592513 h 1698"/>
                <a:gd name="T8" fmla="*/ 2142133364 w 1223"/>
                <a:gd name="T9" fmla="*/ 0 h 1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3" h="1698">
                  <a:moveTo>
                    <a:pt x="850" y="0"/>
                  </a:moveTo>
                  <a:lnTo>
                    <a:pt x="0" y="1437"/>
                  </a:lnTo>
                  <a:lnTo>
                    <a:pt x="483" y="1698"/>
                  </a:lnTo>
                  <a:lnTo>
                    <a:pt x="1223" y="203"/>
                  </a:lnTo>
                  <a:lnTo>
                    <a:pt x="850"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02C0E1F1-E64E-824E-9ADE-CB93EA68C8A7}"/>
                </a:ext>
              </a:extLst>
            </p:cNvPr>
            <p:cNvSpPr>
              <a:spLocks/>
            </p:cNvSpPr>
            <p:nvPr/>
          </p:nvSpPr>
          <p:spPr bwMode="auto">
            <a:xfrm>
              <a:off x="2279650" y="5441950"/>
              <a:ext cx="2306638" cy="2516188"/>
            </a:xfrm>
            <a:custGeom>
              <a:avLst/>
              <a:gdLst>
                <a:gd name="T0" fmla="*/ 2147483646 w 1453"/>
                <a:gd name="T1" fmla="*/ 0 h 1585"/>
                <a:gd name="T2" fmla="*/ 0 w 1453"/>
                <a:gd name="T3" fmla="*/ 2147483646 h 1585"/>
                <a:gd name="T4" fmla="*/ 1050906178 w 1453"/>
                <a:gd name="T5" fmla="*/ 2147483646 h 1585"/>
                <a:gd name="T6" fmla="*/ 2147483646 w 1453"/>
                <a:gd name="T7" fmla="*/ 693043900 h 1585"/>
                <a:gd name="T8" fmla="*/ 2147483646 w 1453"/>
                <a:gd name="T9" fmla="*/ 0 h 15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3" h="1585">
                  <a:moveTo>
                    <a:pt x="1129" y="0"/>
                  </a:moveTo>
                  <a:lnTo>
                    <a:pt x="0" y="1229"/>
                  </a:lnTo>
                  <a:lnTo>
                    <a:pt x="417" y="1585"/>
                  </a:lnTo>
                  <a:lnTo>
                    <a:pt x="1453" y="275"/>
                  </a:lnTo>
                  <a:lnTo>
                    <a:pt x="1129"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3747C04D-D106-9C5E-B5E0-BA4538B9599B}"/>
                </a:ext>
              </a:extLst>
            </p:cNvPr>
            <p:cNvSpPr>
              <a:spLocks/>
            </p:cNvSpPr>
            <p:nvPr/>
          </p:nvSpPr>
          <p:spPr bwMode="auto">
            <a:xfrm>
              <a:off x="1076325" y="4456113"/>
              <a:ext cx="2571750" cy="2227263"/>
            </a:xfrm>
            <a:custGeom>
              <a:avLst/>
              <a:gdLst>
                <a:gd name="T0" fmla="*/ 2147483646 w 1620"/>
                <a:gd name="T1" fmla="*/ 0 h 1403"/>
                <a:gd name="T2" fmla="*/ 0 w 1620"/>
                <a:gd name="T3" fmla="*/ 2147483646 h 1403"/>
                <a:gd name="T4" fmla="*/ 844253138 w 1620"/>
                <a:gd name="T5" fmla="*/ 2147483646 h 1403"/>
                <a:gd name="T6" fmla="*/ 2147483646 w 1620"/>
                <a:gd name="T7" fmla="*/ 851813004 h 1403"/>
                <a:gd name="T8" fmla="*/ 2147483646 w 1620"/>
                <a:gd name="T9" fmla="*/ 0 h 14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0" h="1403">
                  <a:moveTo>
                    <a:pt x="1361" y="0"/>
                  </a:moveTo>
                  <a:lnTo>
                    <a:pt x="0" y="968"/>
                  </a:lnTo>
                  <a:lnTo>
                    <a:pt x="335" y="1403"/>
                  </a:lnTo>
                  <a:lnTo>
                    <a:pt x="1620" y="338"/>
                  </a:lnTo>
                  <a:lnTo>
                    <a:pt x="1361"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7593EEBC-5340-B74C-7A2E-CC05F140527C}"/>
                </a:ext>
              </a:extLst>
            </p:cNvPr>
            <p:cNvSpPr>
              <a:spLocks/>
            </p:cNvSpPr>
            <p:nvPr/>
          </p:nvSpPr>
          <p:spPr bwMode="auto">
            <a:xfrm>
              <a:off x="192088" y="3319463"/>
              <a:ext cx="2720975" cy="1839913"/>
            </a:xfrm>
            <a:custGeom>
              <a:avLst/>
              <a:gdLst>
                <a:gd name="T0" fmla="*/ 2147483646 w 1714"/>
                <a:gd name="T1" fmla="*/ 0 h 1159"/>
                <a:gd name="T2" fmla="*/ 0 w 1714"/>
                <a:gd name="T3" fmla="*/ 1673384205 h 1159"/>
                <a:gd name="T4" fmla="*/ 592237513 w 1714"/>
                <a:gd name="T5" fmla="*/ 2147483646 h 1159"/>
                <a:gd name="T6" fmla="*/ 2147483646 w 1714"/>
                <a:gd name="T7" fmla="*/ 970261214 h 1159"/>
                <a:gd name="T8" fmla="*/ 2147483646 w 1714"/>
                <a:gd name="T9" fmla="*/ 0 h 1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4" h="1159">
                  <a:moveTo>
                    <a:pt x="1530" y="0"/>
                  </a:moveTo>
                  <a:lnTo>
                    <a:pt x="0" y="664"/>
                  </a:lnTo>
                  <a:lnTo>
                    <a:pt x="235" y="1159"/>
                  </a:lnTo>
                  <a:lnTo>
                    <a:pt x="1714" y="385"/>
                  </a:lnTo>
                  <a:lnTo>
                    <a:pt x="1530"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A75A41E2-4CD5-4D66-A4F6-42230BC154EE}"/>
                </a:ext>
              </a:extLst>
            </p:cNvPr>
            <p:cNvSpPr>
              <a:spLocks/>
            </p:cNvSpPr>
            <p:nvPr/>
          </p:nvSpPr>
          <p:spPr bwMode="auto">
            <a:xfrm>
              <a:off x="-336550" y="2079625"/>
              <a:ext cx="2755900" cy="1373188"/>
            </a:xfrm>
            <a:custGeom>
              <a:avLst/>
              <a:gdLst>
                <a:gd name="T0" fmla="*/ 2147483646 w 1736"/>
                <a:gd name="T1" fmla="*/ 0 h 865"/>
                <a:gd name="T2" fmla="*/ 0 w 1736"/>
                <a:gd name="T3" fmla="*/ 836692180 h 865"/>
                <a:gd name="T4" fmla="*/ 322580000 w 1736"/>
                <a:gd name="T5" fmla="*/ 2147483646 h 865"/>
                <a:gd name="T6" fmla="*/ 2147483646 w 1736"/>
                <a:gd name="T7" fmla="*/ 1043345067 h 865"/>
                <a:gd name="T8" fmla="*/ 2147483646 w 1736"/>
                <a:gd name="T9" fmla="*/ 0 h 8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6" h="865">
                  <a:moveTo>
                    <a:pt x="1636" y="0"/>
                  </a:moveTo>
                  <a:lnTo>
                    <a:pt x="0" y="332"/>
                  </a:lnTo>
                  <a:lnTo>
                    <a:pt x="128" y="865"/>
                  </a:lnTo>
                  <a:lnTo>
                    <a:pt x="1736" y="414"/>
                  </a:lnTo>
                  <a:lnTo>
                    <a:pt x="1636" y="0"/>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33C4F548-27D1-EC8D-6EC1-129F85FF0D88}"/>
                </a:ext>
              </a:extLst>
            </p:cNvPr>
            <p:cNvSpPr>
              <a:spLocks/>
            </p:cNvSpPr>
            <p:nvPr/>
          </p:nvSpPr>
          <p:spPr bwMode="auto">
            <a:xfrm>
              <a:off x="-488950" y="765175"/>
              <a:ext cx="2670175" cy="871538"/>
            </a:xfrm>
            <a:custGeom>
              <a:avLst/>
              <a:gdLst>
                <a:gd name="T0" fmla="*/ 2147483646 w 1682"/>
                <a:gd name="T1" fmla="*/ 45362839 h 549"/>
                <a:gd name="T2" fmla="*/ 0 w 1682"/>
                <a:gd name="T3" fmla="*/ 0 h 549"/>
                <a:gd name="T4" fmla="*/ 40322500 w 1682"/>
                <a:gd name="T5" fmla="*/ 1383567369 h 549"/>
                <a:gd name="T6" fmla="*/ 2147483646 w 1682"/>
                <a:gd name="T7" fmla="*/ 1116430653 h 549"/>
                <a:gd name="T8" fmla="*/ 2147483646 w 1682"/>
                <a:gd name="T9" fmla="*/ 45362839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2" h="549">
                  <a:moveTo>
                    <a:pt x="1670" y="18"/>
                  </a:moveTo>
                  <a:lnTo>
                    <a:pt x="0" y="0"/>
                  </a:lnTo>
                  <a:lnTo>
                    <a:pt x="16" y="549"/>
                  </a:lnTo>
                  <a:lnTo>
                    <a:pt x="1682" y="443"/>
                  </a:lnTo>
                  <a:lnTo>
                    <a:pt x="1670" y="18"/>
                  </a:ln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48" name="Picture 7">
            <a:extLst>
              <a:ext uri="{FF2B5EF4-FFF2-40B4-BE49-F238E27FC236}">
                <a16:creationId xmlns:a16="http://schemas.microsoft.com/office/drawing/2014/main" id="{D2245D54-B82D-0FBF-1EA4-EF5D6E8012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35046" y="779590"/>
            <a:ext cx="2639915" cy="95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BFDC8A53-A4AF-044F-914E-32B8172035F4}"/>
              </a:ext>
            </a:extLst>
          </p:cNvPr>
          <p:cNvSpPr>
            <a:spLocks noGrp="1"/>
          </p:cNvSpPr>
          <p:nvPr>
            <p:ph type="subTitle" idx="1"/>
          </p:nvPr>
        </p:nvSpPr>
        <p:spPr>
          <a:xfrm>
            <a:off x="334963" y="3343851"/>
            <a:ext cx="6631968" cy="641502"/>
          </a:xfrm>
        </p:spPr>
        <p:txBody>
          <a:bodyPr lIns="0" tIns="0" rIns="0" bIns="0">
            <a:noAutofit/>
          </a:bodyPr>
          <a:lstStyle>
            <a:lvl1pPr marL="0" indent="0" algn="l">
              <a:lnSpc>
                <a:spcPct val="90000"/>
              </a:lnSpc>
              <a:spcBef>
                <a:spcPts val="0"/>
              </a:spcBef>
              <a:buNone/>
              <a:defRPr sz="2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Tree>
    <p:extLst>
      <p:ext uri="{BB962C8B-B14F-4D97-AF65-F5344CB8AC3E}">
        <p14:creationId xmlns:p14="http://schemas.microsoft.com/office/powerpoint/2010/main" val="14742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963" y="287019"/>
            <a:ext cx="9577386" cy="936625"/>
          </a:xfrm>
          <a:prstGeom prst="rect">
            <a:avLst/>
          </a:prstGeom>
        </p:spPr>
        <p:txBody>
          <a:bodyPr vert="horz" lIns="0" tIns="0" rIns="0" bIns="0" rtlCol="0" anchor="ctr">
            <a:noAutofit/>
          </a:bodyPr>
          <a:lstStyle/>
          <a:p>
            <a:r>
              <a:rPr lang="en-US"/>
              <a:t>Click to edit Master title style</a:t>
            </a:r>
            <a:endParaRPr lang="en-IE"/>
          </a:p>
        </p:txBody>
      </p:sp>
      <p:sp>
        <p:nvSpPr>
          <p:cNvPr id="3" name="Text Placeholder 2"/>
          <p:cNvSpPr>
            <a:spLocks noGrp="1"/>
          </p:cNvSpPr>
          <p:nvPr>
            <p:ph type="body" idx="1"/>
          </p:nvPr>
        </p:nvSpPr>
        <p:spPr>
          <a:xfrm>
            <a:off x="334962" y="1881188"/>
            <a:ext cx="11522075" cy="413099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4">
            <a:extLst>
              <a:ext uri="{FF2B5EF4-FFF2-40B4-BE49-F238E27FC236}">
                <a16:creationId xmlns:a16="http://schemas.microsoft.com/office/drawing/2014/main" id="{E41F891D-4655-CC4C-817D-F366D985BB25}"/>
              </a:ext>
            </a:extLst>
          </p:cNvPr>
          <p:cNvSpPr>
            <a:spLocks noGrp="1"/>
          </p:cNvSpPr>
          <p:nvPr>
            <p:ph type="ftr" sz="quarter" idx="3"/>
          </p:nvPr>
        </p:nvSpPr>
        <p:spPr>
          <a:xfrm>
            <a:off x="1310395" y="6232374"/>
            <a:ext cx="10548000" cy="184666"/>
          </a:xfrm>
          <a:prstGeom prst="rect">
            <a:avLst/>
          </a:prstGeom>
        </p:spPr>
        <p:txBody>
          <a:bodyPr vert="horz" lIns="0" tIns="0" rIns="0" bIns="0" rtlCol="0" anchor="ctr">
            <a:noAutofit/>
          </a:bodyPr>
          <a:lstStyle>
            <a:lvl1pPr algn="l">
              <a:defRPr sz="1200" b="0" i="0">
                <a:solidFill>
                  <a:srgbClr val="06038D"/>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IE"/>
          </a:p>
        </p:txBody>
      </p:sp>
      <p:sp>
        <p:nvSpPr>
          <p:cNvPr id="8" name="Slide Number Placeholder 5">
            <a:extLst>
              <a:ext uri="{FF2B5EF4-FFF2-40B4-BE49-F238E27FC236}">
                <a16:creationId xmlns:a16="http://schemas.microsoft.com/office/drawing/2014/main" id="{4C92D583-3174-7E42-B081-79DECF503CF7}"/>
              </a:ext>
            </a:extLst>
          </p:cNvPr>
          <p:cNvSpPr>
            <a:spLocks noGrp="1"/>
          </p:cNvSpPr>
          <p:nvPr>
            <p:ph type="sldNum" sz="quarter" idx="4"/>
          </p:nvPr>
        </p:nvSpPr>
        <p:spPr>
          <a:xfrm>
            <a:off x="334963" y="6234707"/>
            <a:ext cx="828000" cy="184666"/>
          </a:xfrm>
          <a:prstGeom prst="rect">
            <a:avLst/>
          </a:prstGeom>
        </p:spPr>
        <p:txBody>
          <a:bodyPr vert="horz" lIns="0" tIns="0" rIns="0" bIns="0" rtlCol="0" anchor="ctr">
            <a:noAutofit/>
          </a:bodyPr>
          <a:lstStyle>
            <a:lvl1pPr algn="l">
              <a:defRPr sz="1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DD9C4D5-18C8-4FD5-8DD3-707473F66EE9}" type="slidenum">
              <a:rPr lang="en-IE" smtClean="0"/>
              <a:pPr/>
              <a:t>‹#›</a:t>
            </a:fld>
            <a:endParaRPr lang="en-IE"/>
          </a:p>
        </p:txBody>
      </p:sp>
    </p:spTree>
    <p:extLst>
      <p:ext uri="{BB962C8B-B14F-4D97-AF65-F5344CB8AC3E}">
        <p14:creationId xmlns:p14="http://schemas.microsoft.com/office/powerpoint/2010/main" val="2650160548"/>
      </p:ext>
    </p:extLst>
  </p:cSld>
  <p:clrMap bg1="lt1" tx1="dk1" bg2="lt2" tx2="dk2" accent1="accent1" accent2="accent2" accent3="accent3" accent4="accent4" accent5="accent5" accent6="accent6" hlink="hlink" folHlink="folHlink"/>
  <p:sldLayoutIdLst>
    <p:sldLayoutId id="2147483686" r:id="rId1"/>
    <p:sldLayoutId id="2147483667" r:id="rId2"/>
    <p:sldLayoutId id="2147483711" r:id="rId3"/>
    <p:sldLayoutId id="2147483680" r:id="rId4"/>
    <p:sldLayoutId id="2147483713" r:id="rId5"/>
    <p:sldLayoutId id="214748371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b="1"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70000" indent="-270000" algn="l" defTabSz="914400" rtl="0" eaLnBrk="1" latinLnBrk="0" hangingPunct="1">
        <a:lnSpc>
          <a:spcPct val="100000"/>
        </a:lnSpc>
        <a:spcBef>
          <a:spcPts val="1000"/>
        </a:spcBef>
        <a:buClr>
          <a:schemeClr val="accent2"/>
        </a:buClr>
        <a:buFont typeface="Arial" panose="020B0604020202020204" pitchFamily="34" charset="0"/>
        <a:buChar char="•"/>
        <a:defRPr sz="16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1pPr>
      <a:lvl2pPr marL="540000" indent="-270000" algn="l" defTabSz="914400" rtl="0" eaLnBrk="1" latinLnBrk="0" hangingPunct="1">
        <a:lnSpc>
          <a:spcPct val="100000"/>
        </a:lnSpc>
        <a:spcBef>
          <a:spcPts val="500"/>
        </a:spcBef>
        <a:buClr>
          <a:schemeClr val="accent3"/>
        </a:buClr>
        <a:buFont typeface="Arial" panose="020B0604020202020204" pitchFamily="34" charset="0"/>
        <a:buChar char="‒"/>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2pPr>
      <a:lvl3pPr marL="810000" indent="-270000" algn="l" defTabSz="914400" rtl="0" eaLnBrk="1" latinLnBrk="0" hangingPunct="1">
        <a:lnSpc>
          <a:spcPct val="100000"/>
        </a:lnSpc>
        <a:spcBef>
          <a:spcPts val="500"/>
        </a:spcBef>
        <a:buClr>
          <a:schemeClr val="accent4"/>
        </a:buClr>
        <a:buFont typeface="Wingdings" panose="05000000000000000000" pitchFamily="2" charset="2"/>
        <a:buChar char="§"/>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3pPr>
      <a:lvl4pPr marL="1080000" indent="-270000" algn="l" defTabSz="914400" rtl="0" eaLnBrk="1" latinLnBrk="0" hangingPunct="1">
        <a:lnSpc>
          <a:spcPct val="100000"/>
        </a:lnSpc>
        <a:spcBef>
          <a:spcPts val="500"/>
        </a:spcBef>
        <a:buClr>
          <a:schemeClr val="accent5"/>
        </a:buClr>
        <a:buFont typeface="Courier New" panose="02070309020205020404" pitchFamily="49" charset="0"/>
        <a:buChar char="o"/>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4pPr>
      <a:lvl5pPr marL="1350000" indent="-270000" algn="l" defTabSz="914400" rtl="0" eaLnBrk="1" latinLnBrk="0" hangingPunct="1">
        <a:lnSpc>
          <a:spcPct val="100000"/>
        </a:lnSpc>
        <a:spcBef>
          <a:spcPts val="500"/>
        </a:spcBef>
        <a:buClr>
          <a:schemeClr val="accent6"/>
        </a:buClr>
        <a:buFont typeface="Arial" panose="020B0604020202020204" pitchFamily="34" charset="0"/>
        <a:buChar char="»"/>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211">
          <p15:clr>
            <a:srgbClr val="F26B43"/>
          </p15:clr>
        </p15:guide>
        <p15:guide id="3" pos="733">
          <p15:clr>
            <a:srgbClr val="F26B43"/>
          </p15:clr>
        </p15:guide>
        <p15:guide id="4" pos="824">
          <p15:clr>
            <a:srgbClr val="F26B43"/>
          </p15:clr>
        </p15:guide>
        <p15:guide id="5" pos="1345">
          <p15:clr>
            <a:srgbClr val="F26B43"/>
          </p15:clr>
        </p15:guide>
        <p15:guide id="6" pos="1436">
          <p15:clr>
            <a:srgbClr val="F26B43"/>
          </p15:clr>
        </p15:guide>
        <p15:guide id="7" pos="1958">
          <p15:clr>
            <a:srgbClr val="F26B43"/>
          </p15:clr>
        </p15:guide>
        <p15:guide id="8" pos="2048">
          <p15:clr>
            <a:srgbClr val="F26B43"/>
          </p15:clr>
        </p15:guide>
        <p15:guide id="9" pos="2570">
          <p15:clr>
            <a:srgbClr val="F26B43"/>
          </p15:clr>
        </p15:guide>
        <p15:guide id="10" pos="2661">
          <p15:clr>
            <a:srgbClr val="F26B43"/>
          </p15:clr>
        </p15:guide>
        <p15:guide id="11" pos="3182">
          <p15:clr>
            <a:srgbClr val="F26B43"/>
          </p15:clr>
        </p15:guide>
        <p15:guide id="12" pos="3273">
          <p15:clr>
            <a:srgbClr val="F26B43"/>
          </p15:clr>
        </p15:guide>
        <p15:guide id="13" pos="3795">
          <p15:clr>
            <a:srgbClr val="F26B43"/>
          </p15:clr>
        </p15:guide>
        <p15:guide id="14" pos="3885">
          <p15:clr>
            <a:srgbClr val="F26B43"/>
          </p15:clr>
        </p15:guide>
        <p15:guide id="15" pos="4407">
          <p15:clr>
            <a:srgbClr val="F26B43"/>
          </p15:clr>
        </p15:guide>
        <p15:guide id="16" pos="4498">
          <p15:clr>
            <a:srgbClr val="F26B43"/>
          </p15:clr>
        </p15:guide>
        <p15:guide id="17" pos="5019">
          <p15:clr>
            <a:srgbClr val="F26B43"/>
          </p15:clr>
        </p15:guide>
        <p15:guide id="18" pos="5110">
          <p15:clr>
            <a:srgbClr val="F26B43"/>
          </p15:clr>
        </p15:guide>
        <p15:guide id="19" pos="5632">
          <p15:clr>
            <a:srgbClr val="F26B43"/>
          </p15:clr>
        </p15:guide>
        <p15:guide id="20" pos="5722">
          <p15:clr>
            <a:srgbClr val="F26B43"/>
          </p15:clr>
        </p15:guide>
        <p15:guide id="21" pos="6244">
          <p15:clr>
            <a:srgbClr val="F26B43"/>
          </p15:clr>
        </p15:guide>
        <p15:guide id="22" pos="6335">
          <p15:clr>
            <a:srgbClr val="F26B43"/>
          </p15:clr>
        </p15:guide>
        <p15:guide id="23" pos="6856">
          <p15:clr>
            <a:srgbClr val="F26B43"/>
          </p15:clr>
        </p15:guide>
        <p15:guide id="24" pos="6947">
          <p15:clr>
            <a:srgbClr val="F26B43"/>
          </p15:clr>
        </p15:guide>
        <p15:guide id="25" pos="7469">
          <p15:clr>
            <a:srgbClr val="F26B43"/>
          </p15:clr>
        </p15:guide>
        <p15:guide id="26" orient="horz" pos="414">
          <p15:clr>
            <a:srgbClr val="F26B43"/>
          </p15:clr>
        </p15:guide>
        <p15:guide id="27" orient="horz" pos="504">
          <p15:clr>
            <a:srgbClr val="F26B43"/>
          </p15:clr>
        </p15:guide>
        <p15:guide id="28" orient="horz" pos="754">
          <p15:clr>
            <a:srgbClr val="F26B43"/>
          </p15:clr>
        </p15:guide>
        <p15:guide id="29" orient="horz" pos="845">
          <p15:clr>
            <a:srgbClr val="F26B43"/>
          </p15:clr>
        </p15:guide>
        <p15:guide id="30" orient="horz" pos="1094">
          <p15:clr>
            <a:srgbClr val="F26B43"/>
          </p15:clr>
        </p15:guide>
        <p15:guide id="31" orient="horz" pos="1185">
          <p15:clr>
            <a:srgbClr val="F26B43"/>
          </p15:clr>
        </p15:guide>
        <p15:guide id="32" orient="horz" pos="1434">
          <p15:clr>
            <a:srgbClr val="F26B43"/>
          </p15:clr>
        </p15:guide>
        <p15:guide id="33" orient="horz" pos="1525">
          <p15:clr>
            <a:srgbClr val="F26B43"/>
          </p15:clr>
        </p15:guide>
        <p15:guide id="34" orient="horz" pos="1774">
          <p15:clr>
            <a:srgbClr val="F26B43"/>
          </p15:clr>
        </p15:guide>
        <p15:guide id="35" orient="horz" pos="1865">
          <p15:clr>
            <a:srgbClr val="F26B43"/>
          </p15:clr>
        </p15:guide>
        <p15:guide id="36" orient="horz" pos="2115">
          <p15:clr>
            <a:srgbClr val="F26B43"/>
          </p15:clr>
        </p15:guide>
        <p15:guide id="37" orient="horz" pos="2205">
          <p15:clr>
            <a:srgbClr val="F26B43"/>
          </p15:clr>
        </p15:guide>
        <p15:guide id="38" orient="horz" pos="2455">
          <p15:clr>
            <a:srgbClr val="F26B43"/>
          </p15:clr>
        </p15:guide>
        <p15:guide id="39" orient="horz" pos="2546">
          <p15:clr>
            <a:srgbClr val="F26B43"/>
          </p15:clr>
        </p15:guide>
        <p15:guide id="40" orient="horz" pos="2795">
          <p15:clr>
            <a:srgbClr val="F26B43"/>
          </p15:clr>
        </p15:guide>
        <p15:guide id="41" orient="horz" pos="2886">
          <p15:clr>
            <a:srgbClr val="F26B43"/>
          </p15:clr>
        </p15:guide>
        <p15:guide id="42" orient="horz" pos="3135">
          <p15:clr>
            <a:srgbClr val="F26B43"/>
          </p15:clr>
        </p15:guide>
        <p15:guide id="43" orient="horz" pos="3226">
          <p15:clr>
            <a:srgbClr val="F26B43"/>
          </p15:clr>
        </p15:guide>
        <p15:guide id="44" orient="horz" pos="3475">
          <p15:clr>
            <a:srgbClr val="F26B43"/>
          </p15:clr>
        </p15:guide>
        <p15:guide id="45" orient="horz" pos="3566">
          <p15:clr>
            <a:srgbClr val="F26B43"/>
          </p15:clr>
        </p15:guide>
        <p15:guide id="46" orient="horz" pos="3816">
          <p15:clr>
            <a:srgbClr val="F26B43"/>
          </p15:clr>
        </p15:guide>
        <p15:guide id="47" orient="horz" pos="3906">
          <p15:clr>
            <a:srgbClr val="F26B43"/>
          </p15:clr>
        </p15:guide>
        <p15:guide id="48" orient="horz" pos="41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1.png"/><Relationship Id="rId4" Type="http://schemas.openxmlformats.org/officeDocument/2006/relationships/diagramLayout" Target="../diagrams/layout3.xm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stakeholder@gasnetworks.ie" TargetMode="External"/><Relationship Id="rId2" Type="http://schemas.openxmlformats.org/officeDocument/2006/relationships/hyperlink" Target="mailto:networkforecasting@gasnetworks.i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EDA7AA-CC4B-B729-FE7D-7C39497271B6}"/>
              </a:ext>
            </a:extLst>
          </p:cNvPr>
          <p:cNvSpPr>
            <a:spLocks noGrp="1"/>
          </p:cNvSpPr>
          <p:nvPr>
            <p:ph type="ftr" sz="quarter" idx="3"/>
          </p:nvPr>
        </p:nvSpPr>
        <p:spPr/>
        <p:txBody>
          <a:bodyPr/>
          <a:lstStyle/>
          <a:p>
            <a:r>
              <a:rPr lang="da-DK"/>
              <a:t>14th January 2025</a:t>
            </a:r>
            <a:endParaRPr lang="en-IE"/>
          </a:p>
        </p:txBody>
      </p:sp>
      <p:sp>
        <p:nvSpPr>
          <p:cNvPr id="3" name="Subtitle 2">
            <a:extLst>
              <a:ext uri="{FF2B5EF4-FFF2-40B4-BE49-F238E27FC236}">
                <a16:creationId xmlns:a16="http://schemas.microsoft.com/office/drawing/2014/main" id="{A2145A04-23A7-5E26-06ED-C5623489ECD9}"/>
              </a:ext>
            </a:extLst>
          </p:cNvPr>
          <p:cNvSpPr>
            <a:spLocks noGrp="1"/>
          </p:cNvSpPr>
          <p:nvPr>
            <p:ph type="subTitle" idx="1"/>
          </p:nvPr>
        </p:nvSpPr>
        <p:spPr/>
        <p:txBody>
          <a:bodyPr/>
          <a:lstStyle/>
          <a:p>
            <a:r>
              <a:rPr lang="en-GB"/>
              <a:t>Joint webinar for stakeholders</a:t>
            </a:r>
            <a:endParaRPr lang="en-IE"/>
          </a:p>
        </p:txBody>
      </p:sp>
      <p:sp>
        <p:nvSpPr>
          <p:cNvPr id="4" name="Title 3">
            <a:extLst>
              <a:ext uri="{FF2B5EF4-FFF2-40B4-BE49-F238E27FC236}">
                <a16:creationId xmlns:a16="http://schemas.microsoft.com/office/drawing/2014/main" id="{48ABFC3A-D785-8697-3596-C1D69B179F7B}"/>
              </a:ext>
            </a:extLst>
          </p:cNvPr>
          <p:cNvSpPr>
            <a:spLocks noGrp="1"/>
          </p:cNvSpPr>
          <p:nvPr>
            <p:ph type="ctrTitle"/>
          </p:nvPr>
        </p:nvSpPr>
        <p:spPr>
          <a:xfrm>
            <a:off x="345518" y="834639"/>
            <a:ext cx="8823857" cy="2741938"/>
          </a:xfrm>
        </p:spPr>
        <p:txBody>
          <a:bodyPr>
            <a:normAutofit fontScale="90000"/>
          </a:bodyPr>
          <a:lstStyle/>
          <a:p>
            <a:r>
              <a:rPr lang="da-DK" sz="3200" i="1">
                <a:latin typeface="Open Sans"/>
                <a:ea typeface="Open Sans"/>
                <a:cs typeface="Open Sans"/>
              </a:rPr>
              <a:t>GNI Core Flexibility Report: </a:t>
            </a:r>
            <a:br>
              <a:rPr lang="da-DK" sz="3200" i="1">
                <a:latin typeface="Open Sans"/>
                <a:ea typeface="Open Sans"/>
                <a:cs typeface="Open Sans"/>
              </a:rPr>
            </a:br>
            <a:br>
              <a:rPr lang="da-DK" sz="3200" i="1">
                <a:latin typeface="Open Sans"/>
                <a:ea typeface="Open Sans"/>
                <a:cs typeface="Open Sans"/>
              </a:rPr>
            </a:br>
            <a:r>
              <a:rPr lang="da-DK" sz="3200" b="0" i="1">
                <a:latin typeface="Open Sans"/>
                <a:ea typeface="Open Sans"/>
                <a:cs typeface="Open Sans"/>
              </a:rPr>
              <a:t>Ambition &amp; approach for adaptive </a:t>
            </a:r>
            <a:r>
              <a:rPr lang="da-DK" sz="3200" b="0" i="1" err="1">
                <a:latin typeface="Open Sans"/>
                <a:ea typeface="Open Sans"/>
                <a:cs typeface="Open Sans"/>
              </a:rPr>
              <a:t>planning</a:t>
            </a:r>
            <a:r>
              <a:rPr lang="da-DK" sz="3200" b="0" i="1">
                <a:latin typeface="Open Sans"/>
                <a:ea typeface="Open Sans"/>
                <a:cs typeface="Open Sans"/>
              </a:rPr>
              <a:t> of the gas </a:t>
            </a:r>
            <a:r>
              <a:rPr lang="da-DK" sz="3200" b="0" i="1" err="1">
                <a:latin typeface="Open Sans"/>
                <a:ea typeface="Open Sans"/>
                <a:cs typeface="Open Sans"/>
              </a:rPr>
              <a:t>network</a:t>
            </a:r>
            <a:br>
              <a:rPr lang="da-DK" sz="3200" b="0" i="1">
                <a:latin typeface="Open Sans"/>
                <a:ea typeface="Open Sans"/>
                <a:cs typeface="Open Sans"/>
              </a:rPr>
            </a:br>
            <a:br>
              <a:rPr lang="da-DK" sz="3200" i="1">
                <a:latin typeface="Open Sans"/>
                <a:ea typeface="Open Sans"/>
                <a:cs typeface="Open Sans"/>
              </a:rPr>
            </a:br>
            <a:br>
              <a:rPr lang="da-DK" sz="3200" i="1">
                <a:latin typeface="Open Sans"/>
                <a:ea typeface="Open Sans"/>
                <a:cs typeface="Open Sans"/>
              </a:rPr>
            </a:br>
            <a:r>
              <a:rPr lang="da-DK" sz="1800">
                <a:latin typeface="Open Sans"/>
                <a:ea typeface="Open Sans"/>
                <a:cs typeface="Open Sans"/>
              </a:rPr>
              <a:t>Please note, </a:t>
            </a:r>
            <a:r>
              <a:rPr lang="da-DK" sz="1800" err="1">
                <a:latin typeface="Open Sans"/>
                <a:ea typeface="Open Sans"/>
                <a:cs typeface="Open Sans"/>
              </a:rPr>
              <a:t>this</a:t>
            </a:r>
            <a:r>
              <a:rPr lang="da-DK" sz="1800">
                <a:latin typeface="Open Sans"/>
                <a:ea typeface="Open Sans"/>
                <a:cs typeface="Open Sans"/>
              </a:rPr>
              <a:t> session </a:t>
            </a:r>
            <a:r>
              <a:rPr lang="da-DK" sz="1800" err="1">
                <a:latin typeface="Open Sans"/>
                <a:ea typeface="Open Sans"/>
                <a:cs typeface="Open Sans"/>
              </a:rPr>
              <a:t>will</a:t>
            </a:r>
            <a:r>
              <a:rPr lang="da-DK" sz="1800">
                <a:latin typeface="Open Sans"/>
                <a:ea typeface="Open Sans"/>
                <a:cs typeface="Open Sans"/>
              </a:rPr>
              <a:t> </a:t>
            </a:r>
            <a:r>
              <a:rPr lang="da-DK" sz="1800" err="1">
                <a:latin typeface="Open Sans"/>
                <a:ea typeface="Open Sans"/>
                <a:cs typeface="Open Sans"/>
              </a:rPr>
              <a:t>be</a:t>
            </a:r>
            <a:r>
              <a:rPr lang="da-DK" sz="1800">
                <a:latin typeface="Open Sans"/>
                <a:ea typeface="Open Sans"/>
                <a:cs typeface="Open Sans"/>
              </a:rPr>
              <a:t> </a:t>
            </a:r>
            <a:r>
              <a:rPr lang="da-DK" sz="1800" err="1">
                <a:latin typeface="Open Sans"/>
                <a:ea typeface="Open Sans"/>
                <a:cs typeface="Open Sans"/>
              </a:rPr>
              <a:t>recorded</a:t>
            </a:r>
            <a:br>
              <a:rPr lang="da-DK" sz="1800">
                <a:latin typeface="Open Sans"/>
                <a:ea typeface="Open Sans"/>
                <a:cs typeface="Open Sans"/>
              </a:rPr>
            </a:br>
            <a:endParaRPr lang="da-DK" sz="1800">
              <a:latin typeface="Open Sans"/>
              <a:ea typeface="Open Sans"/>
              <a:cs typeface="Open Sans"/>
            </a:endParaRPr>
          </a:p>
        </p:txBody>
      </p:sp>
    </p:spTree>
    <p:extLst>
      <p:ext uri="{BB962C8B-B14F-4D97-AF65-F5344CB8AC3E}">
        <p14:creationId xmlns:p14="http://schemas.microsoft.com/office/powerpoint/2010/main" val="376643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7573610-B6BF-09F6-0834-0BCA7C5CDB5B}"/>
              </a:ext>
            </a:extLst>
          </p:cNvPr>
          <p:cNvSpPr>
            <a:spLocks noGrp="1"/>
          </p:cNvSpPr>
          <p:nvPr>
            <p:ph type="subTitle" idx="1"/>
          </p:nvPr>
        </p:nvSpPr>
        <p:spPr>
          <a:xfrm>
            <a:off x="302878" y="3151345"/>
            <a:ext cx="8135269" cy="1565033"/>
          </a:xfrm>
        </p:spPr>
        <p:txBody>
          <a:bodyPr/>
          <a:lstStyle/>
          <a:p>
            <a:r>
              <a:rPr lang="en-GB"/>
              <a:t>GNI Core Flexibility Report </a:t>
            </a:r>
          </a:p>
          <a:p>
            <a:endParaRPr lang="en-GB"/>
          </a:p>
          <a:p>
            <a:r>
              <a:rPr lang="en-GB" b="0"/>
              <a:t>Approach</a:t>
            </a:r>
            <a:endParaRPr lang="en-IE" b="0"/>
          </a:p>
        </p:txBody>
      </p:sp>
    </p:spTree>
    <p:extLst>
      <p:ext uri="{BB962C8B-B14F-4D97-AF65-F5344CB8AC3E}">
        <p14:creationId xmlns:p14="http://schemas.microsoft.com/office/powerpoint/2010/main" val="359670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21F27B-0AA7-7B69-700E-326C619D1CA8}"/>
              </a:ext>
            </a:extLst>
          </p:cNvPr>
          <p:cNvSpPr>
            <a:spLocks noGrp="1"/>
          </p:cNvSpPr>
          <p:nvPr>
            <p:ph type="ftr" sz="quarter" idx="3"/>
          </p:nvPr>
        </p:nvSpPr>
        <p:spPr/>
        <p:txBody>
          <a:bodyPr/>
          <a:lstStyle/>
          <a:p>
            <a:endParaRPr lang="en-IE"/>
          </a:p>
        </p:txBody>
      </p:sp>
      <p:sp>
        <p:nvSpPr>
          <p:cNvPr id="3" name="Slide Number Placeholder 2">
            <a:extLst>
              <a:ext uri="{FF2B5EF4-FFF2-40B4-BE49-F238E27FC236}">
                <a16:creationId xmlns:a16="http://schemas.microsoft.com/office/drawing/2014/main" id="{228BE5CA-60B6-A609-1A8D-0771AAECB75B}"/>
              </a:ext>
            </a:extLst>
          </p:cNvPr>
          <p:cNvSpPr>
            <a:spLocks noGrp="1"/>
          </p:cNvSpPr>
          <p:nvPr>
            <p:ph type="sldNum" sz="quarter" idx="4"/>
          </p:nvPr>
        </p:nvSpPr>
        <p:spPr/>
        <p:txBody>
          <a:bodyPr/>
          <a:lstStyle/>
          <a:p>
            <a:fld id="{BDD9C4D5-18C8-4FD5-8DD3-707473F66EE9}" type="slidenum">
              <a:rPr lang="en-IE" smtClean="0"/>
              <a:pPr/>
              <a:t>11</a:t>
            </a:fld>
            <a:endParaRPr lang="en-IE"/>
          </a:p>
        </p:txBody>
      </p:sp>
      <p:sp>
        <p:nvSpPr>
          <p:cNvPr id="6" name="Title 5">
            <a:extLst>
              <a:ext uri="{FF2B5EF4-FFF2-40B4-BE49-F238E27FC236}">
                <a16:creationId xmlns:a16="http://schemas.microsoft.com/office/drawing/2014/main" id="{67551975-E6CA-32AF-D67B-6604BB63D302}"/>
              </a:ext>
            </a:extLst>
          </p:cNvPr>
          <p:cNvSpPr>
            <a:spLocks noGrp="1"/>
          </p:cNvSpPr>
          <p:nvPr>
            <p:ph type="title"/>
          </p:nvPr>
        </p:nvSpPr>
        <p:spPr>
          <a:xfrm>
            <a:off x="334963" y="260349"/>
            <a:ext cx="9825112" cy="936625"/>
          </a:xfrm>
        </p:spPr>
        <p:txBody>
          <a:bodyPr/>
          <a:lstStyle/>
          <a:p>
            <a:r>
              <a:rPr lang="en-GB"/>
              <a:t>What is adaptive planning?</a:t>
            </a:r>
            <a:endParaRPr lang="en-IE"/>
          </a:p>
        </p:txBody>
      </p:sp>
      <p:sp>
        <p:nvSpPr>
          <p:cNvPr id="7" name="Text Placeholder 6">
            <a:extLst>
              <a:ext uri="{FF2B5EF4-FFF2-40B4-BE49-F238E27FC236}">
                <a16:creationId xmlns:a16="http://schemas.microsoft.com/office/drawing/2014/main" id="{362DE042-3C0F-B375-4F26-C528BD241240}"/>
              </a:ext>
            </a:extLst>
          </p:cNvPr>
          <p:cNvSpPr>
            <a:spLocks noGrp="1"/>
          </p:cNvSpPr>
          <p:nvPr>
            <p:ph type="body" sz="quarter" idx="10"/>
          </p:nvPr>
        </p:nvSpPr>
        <p:spPr>
          <a:xfrm>
            <a:off x="334964" y="1404000"/>
            <a:ext cx="4766425" cy="5012380"/>
          </a:xfrm>
        </p:spPr>
        <p:txBody>
          <a:bodyPr/>
          <a:lstStyle/>
          <a:p>
            <a:r>
              <a:rPr lang="da-DK" b="1"/>
              <a:t>Adaptive Planning </a:t>
            </a:r>
            <a:r>
              <a:rPr lang="da-DK"/>
              <a:t>is an iterative framework for decision-making in uncertainty. </a:t>
            </a:r>
          </a:p>
          <a:p>
            <a:pPr lvl="1"/>
            <a:r>
              <a:rPr lang="da-DK"/>
              <a:t>Avoids commitment to one single long-term plan. </a:t>
            </a:r>
          </a:p>
          <a:p>
            <a:pPr lvl="1"/>
            <a:r>
              <a:rPr lang="da-DK"/>
              <a:t>Allows for flexibility to switch between actions creating a strategy that can evolve over time. </a:t>
            </a:r>
          </a:p>
          <a:p>
            <a:pPr lvl="1"/>
            <a:endParaRPr lang="da-DK"/>
          </a:p>
          <a:p>
            <a:r>
              <a:rPr lang="da-DK" b="1"/>
              <a:t>Adaptive Pathways </a:t>
            </a:r>
            <a:r>
              <a:rPr lang="da-DK"/>
              <a:t>are a specific adaptive planning approach to achieve the long-term strategy or goal.</a:t>
            </a:r>
          </a:p>
          <a:p>
            <a:pPr lvl="1"/>
            <a:r>
              <a:rPr lang="da-DK"/>
              <a:t>Takes various forms, but typically based on a decision tree with thresholds and trigger points.</a:t>
            </a:r>
          </a:p>
          <a:p>
            <a:pPr lvl="1"/>
            <a:r>
              <a:rPr lang="da-DK"/>
              <a:t>Each route in a decision tree forms an adaptive pathway that can be implemented as conditions evolve.</a:t>
            </a:r>
          </a:p>
          <a:p>
            <a:pPr lvl="1"/>
            <a:r>
              <a:rPr lang="da-DK"/>
              <a:t>Relies on monitoring and evaluation of conditions and trigger points over time.</a:t>
            </a:r>
          </a:p>
          <a:p>
            <a:pPr lvl="1"/>
            <a:endParaRPr lang="en-IE"/>
          </a:p>
        </p:txBody>
      </p:sp>
      <p:grpSp>
        <p:nvGrpSpPr>
          <p:cNvPr id="11" name="Group 10">
            <a:extLst>
              <a:ext uri="{FF2B5EF4-FFF2-40B4-BE49-F238E27FC236}">
                <a16:creationId xmlns:a16="http://schemas.microsoft.com/office/drawing/2014/main" id="{90EDBDCA-B800-81BD-C405-A0BFA9F9F34F}"/>
              </a:ext>
            </a:extLst>
          </p:cNvPr>
          <p:cNvGrpSpPr/>
          <p:nvPr/>
        </p:nvGrpSpPr>
        <p:grpSpPr>
          <a:xfrm>
            <a:off x="4932120" y="2314248"/>
            <a:ext cx="7018270" cy="3139752"/>
            <a:chOff x="4838766" y="2236801"/>
            <a:chExt cx="7018270" cy="3139752"/>
          </a:xfrm>
        </p:grpSpPr>
        <p:pic>
          <p:nvPicPr>
            <p:cNvPr id="9" name="Picture 8">
              <a:extLst>
                <a:ext uri="{FF2B5EF4-FFF2-40B4-BE49-F238E27FC236}">
                  <a16:creationId xmlns:a16="http://schemas.microsoft.com/office/drawing/2014/main" id="{EC0DF494-AFA4-389E-9F69-0539AB8AD5CB}"/>
                </a:ext>
              </a:extLst>
            </p:cNvPr>
            <p:cNvPicPr>
              <a:picLocks noChangeAspect="1"/>
            </p:cNvPicPr>
            <p:nvPr/>
          </p:nvPicPr>
          <p:blipFill>
            <a:blip r:embed="rId3"/>
            <a:stretch>
              <a:fillRect/>
            </a:stretch>
          </p:blipFill>
          <p:spPr>
            <a:xfrm>
              <a:off x="4838766" y="2236801"/>
              <a:ext cx="7018270" cy="3139752"/>
            </a:xfrm>
            <a:prstGeom prst="rect">
              <a:avLst/>
            </a:prstGeom>
          </p:spPr>
        </p:pic>
        <p:sp>
          <p:nvSpPr>
            <p:cNvPr id="10" name="Rectangle 9">
              <a:extLst>
                <a:ext uri="{FF2B5EF4-FFF2-40B4-BE49-F238E27FC236}">
                  <a16:creationId xmlns:a16="http://schemas.microsoft.com/office/drawing/2014/main" id="{031C64DB-6C7F-2FB1-90EB-15798755EDCE}"/>
                </a:ext>
              </a:extLst>
            </p:cNvPr>
            <p:cNvSpPr/>
            <p:nvPr/>
          </p:nvSpPr>
          <p:spPr>
            <a:xfrm>
              <a:off x="4838766" y="4876800"/>
              <a:ext cx="2038284" cy="4997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 name="Group 11">
            <a:extLst>
              <a:ext uri="{FF2B5EF4-FFF2-40B4-BE49-F238E27FC236}">
                <a16:creationId xmlns:a16="http://schemas.microsoft.com/office/drawing/2014/main" id="{3A354838-C4F2-46D5-E3C2-25DCCFDF7D58}"/>
              </a:ext>
            </a:extLst>
          </p:cNvPr>
          <p:cNvGrpSpPr/>
          <p:nvPr/>
        </p:nvGrpSpPr>
        <p:grpSpPr>
          <a:xfrm>
            <a:off x="10177394" y="454191"/>
            <a:ext cx="1909749" cy="591329"/>
            <a:chOff x="519520" y="1995"/>
            <a:chExt cx="1909749" cy="591329"/>
          </a:xfrm>
          <a:solidFill>
            <a:schemeClr val="bg1"/>
          </a:solidFill>
        </p:grpSpPr>
        <p:sp>
          <p:nvSpPr>
            <p:cNvPr id="14" name="Rectangle: Rounded Corners 13">
              <a:extLst>
                <a:ext uri="{FF2B5EF4-FFF2-40B4-BE49-F238E27FC236}">
                  <a16:creationId xmlns:a16="http://schemas.microsoft.com/office/drawing/2014/main" id="{A6F6D73D-42BB-FD25-75C3-E7492EA30855}"/>
                </a:ext>
              </a:extLst>
            </p:cNvPr>
            <p:cNvSpPr/>
            <p:nvPr/>
          </p:nvSpPr>
          <p:spPr>
            <a:xfrm>
              <a:off x="519520" y="1995"/>
              <a:ext cx="1909749" cy="59132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15" name="Rectangle: Rounded Corners 4">
              <a:extLst>
                <a:ext uri="{FF2B5EF4-FFF2-40B4-BE49-F238E27FC236}">
                  <a16:creationId xmlns:a16="http://schemas.microsoft.com/office/drawing/2014/main" id="{EB50F44E-BD8B-03D2-FC8C-0069369722C6}"/>
                </a:ext>
              </a:extLst>
            </p:cNvPr>
            <p:cNvSpPr txBox="1"/>
            <p:nvPr/>
          </p:nvSpPr>
          <p:spPr>
            <a:xfrm>
              <a:off x="536839" y="19314"/>
              <a:ext cx="1875111" cy="5566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IE" sz="1800" kern="1200"/>
            </a:p>
          </p:txBody>
        </p:sp>
      </p:grpSp>
    </p:spTree>
    <p:extLst>
      <p:ext uri="{BB962C8B-B14F-4D97-AF65-F5344CB8AC3E}">
        <p14:creationId xmlns:p14="http://schemas.microsoft.com/office/powerpoint/2010/main" val="237922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21F27B-0AA7-7B69-700E-326C619D1CA8}"/>
              </a:ext>
            </a:extLst>
          </p:cNvPr>
          <p:cNvSpPr>
            <a:spLocks noGrp="1"/>
          </p:cNvSpPr>
          <p:nvPr>
            <p:ph type="ftr" sz="quarter" idx="3"/>
          </p:nvPr>
        </p:nvSpPr>
        <p:spPr/>
        <p:txBody>
          <a:bodyPr/>
          <a:lstStyle/>
          <a:p>
            <a:endParaRPr lang="en-IE"/>
          </a:p>
        </p:txBody>
      </p:sp>
      <p:sp>
        <p:nvSpPr>
          <p:cNvPr id="3" name="Slide Number Placeholder 2">
            <a:extLst>
              <a:ext uri="{FF2B5EF4-FFF2-40B4-BE49-F238E27FC236}">
                <a16:creationId xmlns:a16="http://schemas.microsoft.com/office/drawing/2014/main" id="{228BE5CA-60B6-A609-1A8D-0771AAECB75B}"/>
              </a:ext>
            </a:extLst>
          </p:cNvPr>
          <p:cNvSpPr>
            <a:spLocks noGrp="1"/>
          </p:cNvSpPr>
          <p:nvPr>
            <p:ph type="sldNum" sz="quarter" idx="4"/>
          </p:nvPr>
        </p:nvSpPr>
        <p:spPr/>
        <p:txBody>
          <a:bodyPr/>
          <a:lstStyle/>
          <a:p>
            <a:fld id="{BDD9C4D5-18C8-4FD5-8DD3-707473F66EE9}" type="slidenum">
              <a:rPr lang="en-IE" smtClean="0"/>
              <a:pPr/>
              <a:t>12</a:t>
            </a:fld>
            <a:endParaRPr lang="en-IE"/>
          </a:p>
        </p:txBody>
      </p:sp>
      <p:sp>
        <p:nvSpPr>
          <p:cNvPr id="6" name="Title 5">
            <a:extLst>
              <a:ext uri="{FF2B5EF4-FFF2-40B4-BE49-F238E27FC236}">
                <a16:creationId xmlns:a16="http://schemas.microsoft.com/office/drawing/2014/main" id="{67551975-E6CA-32AF-D67B-6604BB63D302}"/>
              </a:ext>
            </a:extLst>
          </p:cNvPr>
          <p:cNvSpPr>
            <a:spLocks noGrp="1"/>
          </p:cNvSpPr>
          <p:nvPr>
            <p:ph type="title"/>
          </p:nvPr>
        </p:nvSpPr>
        <p:spPr>
          <a:xfrm>
            <a:off x="334963" y="260349"/>
            <a:ext cx="9825112" cy="936625"/>
          </a:xfrm>
        </p:spPr>
        <p:txBody>
          <a:bodyPr/>
          <a:lstStyle/>
          <a:p>
            <a:r>
              <a:rPr lang="en-GB"/>
              <a:t>Adaptive Planning Steps </a:t>
            </a:r>
            <a:endParaRPr lang="en-IE"/>
          </a:p>
        </p:txBody>
      </p:sp>
      <p:sp>
        <p:nvSpPr>
          <p:cNvPr id="7" name="Text Placeholder 6">
            <a:extLst>
              <a:ext uri="{FF2B5EF4-FFF2-40B4-BE49-F238E27FC236}">
                <a16:creationId xmlns:a16="http://schemas.microsoft.com/office/drawing/2014/main" id="{362DE042-3C0F-B375-4F26-C528BD241240}"/>
              </a:ext>
            </a:extLst>
          </p:cNvPr>
          <p:cNvSpPr>
            <a:spLocks noGrp="1"/>
          </p:cNvSpPr>
          <p:nvPr>
            <p:ph type="body" sz="quarter" idx="10"/>
          </p:nvPr>
        </p:nvSpPr>
        <p:spPr>
          <a:xfrm>
            <a:off x="334963" y="3971645"/>
            <a:ext cx="5045111" cy="2026470"/>
          </a:xfrm>
        </p:spPr>
        <p:txBody>
          <a:bodyPr/>
          <a:lstStyle/>
          <a:p>
            <a:r>
              <a:rPr lang="da-DK" b="1"/>
              <a:t>Scenarios:</a:t>
            </a:r>
            <a:endParaRPr lang="da-DK"/>
          </a:p>
          <a:p>
            <a:pPr lvl="2"/>
            <a:r>
              <a:rPr lang="da-DK"/>
              <a:t>Plausible futures, yet extreme scenarios that an organisation must be resilient and adaptable to.</a:t>
            </a:r>
          </a:p>
          <a:p>
            <a:endParaRPr lang="da-DK" b="1"/>
          </a:p>
        </p:txBody>
      </p:sp>
      <p:grpSp>
        <p:nvGrpSpPr>
          <p:cNvPr id="12" name="Group 11">
            <a:extLst>
              <a:ext uri="{FF2B5EF4-FFF2-40B4-BE49-F238E27FC236}">
                <a16:creationId xmlns:a16="http://schemas.microsoft.com/office/drawing/2014/main" id="{3A354838-C4F2-46D5-E3C2-25DCCFDF7D58}"/>
              </a:ext>
            </a:extLst>
          </p:cNvPr>
          <p:cNvGrpSpPr/>
          <p:nvPr/>
        </p:nvGrpSpPr>
        <p:grpSpPr>
          <a:xfrm>
            <a:off x="10177394" y="454191"/>
            <a:ext cx="1909749" cy="591329"/>
            <a:chOff x="519520" y="1995"/>
            <a:chExt cx="1909749" cy="591329"/>
          </a:xfrm>
          <a:solidFill>
            <a:schemeClr val="bg1"/>
          </a:solidFill>
        </p:grpSpPr>
        <p:sp>
          <p:nvSpPr>
            <p:cNvPr id="14" name="Rectangle: Rounded Corners 13">
              <a:extLst>
                <a:ext uri="{FF2B5EF4-FFF2-40B4-BE49-F238E27FC236}">
                  <a16:creationId xmlns:a16="http://schemas.microsoft.com/office/drawing/2014/main" id="{A6F6D73D-42BB-FD25-75C3-E7492EA30855}"/>
                </a:ext>
              </a:extLst>
            </p:cNvPr>
            <p:cNvSpPr/>
            <p:nvPr/>
          </p:nvSpPr>
          <p:spPr>
            <a:xfrm>
              <a:off x="519520" y="1995"/>
              <a:ext cx="1909749" cy="59132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15" name="Rectangle: Rounded Corners 4">
              <a:extLst>
                <a:ext uri="{FF2B5EF4-FFF2-40B4-BE49-F238E27FC236}">
                  <a16:creationId xmlns:a16="http://schemas.microsoft.com/office/drawing/2014/main" id="{EB50F44E-BD8B-03D2-FC8C-0069369722C6}"/>
                </a:ext>
              </a:extLst>
            </p:cNvPr>
            <p:cNvSpPr txBox="1"/>
            <p:nvPr/>
          </p:nvSpPr>
          <p:spPr>
            <a:xfrm>
              <a:off x="536839" y="19314"/>
              <a:ext cx="1875111" cy="5566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IE" sz="1800" kern="1200"/>
            </a:p>
          </p:txBody>
        </p:sp>
      </p:grpSp>
      <p:sp>
        <p:nvSpPr>
          <p:cNvPr id="4" name="Text Placeholder 6">
            <a:extLst>
              <a:ext uri="{FF2B5EF4-FFF2-40B4-BE49-F238E27FC236}">
                <a16:creationId xmlns:a16="http://schemas.microsoft.com/office/drawing/2014/main" id="{2896031D-7AC6-B538-9802-D677E5B5BF61}"/>
              </a:ext>
            </a:extLst>
          </p:cNvPr>
          <p:cNvSpPr txBox="1">
            <a:spLocks/>
          </p:cNvSpPr>
          <p:nvPr/>
        </p:nvSpPr>
        <p:spPr>
          <a:xfrm>
            <a:off x="6355505" y="3954614"/>
            <a:ext cx="5045111" cy="3168859"/>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2"/>
              </a:buClr>
              <a:buFont typeface="Arial" panose="020B0604020202020204" pitchFamily="34" charset="0"/>
              <a:buChar char="•"/>
              <a:defRPr sz="16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1pPr>
            <a:lvl2pPr marL="540000" indent="-270000" algn="l" defTabSz="914400" rtl="0" eaLnBrk="1" latinLnBrk="0" hangingPunct="1">
              <a:lnSpc>
                <a:spcPct val="100000"/>
              </a:lnSpc>
              <a:spcBef>
                <a:spcPts val="500"/>
              </a:spcBef>
              <a:buClr>
                <a:schemeClr val="accent3"/>
              </a:buClr>
              <a:buFont typeface="Arial" panose="020B0604020202020204" pitchFamily="34" charset="0"/>
              <a:buChar char="‒"/>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2pPr>
            <a:lvl3pPr marL="810000" indent="-270000" algn="l" defTabSz="914400" rtl="0" eaLnBrk="1" latinLnBrk="0" hangingPunct="1">
              <a:lnSpc>
                <a:spcPct val="100000"/>
              </a:lnSpc>
              <a:spcBef>
                <a:spcPts val="500"/>
              </a:spcBef>
              <a:buClr>
                <a:schemeClr val="accent4"/>
              </a:buClr>
              <a:buFont typeface="Wingdings" panose="05000000000000000000" pitchFamily="2" charset="2"/>
              <a:buChar char="§"/>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3pPr>
            <a:lvl4pPr marL="1080000" indent="-270000" algn="l" defTabSz="914400" rtl="0" eaLnBrk="1" latinLnBrk="0" hangingPunct="1">
              <a:lnSpc>
                <a:spcPct val="100000"/>
              </a:lnSpc>
              <a:spcBef>
                <a:spcPts val="500"/>
              </a:spcBef>
              <a:buClr>
                <a:schemeClr val="accent5"/>
              </a:buClr>
              <a:buFont typeface="Courier New" panose="02070309020205020404" pitchFamily="49" charset="0"/>
              <a:buChar char="o"/>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4pPr>
            <a:lvl5pPr marL="1350000" indent="-270000" algn="l" defTabSz="914400" rtl="0" eaLnBrk="1" latinLnBrk="0" hangingPunct="1">
              <a:lnSpc>
                <a:spcPct val="100000"/>
              </a:lnSpc>
              <a:spcBef>
                <a:spcPts val="500"/>
              </a:spcBef>
              <a:buClr>
                <a:schemeClr val="accent6"/>
              </a:buClr>
              <a:buFont typeface="Arial" panose="020B0604020202020204" pitchFamily="34" charset="0"/>
              <a:buChar char="»"/>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r>
              <a:rPr lang="da-DK" b="1"/>
              <a:t>Pathways:</a:t>
            </a:r>
            <a:endParaRPr lang="en-US"/>
          </a:p>
          <a:p>
            <a:pPr marL="809625" lvl="2" indent="-269875"/>
            <a:r>
              <a:rPr lang="da-DK" b="1">
                <a:latin typeface="Open Sans"/>
                <a:ea typeface="Open Sans"/>
                <a:cs typeface="Open Sans"/>
              </a:rPr>
              <a:t>Core pathway: </a:t>
            </a:r>
            <a:r>
              <a:rPr lang="da-DK">
                <a:latin typeface="Open Sans"/>
                <a:ea typeface="Open Sans"/>
                <a:cs typeface="Open Sans"/>
              </a:rPr>
              <a:t>Actions and investments taken to meet ambition under</a:t>
            </a:r>
            <a:r>
              <a:rPr lang="da-DK" i="1">
                <a:latin typeface="Open Sans"/>
                <a:ea typeface="Open Sans"/>
                <a:cs typeface="Open Sans"/>
              </a:rPr>
              <a:t> </a:t>
            </a:r>
            <a:r>
              <a:rPr lang="da-DK" i="1" u="sng">
                <a:latin typeface="Open Sans"/>
                <a:ea typeface="Open Sans"/>
                <a:cs typeface="Open Sans"/>
              </a:rPr>
              <a:t>current conditions</a:t>
            </a:r>
            <a:r>
              <a:rPr lang="da-DK">
                <a:latin typeface="Open Sans"/>
                <a:ea typeface="Open Sans"/>
                <a:cs typeface="Open Sans"/>
              </a:rPr>
              <a:t>.</a:t>
            </a:r>
          </a:p>
          <a:p>
            <a:pPr marL="809625" lvl="2" indent="-269875"/>
            <a:r>
              <a:rPr lang="da-DK" b="1">
                <a:latin typeface="Open Sans"/>
                <a:ea typeface="Open Sans"/>
                <a:cs typeface="Open Sans"/>
              </a:rPr>
              <a:t>Alternative pathway: </a:t>
            </a:r>
            <a:r>
              <a:rPr lang="da-DK">
                <a:latin typeface="Open Sans"/>
                <a:ea typeface="Open Sans"/>
                <a:cs typeface="Open Sans"/>
              </a:rPr>
              <a:t>Actions and investments taken to meet ambition under </a:t>
            </a:r>
            <a:r>
              <a:rPr lang="da-DK" i="1" u="sng">
                <a:latin typeface="Open Sans"/>
                <a:ea typeface="Open Sans"/>
                <a:cs typeface="Open Sans"/>
              </a:rPr>
              <a:t>different scenarios.</a:t>
            </a:r>
          </a:p>
          <a:p>
            <a:pPr marL="809625" lvl="2" indent="-269875"/>
            <a:r>
              <a:rPr lang="da-DK"/>
              <a:t>Helps identify low- and no-regret actions and investments</a:t>
            </a:r>
          </a:p>
          <a:p>
            <a:pPr marL="809625" lvl="2" indent="-269875"/>
            <a:endParaRPr lang="da-DK" i="1" u="sng">
              <a:latin typeface="Open Sans"/>
              <a:ea typeface="Open Sans"/>
              <a:cs typeface="Open Sans"/>
            </a:endParaRPr>
          </a:p>
          <a:p>
            <a:pPr marL="269875" lvl="1" indent="0">
              <a:buNone/>
            </a:pPr>
            <a:endParaRPr lang="da-DK"/>
          </a:p>
        </p:txBody>
      </p:sp>
      <p:pic>
        <p:nvPicPr>
          <p:cNvPr id="8" name="Picture 7">
            <a:extLst>
              <a:ext uri="{FF2B5EF4-FFF2-40B4-BE49-F238E27FC236}">
                <a16:creationId xmlns:a16="http://schemas.microsoft.com/office/drawing/2014/main" id="{8D67C6AE-40A5-B5A6-D1E5-5522F40F27F3}"/>
              </a:ext>
            </a:extLst>
          </p:cNvPr>
          <p:cNvPicPr>
            <a:picLocks noChangeAspect="1"/>
          </p:cNvPicPr>
          <p:nvPr/>
        </p:nvPicPr>
        <p:blipFill>
          <a:blip r:embed="rId3"/>
          <a:stretch>
            <a:fillRect/>
          </a:stretch>
        </p:blipFill>
        <p:spPr>
          <a:xfrm>
            <a:off x="271462" y="2176986"/>
            <a:ext cx="11649075" cy="1209675"/>
          </a:xfrm>
          <a:prstGeom prst="rect">
            <a:avLst/>
          </a:prstGeom>
        </p:spPr>
      </p:pic>
      <p:sp>
        <p:nvSpPr>
          <p:cNvPr id="16" name="Text Placeholder 6">
            <a:extLst>
              <a:ext uri="{FF2B5EF4-FFF2-40B4-BE49-F238E27FC236}">
                <a16:creationId xmlns:a16="http://schemas.microsoft.com/office/drawing/2014/main" id="{BA6FC3BD-1FC9-48CC-101B-D7218FC7894A}"/>
              </a:ext>
            </a:extLst>
          </p:cNvPr>
          <p:cNvSpPr txBox="1">
            <a:spLocks/>
          </p:cNvSpPr>
          <p:nvPr/>
        </p:nvSpPr>
        <p:spPr>
          <a:xfrm>
            <a:off x="334964" y="2784158"/>
            <a:ext cx="5388378" cy="3632222"/>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Clr>
                <a:schemeClr val="accent2"/>
              </a:buClr>
              <a:buFont typeface="Arial" panose="020B0604020202020204" pitchFamily="34" charset="0"/>
              <a:buChar char="•"/>
              <a:defRPr sz="16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1pPr>
            <a:lvl2pPr marL="540000" indent="-270000" algn="l" defTabSz="914400" rtl="0" eaLnBrk="1" latinLnBrk="0" hangingPunct="1">
              <a:lnSpc>
                <a:spcPct val="100000"/>
              </a:lnSpc>
              <a:spcBef>
                <a:spcPts val="500"/>
              </a:spcBef>
              <a:buClr>
                <a:schemeClr val="accent3"/>
              </a:buClr>
              <a:buFont typeface="Arial" panose="020B0604020202020204" pitchFamily="34" charset="0"/>
              <a:buChar char="‒"/>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2pPr>
            <a:lvl3pPr marL="810000" indent="-270000" algn="l" defTabSz="914400" rtl="0" eaLnBrk="1" latinLnBrk="0" hangingPunct="1">
              <a:lnSpc>
                <a:spcPct val="100000"/>
              </a:lnSpc>
              <a:spcBef>
                <a:spcPts val="500"/>
              </a:spcBef>
              <a:buClr>
                <a:schemeClr val="accent4"/>
              </a:buClr>
              <a:buFont typeface="Wingdings" panose="05000000000000000000" pitchFamily="2" charset="2"/>
              <a:buChar char="§"/>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3pPr>
            <a:lvl4pPr marL="1080000" indent="-270000" algn="l" defTabSz="914400" rtl="0" eaLnBrk="1" latinLnBrk="0" hangingPunct="1">
              <a:lnSpc>
                <a:spcPct val="100000"/>
              </a:lnSpc>
              <a:spcBef>
                <a:spcPts val="500"/>
              </a:spcBef>
              <a:buClr>
                <a:schemeClr val="accent5"/>
              </a:buClr>
              <a:buFont typeface="Courier New" panose="02070309020205020404" pitchFamily="49" charset="0"/>
              <a:buChar char="o"/>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4pPr>
            <a:lvl5pPr marL="1350000" indent="-270000" algn="l" defTabSz="914400" rtl="0" eaLnBrk="1" latinLnBrk="0" hangingPunct="1">
              <a:lnSpc>
                <a:spcPct val="100000"/>
              </a:lnSpc>
              <a:spcBef>
                <a:spcPts val="500"/>
              </a:spcBef>
              <a:buClr>
                <a:schemeClr val="accent6"/>
              </a:buClr>
              <a:buFont typeface="Arial" panose="020B0604020202020204" pitchFamily="34" charset="0"/>
              <a:buChar char="»"/>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a:p>
        </p:txBody>
      </p:sp>
      <p:sp>
        <p:nvSpPr>
          <p:cNvPr id="5" name="TextBox 4">
            <a:extLst>
              <a:ext uri="{FF2B5EF4-FFF2-40B4-BE49-F238E27FC236}">
                <a16:creationId xmlns:a16="http://schemas.microsoft.com/office/drawing/2014/main" id="{691C12C8-CE63-9A9E-22AE-4C0273D50E5B}"/>
              </a:ext>
            </a:extLst>
          </p:cNvPr>
          <p:cNvSpPr txBox="1"/>
          <p:nvPr/>
        </p:nvSpPr>
        <p:spPr>
          <a:xfrm>
            <a:off x="9247157" y="2678532"/>
            <a:ext cx="2121877" cy="553998"/>
          </a:xfrm>
          <a:prstGeom prst="rect">
            <a:avLst/>
          </a:prstGeom>
          <a:solidFill>
            <a:srgbClr val="25A3B7"/>
          </a:solidFill>
          <a:ln>
            <a:noFill/>
          </a:ln>
        </p:spPr>
        <p:txBody>
          <a:bodyPr vert="horz" wrap="square" lIns="0" tIns="0" rIns="0" bIns="0" rtlCol="0" anchor="ctr">
            <a:spAutoFit/>
          </a:bodyPr>
          <a:lstStyle/>
          <a:p>
            <a:r>
              <a:rPr lang="en-IE" sz="1200">
                <a:solidFill>
                  <a:schemeClr val="bg1"/>
                </a:solidFill>
                <a:latin typeface="Open Sans" panose="020B0606030504020204" pitchFamily="34" charset="0"/>
                <a:ea typeface="Open Sans" panose="020B0606030504020204" pitchFamily="34" charset="0"/>
                <a:cs typeface="Open Sans" panose="020B0606030504020204" pitchFamily="34" charset="0"/>
              </a:rPr>
              <a:t>Assessment of how / when the pathways need adjusting in the face of trigger points</a:t>
            </a:r>
          </a:p>
        </p:txBody>
      </p:sp>
    </p:spTree>
    <p:extLst>
      <p:ext uri="{BB962C8B-B14F-4D97-AF65-F5344CB8AC3E}">
        <p14:creationId xmlns:p14="http://schemas.microsoft.com/office/powerpoint/2010/main" val="24239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6B7E744-AA74-4858-92E8-6DDF666F5305}"/>
              </a:ext>
            </a:extLst>
          </p:cNvPr>
          <p:cNvGrpSpPr>
            <a:grpSpLocks noChangeAspect="1"/>
          </p:cNvGrpSpPr>
          <p:nvPr/>
        </p:nvGrpSpPr>
        <p:grpSpPr>
          <a:xfrm>
            <a:off x="3307553" y="2703443"/>
            <a:ext cx="8762271" cy="3919963"/>
            <a:chOff x="4838766" y="2236801"/>
            <a:chExt cx="7018270" cy="3139752"/>
          </a:xfrm>
        </p:grpSpPr>
        <p:pic>
          <p:nvPicPr>
            <p:cNvPr id="19" name="Picture 18">
              <a:extLst>
                <a:ext uri="{FF2B5EF4-FFF2-40B4-BE49-F238E27FC236}">
                  <a16:creationId xmlns:a16="http://schemas.microsoft.com/office/drawing/2014/main" id="{9D0333C6-F90C-7295-A51A-7E65A62A913F}"/>
                </a:ext>
              </a:extLst>
            </p:cNvPr>
            <p:cNvPicPr>
              <a:picLocks noChangeAspect="1"/>
            </p:cNvPicPr>
            <p:nvPr/>
          </p:nvPicPr>
          <p:blipFill>
            <a:blip r:embed="rId3"/>
            <a:stretch>
              <a:fillRect/>
            </a:stretch>
          </p:blipFill>
          <p:spPr>
            <a:xfrm>
              <a:off x="4838766" y="2236801"/>
              <a:ext cx="7018270" cy="3139752"/>
            </a:xfrm>
            <a:prstGeom prst="rect">
              <a:avLst/>
            </a:prstGeom>
          </p:spPr>
        </p:pic>
        <p:sp>
          <p:nvSpPr>
            <p:cNvPr id="20" name="Rectangle 19">
              <a:extLst>
                <a:ext uri="{FF2B5EF4-FFF2-40B4-BE49-F238E27FC236}">
                  <a16:creationId xmlns:a16="http://schemas.microsoft.com/office/drawing/2014/main" id="{83088110-C8D5-5C6F-F59C-98E48F283AB1}"/>
                </a:ext>
              </a:extLst>
            </p:cNvPr>
            <p:cNvSpPr/>
            <p:nvPr/>
          </p:nvSpPr>
          <p:spPr>
            <a:xfrm>
              <a:off x="4838766" y="4876800"/>
              <a:ext cx="2038284" cy="4997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 name="Footer Placeholder 1">
            <a:extLst>
              <a:ext uri="{FF2B5EF4-FFF2-40B4-BE49-F238E27FC236}">
                <a16:creationId xmlns:a16="http://schemas.microsoft.com/office/drawing/2014/main" id="{1C21F27B-0AA7-7B69-700E-326C619D1CA8}"/>
              </a:ext>
            </a:extLst>
          </p:cNvPr>
          <p:cNvSpPr>
            <a:spLocks noGrp="1"/>
          </p:cNvSpPr>
          <p:nvPr>
            <p:ph type="ftr" sz="quarter" idx="3"/>
          </p:nvPr>
        </p:nvSpPr>
        <p:spPr/>
        <p:txBody>
          <a:bodyPr/>
          <a:lstStyle/>
          <a:p>
            <a:endParaRPr lang="en-IE"/>
          </a:p>
        </p:txBody>
      </p:sp>
      <p:sp>
        <p:nvSpPr>
          <p:cNvPr id="3" name="Slide Number Placeholder 2">
            <a:extLst>
              <a:ext uri="{FF2B5EF4-FFF2-40B4-BE49-F238E27FC236}">
                <a16:creationId xmlns:a16="http://schemas.microsoft.com/office/drawing/2014/main" id="{228BE5CA-60B6-A609-1A8D-0771AAECB75B}"/>
              </a:ext>
            </a:extLst>
          </p:cNvPr>
          <p:cNvSpPr>
            <a:spLocks noGrp="1"/>
          </p:cNvSpPr>
          <p:nvPr>
            <p:ph type="sldNum" sz="quarter" idx="4"/>
          </p:nvPr>
        </p:nvSpPr>
        <p:spPr/>
        <p:txBody>
          <a:bodyPr/>
          <a:lstStyle/>
          <a:p>
            <a:fld id="{BDD9C4D5-18C8-4FD5-8DD3-707473F66EE9}" type="slidenum">
              <a:rPr lang="en-IE" smtClean="0"/>
              <a:pPr/>
              <a:t>13</a:t>
            </a:fld>
            <a:endParaRPr lang="en-IE"/>
          </a:p>
        </p:txBody>
      </p:sp>
      <p:sp>
        <p:nvSpPr>
          <p:cNvPr id="6" name="Title 5">
            <a:extLst>
              <a:ext uri="{FF2B5EF4-FFF2-40B4-BE49-F238E27FC236}">
                <a16:creationId xmlns:a16="http://schemas.microsoft.com/office/drawing/2014/main" id="{67551975-E6CA-32AF-D67B-6604BB63D302}"/>
              </a:ext>
            </a:extLst>
          </p:cNvPr>
          <p:cNvSpPr>
            <a:spLocks noGrp="1"/>
          </p:cNvSpPr>
          <p:nvPr>
            <p:ph type="title"/>
          </p:nvPr>
        </p:nvSpPr>
        <p:spPr>
          <a:xfrm>
            <a:off x="334963" y="260349"/>
            <a:ext cx="9825112" cy="936625"/>
          </a:xfrm>
        </p:spPr>
        <p:txBody>
          <a:bodyPr/>
          <a:lstStyle/>
          <a:p>
            <a:r>
              <a:rPr lang="en-GB"/>
              <a:t>What are trigger points?</a:t>
            </a:r>
            <a:endParaRPr lang="en-IE"/>
          </a:p>
        </p:txBody>
      </p:sp>
      <p:sp>
        <p:nvSpPr>
          <p:cNvPr id="7" name="Text Placeholder 6">
            <a:extLst>
              <a:ext uri="{FF2B5EF4-FFF2-40B4-BE49-F238E27FC236}">
                <a16:creationId xmlns:a16="http://schemas.microsoft.com/office/drawing/2014/main" id="{362DE042-3C0F-B375-4F26-C528BD241240}"/>
              </a:ext>
            </a:extLst>
          </p:cNvPr>
          <p:cNvSpPr>
            <a:spLocks noGrp="1"/>
          </p:cNvSpPr>
          <p:nvPr>
            <p:ph type="body" sz="quarter" idx="10"/>
          </p:nvPr>
        </p:nvSpPr>
        <p:spPr>
          <a:xfrm>
            <a:off x="334963" y="1404000"/>
            <a:ext cx="9542000" cy="1553885"/>
          </a:xfrm>
        </p:spPr>
        <p:txBody>
          <a:bodyPr vert="horz" lIns="0" tIns="0" rIns="0" bIns="0" rtlCol="0" anchor="t">
            <a:noAutofit/>
          </a:bodyPr>
          <a:lstStyle/>
          <a:p>
            <a:pPr marL="269875" indent="-269875"/>
            <a:r>
              <a:rPr lang="da-DK" b="1">
                <a:latin typeface="Open Sans"/>
                <a:ea typeface="Open Sans"/>
                <a:cs typeface="Open Sans"/>
              </a:rPr>
              <a:t>Trigger Points</a:t>
            </a:r>
          </a:p>
          <a:p>
            <a:pPr lvl="1"/>
            <a:r>
              <a:rPr lang="da-DK"/>
              <a:t>The conditions under which a decision must be made to move/shift to an alternative pathway. For example:</a:t>
            </a:r>
          </a:p>
          <a:p>
            <a:pPr lvl="2"/>
            <a:r>
              <a:rPr lang="da-DK"/>
              <a:t>Delay in delivering offshore wind capacity targets</a:t>
            </a:r>
          </a:p>
          <a:p>
            <a:pPr lvl="2"/>
            <a:r>
              <a:rPr lang="da-DK"/>
              <a:t>Operation support schemes for produciton of biomethane</a:t>
            </a:r>
          </a:p>
          <a:p>
            <a:pPr lvl="2"/>
            <a:r>
              <a:rPr lang="da-DK"/>
              <a:t>New government policy e.g. hydrogen in heating</a:t>
            </a:r>
          </a:p>
          <a:p>
            <a:pPr marL="540000" lvl="2" indent="0">
              <a:buNone/>
            </a:pPr>
            <a:endParaRPr lang="da-DK"/>
          </a:p>
          <a:p>
            <a:pPr lvl="2"/>
            <a:endParaRPr lang="da-DK" b="1"/>
          </a:p>
          <a:p>
            <a:pPr marL="539750" lvl="1" indent="-269875"/>
            <a:endParaRPr lang="en-IE"/>
          </a:p>
        </p:txBody>
      </p:sp>
      <p:grpSp>
        <p:nvGrpSpPr>
          <p:cNvPr id="12" name="Group 11">
            <a:extLst>
              <a:ext uri="{FF2B5EF4-FFF2-40B4-BE49-F238E27FC236}">
                <a16:creationId xmlns:a16="http://schemas.microsoft.com/office/drawing/2014/main" id="{3A354838-C4F2-46D5-E3C2-25DCCFDF7D58}"/>
              </a:ext>
            </a:extLst>
          </p:cNvPr>
          <p:cNvGrpSpPr/>
          <p:nvPr/>
        </p:nvGrpSpPr>
        <p:grpSpPr>
          <a:xfrm>
            <a:off x="10177394" y="454191"/>
            <a:ext cx="1909749" cy="591329"/>
            <a:chOff x="519520" y="1995"/>
            <a:chExt cx="1909749" cy="591329"/>
          </a:xfrm>
          <a:solidFill>
            <a:schemeClr val="bg1"/>
          </a:solidFill>
        </p:grpSpPr>
        <p:sp>
          <p:nvSpPr>
            <p:cNvPr id="14" name="Rectangle: Rounded Corners 13">
              <a:extLst>
                <a:ext uri="{FF2B5EF4-FFF2-40B4-BE49-F238E27FC236}">
                  <a16:creationId xmlns:a16="http://schemas.microsoft.com/office/drawing/2014/main" id="{A6F6D73D-42BB-FD25-75C3-E7492EA30855}"/>
                </a:ext>
              </a:extLst>
            </p:cNvPr>
            <p:cNvSpPr/>
            <p:nvPr/>
          </p:nvSpPr>
          <p:spPr>
            <a:xfrm>
              <a:off x="519520" y="1995"/>
              <a:ext cx="1909749" cy="59132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15" name="Rectangle: Rounded Corners 4">
              <a:extLst>
                <a:ext uri="{FF2B5EF4-FFF2-40B4-BE49-F238E27FC236}">
                  <a16:creationId xmlns:a16="http://schemas.microsoft.com/office/drawing/2014/main" id="{EB50F44E-BD8B-03D2-FC8C-0069369722C6}"/>
                </a:ext>
              </a:extLst>
            </p:cNvPr>
            <p:cNvSpPr txBox="1"/>
            <p:nvPr/>
          </p:nvSpPr>
          <p:spPr>
            <a:xfrm>
              <a:off x="536839" y="19314"/>
              <a:ext cx="1875111" cy="5566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IE" sz="1800" kern="1200"/>
            </a:p>
          </p:txBody>
        </p:sp>
      </p:grpSp>
      <p:sp>
        <p:nvSpPr>
          <p:cNvPr id="21" name="Oval 20">
            <a:extLst>
              <a:ext uri="{FF2B5EF4-FFF2-40B4-BE49-F238E27FC236}">
                <a16:creationId xmlns:a16="http://schemas.microsoft.com/office/drawing/2014/main" id="{0267847F-BC51-2436-9008-AD7EDB4CFC82}"/>
              </a:ext>
            </a:extLst>
          </p:cNvPr>
          <p:cNvSpPr/>
          <p:nvPr/>
        </p:nvSpPr>
        <p:spPr>
          <a:xfrm>
            <a:off x="5255812" y="4579951"/>
            <a:ext cx="396000" cy="396000"/>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IE"/>
          </a:p>
        </p:txBody>
      </p:sp>
      <p:sp>
        <p:nvSpPr>
          <p:cNvPr id="22" name="Oval 21">
            <a:extLst>
              <a:ext uri="{FF2B5EF4-FFF2-40B4-BE49-F238E27FC236}">
                <a16:creationId xmlns:a16="http://schemas.microsoft.com/office/drawing/2014/main" id="{F5755C77-6584-0E8A-8FBB-0D4747197CD2}"/>
              </a:ext>
            </a:extLst>
          </p:cNvPr>
          <p:cNvSpPr/>
          <p:nvPr/>
        </p:nvSpPr>
        <p:spPr>
          <a:xfrm>
            <a:off x="6911009" y="4571759"/>
            <a:ext cx="396000" cy="396000"/>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IE"/>
          </a:p>
        </p:txBody>
      </p:sp>
      <p:sp>
        <p:nvSpPr>
          <p:cNvPr id="24" name="Oval 23">
            <a:extLst>
              <a:ext uri="{FF2B5EF4-FFF2-40B4-BE49-F238E27FC236}">
                <a16:creationId xmlns:a16="http://schemas.microsoft.com/office/drawing/2014/main" id="{A0787FF6-8946-2130-8EB6-F702857D7A20}"/>
              </a:ext>
            </a:extLst>
          </p:cNvPr>
          <p:cNvSpPr/>
          <p:nvPr/>
        </p:nvSpPr>
        <p:spPr>
          <a:xfrm>
            <a:off x="8119606" y="5106021"/>
            <a:ext cx="396000" cy="396000"/>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IE"/>
          </a:p>
        </p:txBody>
      </p:sp>
      <p:sp>
        <p:nvSpPr>
          <p:cNvPr id="25" name="Oval 24">
            <a:extLst>
              <a:ext uri="{FF2B5EF4-FFF2-40B4-BE49-F238E27FC236}">
                <a16:creationId xmlns:a16="http://schemas.microsoft.com/office/drawing/2014/main" id="{9371A28F-D246-DC58-00EA-3F2AE9220734}"/>
              </a:ext>
            </a:extLst>
          </p:cNvPr>
          <p:cNvSpPr/>
          <p:nvPr/>
        </p:nvSpPr>
        <p:spPr>
          <a:xfrm>
            <a:off x="9328205" y="5591789"/>
            <a:ext cx="396000" cy="396000"/>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IE"/>
          </a:p>
        </p:txBody>
      </p:sp>
      <p:sp>
        <p:nvSpPr>
          <p:cNvPr id="26" name="Oval 25">
            <a:extLst>
              <a:ext uri="{FF2B5EF4-FFF2-40B4-BE49-F238E27FC236}">
                <a16:creationId xmlns:a16="http://schemas.microsoft.com/office/drawing/2014/main" id="{BCADEB58-47BF-7DF5-1884-FC5076D4B27B}"/>
              </a:ext>
            </a:extLst>
          </p:cNvPr>
          <p:cNvSpPr/>
          <p:nvPr/>
        </p:nvSpPr>
        <p:spPr>
          <a:xfrm>
            <a:off x="8094187" y="4124054"/>
            <a:ext cx="396000" cy="396000"/>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IE"/>
          </a:p>
        </p:txBody>
      </p:sp>
      <p:sp>
        <p:nvSpPr>
          <p:cNvPr id="28" name="Text Placeholder 6">
            <a:extLst>
              <a:ext uri="{FF2B5EF4-FFF2-40B4-BE49-F238E27FC236}">
                <a16:creationId xmlns:a16="http://schemas.microsoft.com/office/drawing/2014/main" id="{1FC8F05D-4B07-ABAF-740A-45C4EDB7592B}"/>
              </a:ext>
            </a:extLst>
          </p:cNvPr>
          <p:cNvSpPr txBox="1">
            <a:spLocks/>
          </p:cNvSpPr>
          <p:nvPr/>
        </p:nvSpPr>
        <p:spPr>
          <a:xfrm>
            <a:off x="1162963" y="5809981"/>
            <a:ext cx="6150211" cy="1553885"/>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2"/>
              </a:buClr>
              <a:buFont typeface="Arial" panose="020B0604020202020204" pitchFamily="34" charset="0"/>
              <a:buChar char="•"/>
              <a:defRPr sz="16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1pPr>
            <a:lvl2pPr marL="540000" indent="-270000" algn="l" defTabSz="914400" rtl="0" eaLnBrk="1" latinLnBrk="0" hangingPunct="1">
              <a:lnSpc>
                <a:spcPct val="100000"/>
              </a:lnSpc>
              <a:spcBef>
                <a:spcPts val="500"/>
              </a:spcBef>
              <a:buClr>
                <a:schemeClr val="accent3"/>
              </a:buClr>
              <a:buFont typeface="Arial" panose="020B0604020202020204" pitchFamily="34" charset="0"/>
              <a:buChar char="‒"/>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2pPr>
            <a:lvl3pPr marL="810000" indent="-270000" algn="l" defTabSz="914400" rtl="0" eaLnBrk="1" latinLnBrk="0" hangingPunct="1">
              <a:lnSpc>
                <a:spcPct val="100000"/>
              </a:lnSpc>
              <a:spcBef>
                <a:spcPts val="500"/>
              </a:spcBef>
              <a:buClr>
                <a:schemeClr val="accent4"/>
              </a:buClr>
              <a:buFont typeface="Wingdings" panose="05000000000000000000" pitchFamily="2" charset="2"/>
              <a:buChar char="§"/>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3pPr>
            <a:lvl4pPr marL="1080000" indent="-270000" algn="l" defTabSz="914400" rtl="0" eaLnBrk="1" latinLnBrk="0" hangingPunct="1">
              <a:lnSpc>
                <a:spcPct val="100000"/>
              </a:lnSpc>
              <a:spcBef>
                <a:spcPts val="500"/>
              </a:spcBef>
              <a:buClr>
                <a:schemeClr val="accent5"/>
              </a:buClr>
              <a:buFont typeface="Courier New" panose="02070309020205020404" pitchFamily="49" charset="0"/>
              <a:buChar char="o"/>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4pPr>
            <a:lvl5pPr marL="1350000" indent="-270000" algn="l" defTabSz="914400" rtl="0" eaLnBrk="1" latinLnBrk="0" hangingPunct="1">
              <a:lnSpc>
                <a:spcPct val="100000"/>
              </a:lnSpc>
              <a:spcBef>
                <a:spcPts val="500"/>
              </a:spcBef>
              <a:buClr>
                <a:schemeClr val="accent6"/>
              </a:buClr>
              <a:buFont typeface="Arial" panose="020B0604020202020204" pitchFamily="34" charset="0"/>
              <a:buChar char="»"/>
              <a:defRPr sz="1400" b="0" i="0" kern="1200">
                <a:solidFill>
                  <a:srgbClr val="06038D"/>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a-DK"/>
              <a:t>Decisions to shift to an alternative pathway or stay on current pathway based on specific trigger points.</a:t>
            </a:r>
            <a:endParaRPr lang="da-DK" b="1"/>
          </a:p>
          <a:p>
            <a:pPr marL="539750" lvl="1" indent="-269875"/>
            <a:endParaRPr lang="en-IE"/>
          </a:p>
        </p:txBody>
      </p:sp>
      <p:cxnSp>
        <p:nvCxnSpPr>
          <p:cNvPr id="30" name="Straight Arrow Connector 29">
            <a:extLst>
              <a:ext uri="{FF2B5EF4-FFF2-40B4-BE49-F238E27FC236}">
                <a16:creationId xmlns:a16="http://schemas.microsoft.com/office/drawing/2014/main" id="{D9D6E2AD-C4BB-B49C-26B5-220C656FDA30}"/>
              </a:ext>
            </a:extLst>
          </p:cNvPr>
          <p:cNvCxnSpPr>
            <a:cxnSpLocks/>
          </p:cNvCxnSpPr>
          <p:nvPr/>
        </p:nvCxnSpPr>
        <p:spPr>
          <a:xfrm flipV="1">
            <a:off x="5343277" y="4975951"/>
            <a:ext cx="110535" cy="8340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102382F-B6BD-B5A8-006A-1BA38825F1B1}"/>
              </a:ext>
            </a:extLst>
          </p:cNvPr>
          <p:cNvCxnSpPr>
            <a:cxnSpLocks/>
            <a:endCxn id="22" idx="3"/>
          </p:cNvCxnSpPr>
          <p:nvPr/>
        </p:nvCxnSpPr>
        <p:spPr>
          <a:xfrm flipV="1">
            <a:off x="5343277" y="4909766"/>
            <a:ext cx="1625725" cy="8753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56D77B2-90A1-4A22-8D3F-7AFE77E055BD}"/>
              </a:ext>
            </a:extLst>
          </p:cNvPr>
          <p:cNvCxnSpPr>
            <a:cxnSpLocks/>
            <a:endCxn id="24" idx="2"/>
          </p:cNvCxnSpPr>
          <p:nvPr/>
        </p:nvCxnSpPr>
        <p:spPr>
          <a:xfrm flipV="1">
            <a:off x="5343277" y="5304021"/>
            <a:ext cx="2776329" cy="5059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55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218F-ECAD-62B0-0310-05AFB580887D}"/>
              </a:ext>
            </a:extLst>
          </p:cNvPr>
          <p:cNvSpPr>
            <a:spLocks noGrp="1"/>
          </p:cNvSpPr>
          <p:nvPr>
            <p:ph type="title"/>
          </p:nvPr>
        </p:nvSpPr>
        <p:spPr/>
        <p:txBody>
          <a:bodyPr/>
          <a:lstStyle/>
          <a:p>
            <a:r>
              <a:rPr lang="en-IE"/>
              <a:t>Phase 1 approach for Adaptive Planning</a:t>
            </a:r>
          </a:p>
        </p:txBody>
      </p:sp>
      <p:sp>
        <p:nvSpPr>
          <p:cNvPr id="3" name="Text Placeholder 2">
            <a:extLst>
              <a:ext uri="{FF2B5EF4-FFF2-40B4-BE49-F238E27FC236}">
                <a16:creationId xmlns:a16="http://schemas.microsoft.com/office/drawing/2014/main" id="{42E40906-77AE-F523-0364-9D4EC53B5C68}"/>
              </a:ext>
            </a:extLst>
          </p:cNvPr>
          <p:cNvSpPr>
            <a:spLocks noGrp="1"/>
          </p:cNvSpPr>
          <p:nvPr>
            <p:ph type="body" sz="quarter" idx="10"/>
          </p:nvPr>
        </p:nvSpPr>
        <p:spPr>
          <a:xfrm>
            <a:off x="334964" y="1881194"/>
            <a:ext cx="4619808" cy="3807225"/>
          </a:xfrm>
        </p:spPr>
        <p:txBody>
          <a:bodyPr vert="horz" lIns="0" tIns="0" rIns="0" bIns="0" rtlCol="0" anchor="t">
            <a:noAutofit/>
          </a:bodyPr>
          <a:lstStyle/>
          <a:p>
            <a:pPr marL="269875" indent="-269875"/>
            <a:r>
              <a:rPr lang="en-GB" sz="1600">
                <a:solidFill>
                  <a:srgbClr val="06038D"/>
                </a:solidFill>
                <a:latin typeface="Open Sans"/>
                <a:ea typeface="Open Sans"/>
                <a:cs typeface="Open Sans"/>
              </a:rPr>
              <a:t>Core pathway will be linked to GNI strategy. </a:t>
            </a:r>
            <a:endParaRPr lang="en-US">
              <a:latin typeface="Open Sans"/>
              <a:ea typeface="Open Sans"/>
              <a:cs typeface="Open Sans"/>
            </a:endParaRPr>
          </a:p>
          <a:p>
            <a:pPr marL="539750" lvl="1" indent="-269875"/>
            <a:r>
              <a:rPr lang="da-DK">
                <a:latin typeface="Open Sans"/>
                <a:ea typeface="Open Sans"/>
                <a:cs typeface="Open Sans"/>
              </a:rPr>
              <a:t>Short- to medium-term will be aligned with Best Estimate scenario from the Network Development Plan</a:t>
            </a:r>
          </a:p>
          <a:p>
            <a:pPr marL="539750" lvl="1" indent="-269875"/>
            <a:r>
              <a:rPr lang="da-DK">
                <a:latin typeface="Open Sans"/>
                <a:ea typeface="Open Sans"/>
                <a:cs typeface="Open Sans"/>
              </a:rPr>
              <a:t>Medium- to long-term will be aligned with Pathway to a Net Zero Carbon Network strategy adapted for National Hydrogen Strategy</a:t>
            </a:r>
          </a:p>
          <a:p>
            <a:pPr marL="269875" indent="-269875"/>
            <a:r>
              <a:rPr lang="en-GB" sz="1600">
                <a:solidFill>
                  <a:srgbClr val="06038D"/>
                </a:solidFill>
                <a:latin typeface="Open Sans"/>
                <a:ea typeface="Open Sans"/>
                <a:cs typeface="Open Sans"/>
              </a:rPr>
              <a:t>Trigger points to identify alternative pathways off core pathway</a:t>
            </a:r>
            <a:r>
              <a:rPr lang="en-GB">
                <a:latin typeface="Open Sans"/>
                <a:ea typeface="Open Sans"/>
                <a:cs typeface="Open Sans"/>
              </a:rPr>
              <a:t> only</a:t>
            </a:r>
            <a:endParaRPr lang="en-GB" sz="1600">
              <a:solidFill>
                <a:srgbClr val="06038D"/>
              </a:solidFill>
              <a:latin typeface="Open Sans" panose="020B0606030504020204" pitchFamily="34" charset="0"/>
              <a:ea typeface="Open Sans" panose="020B0606030504020204" pitchFamily="34" charset="0"/>
              <a:cs typeface="Open Sans" panose="020B0606030504020204" pitchFamily="34" charset="0"/>
            </a:endParaRPr>
          </a:p>
          <a:p>
            <a:pPr marL="269875" indent="-269875"/>
            <a:r>
              <a:rPr lang="da-DK"/>
              <a:t>Pathways associated 2-3 alternative scenarios</a:t>
            </a:r>
          </a:p>
        </p:txBody>
      </p:sp>
      <p:sp>
        <p:nvSpPr>
          <p:cNvPr id="4" name="Footer Placeholder 3">
            <a:extLst>
              <a:ext uri="{FF2B5EF4-FFF2-40B4-BE49-F238E27FC236}">
                <a16:creationId xmlns:a16="http://schemas.microsoft.com/office/drawing/2014/main" id="{A27F322E-60A0-D1C9-EEF5-3A93A8BD39BF}"/>
              </a:ext>
            </a:extLst>
          </p:cNvPr>
          <p:cNvSpPr>
            <a:spLocks noGrp="1"/>
          </p:cNvSpPr>
          <p:nvPr>
            <p:ph type="ftr" sz="quarter" idx="3"/>
          </p:nvPr>
        </p:nvSpPr>
        <p:spPr/>
        <p:txBody>
          <a:bodyPr/>
          <a:lstStyle/>
          <a:p>
            <a:endParaRPr lang="en-IE"/>
          </a:p>
        </p:txBody>
      </p:sp>
      <p:sp>
        <p:nvSpPr>
          <p:cNvPr id="5" name="Slide Number Placeholder 4">
            <a:extLst>
              <a:ext uri="{FF2B5EF4-FFF2-40B4-BE49-F238E27FC236}">
                <a16:creationId xmlns:a16="http://schemas.microsoft.com/office/drawing/2014/main" id="{C8374818-992A-A4A8-3CF9-558AF1C322FE}"/>
              </a:ext>
            </a:extLst>
          </p:cNvPr>
          <p:cNvSpPr>
            <a:spLocks noGrp="1"/>
          </p:cNvSpPr>
          <p:nvPr>
            <p:ph type="sldNum" sz="quarter" idx="4"/>
          </p:nvPr>
        </p:nvSpPr>
        <p:spPr/>
        <p:txBody>
          <a:bodyPr/>
          <a:lstStyle/>
          <a:p>
            <a:fld id="{BDD9C4D5-18C8-4FD5-8DD3-707473F66EE9}" type="slidenum">
              <a:rPr lang="en-IE" smtClean="0"/>
              <a:pPr/>
              <a:t>14</a:t>
            </a:fld>
            <a:endParaRPr lang="en-IE"/>
          </a:p>
        </p:txBody>
      </p:sp>
      <p:grpSp>
        <p:nvGrpSpPr>
          <p:cNvPr id="6" name="Group 5">
            <a:extLst>
              <a:ext uri="{FF2B5EF4-FFF2-40B4-BE49-F238E27FC236}">
                <a16:creationId xmlns:a16="http://schemas.microsoft.com/office/drawing/2014/main" id="{903EA493-AEBC-C41E-F8D4-CF6FC36BB79A}"/>
              </a:ext>
            </a:extLst>
          </p:cNvPr>
          <p:cNvGrpSpPr/>
          <p:nvPr/>
        </p:nvGrpSpPr>
        <p:grpSpPr>
          <a:xfrm>
            <a:off x="10177394" y="454191"/>
            <a:ext cx="1909749" cy="591329"/>
            <a:chOff x="519520" y="1995"/>
            <a:chExt cx="1909749" cy="591329"/>
          </a:xfrm>
          <a:solidFill>
            <a:schemeClr val="bg1"/>
          </a:solidFill>
        </p:grpSpPr>
        <p:sp>
          <p:nvSpPr>
            <p:cNvPr id="8" name="Rectangle: Rounded Corners 7">
              <a:extLst>
                <a:ext uri="{FF2B5EF4-FFF2-40B4-BE49-F238E27FC236}">
                  <a16:creationId xmlns:a16="http://schemas.microsoft.com/office/drawing/2014/main" id="{016F840F-BE2A-59FC-AB38-4E798755B253}"/>
                </a:ext>
              </a:extLst>
            </p:cNvPr>
            <p:cNvSpPr/>
            <p:nvPr/>
          </p:nvSpPr>
          <p:spPr>
            <a:xfrm>
              <a:off x="519520" y="1995"/>
              <a:ext cx="1909749" cy="59132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9" name="Rectangle: Rounded Corners 4">
              <a:extLst>
                <a:ext uri="{FF2B5EF4-FFF2-40B4-BE49-F238E27FC236}">
                  <a16:creationId xmlns:a16="http://schemas.microsoft.com/office/drawing/2014/main" id="{6AA505CE-7E2E-7AE0-8C3D-0066593C84B5}"/>
                </a:ext>
              </a:extLst>
            </p:cNvPr>
            <p:cNvSpPr txBox="1"/>
            <p:nvPr/>
          </p:nvSpPr>
          <p:spPr>
            <a:xfrm>
              <a:off x="536839" y="19314"/>
              <a:ext cx="1875111" cy="5566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IE" sz="1800" kern="1200"/>
            </a:p>
          </p:txBody>
        </p:sp>
      </p:grpSp>
      <p:pic>
        <p:nvPicPr>
          <p:cNvPr id="12" name="Picture 11">
            <a:extLst>
              <a:ext uri="{FF2B5EF4-FFF2-40B4-BE49-F238E27FC236}">
                <a16:creationId xmlns:a16="http://schemas.microsoft.com/office/drawing/2014/main" id="{EDB66833-E1BF-B054-FB0E-621BEFD5228E}"/>
              </a:ext>
            </a:extLst>
          </p:cNvPr>
          <p:cNvPicPr>
            <a:picLocks noChangeAspect="1"/>
          </p:cNvPicPr>
          <p:nvPr/>
        </p:nvPicPr>
        <p:blipFill>
          <a:blip r:embed="rId2"/>
          <a:stretch>
            <a:fillRect/>
          </a:stretch>
        </p:blipFill>
        <p:spPr>
          <a:xfrm>
            <a:off x="4954772" y="1881194"/>
            <a:ext cx="7011850" cy="3588046"/>
          </a:xfrm>
          <a:prstGeom prst="rect">
            <a:avLst/>
          </a:prstGeom>
        </p:spPr>
      </p:pic>
    </p:spTree>
    <p:extLst>
      <p:ext uri="{BB962C8B-B14F-4D97-AF65-F5344CB8AC3E}">
        <p14:creationId xmlns:p14="http://schemas.microsoft.com/office/powerpoint/2010/main" val="118685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69669E-503F-AA8E-6141-4BD1BD47C81F}"/>
              </a:ext>
            </a:extLst>
          </p:cNvPr>
          <p:cNvSpPr>
            <a:spLocks noGrp="1"/>
          </p:cNvSpPr>
          <p:nvPr>
            <p:ph type="ftr" sz="quarter" idx="3"/>
          </p:nvPr>
        </p:nvSpPr>
        <p:spPr/>
        <p:txBody>
          <a:bodyPr/>
          <a:lstStyle/>
          <a:p>
            <a:endParaRPr lang="en-IE"/>
          </a:p>
        </p:txBody>
      </p:sp>
      <p:sp>
        <p:nvSpPr>
          <p:cNvPr id="3" name="Slide Number Placeholder 2">
            <a:extLst>
              <a:ext uri="{FF2B5EF4-FFF2-40B4-BE49-F238E27FC236}">
                <a16:creationId xmlns:a16="http://schemas.microsoft.com/office/drawing/2014/main" id="{1ECA9A0A-B970-FE49-A1EA-7901E70C2D32}"/>
              </a:ext>
            </a:extLst>
          </p:cNvPr>
          <p:cNvSpPr>
            <a:spLocks noGrp="1"/>
          </p:cNvSpPr>
          <p:nvPr>
            <p:ph type="sldNum" sz="quarter" idx="4"/>
          </p:nvPr>
        </p:nvSpPr>
        <p:spPr/>
        <p:txBody>
          <a:bodyPr/>
          <a:lstStyle/>
          <a:p>
            <a:fld id="{BDD9C4D5-18C8-4FD5-8DD3-707473F66EE9}" type="slidenum">
              <a:rPr lang="en-IE" smtClean="0"/>
              <a:pPr/>
              <a:t>15</a:t>
            </a:fld>
            <a:endParaRPr lang="en-IE"/>
          </a:p>
        </p:txBody>
      </p:sp>
      <p:sp>
        <p:nvSpPr>
          <p:cNvPr id="4" name="Title 3">
            <a:extLst>
              <a:ext uri="{FF2B5EF4-FFF2-40B4-BE49-F238E27FC236}">
                <a16:creationId xmlns:a16="http://schemas.microsoft.com/office/drawing/2014/main" id="{8067481F-DA76-F676-2E51-34B45D4C5D0F}"/>
              </a:ext>
            </a:extLst>
          </p:cNvPr>
          <p:cNvSpPr>
            <a:spLocks noGrp="1"/>
          </p:cNvSpPr>
          <p:nvPr>
            <p:ph type="title"/>
          </p:nvPr>
        </p:nvSpPr>
        <p:spPr/>
        <p:txBody>
          <a:bodyPr/>
          <a:lstStyle/>
          <a:p>
            <a:r>
              <a:rPr lang="en-GB"/>
              <a:t>What is the benefit of adaptive planning?</a:t>
            </a:r>
            <a:endParaRPr lang="en-IE"/>
          </a:p>
        </p:txBody>
      </p:sp>
      <p:sp>
        <p:nvSpPr>
          <p:cNvPr id="5" name="Text Placeholder 4">
            <a:extLst>
              <a:ext uri="{FF2B5EF4-FFF2-40B4-BE49-F238E27FC236}">
                <a16:creationId xmlns:a16="http://schemas.microsoft.com/office/drawing/2014/main" id="{ABEE5E58-B342-FA48-B158-EDE44CC1B64F}"/>
              </a:ext>
            </a:extLst>
          </p:cNvPr>
          <p:cNvSpPr>
            <a:spLocks noGrp="1"/>
          </p:cNvSpPr>
          <p:nvPr>
            <p:ph type="body" sz="quarter" idx="10"/>
          </p:nvPr>
        </p:nvSpPr>
        <p:spPr>
          <a:xfrm>
            <a:off x="334963" y="1475372"/>
            <a:ext cx="5169909" cy="4176706"/>
          </a:xfrm>
        </p:spPr>
        <p:txBody>
          <a:bodyPr/>
          <a:lstStyle/>
          <a:p>
            <a:r>
              <a:rPr lang="da-DK" b="1"/>
              <a:t>The</a:t>
            </a:r>
            <a:r>
              <a:rPr lang="da-DK"/>
              <a:t> </a:t>
            </a:r>
            <a:r>
              <a:rPr lang="da-DK" b="1"/>
              <a:t>aim </a:t>
            </a:r>
            <a:r>
              <a:rPr lang="da-DK"/>
              <a:t>of adaptive planning is more robust long-term planning with more focus on low regret investments.</a:t>
            </a:r>
          </a:p>
          <a:p>
            <a:endParaRPr lang="da-DK"/>
          </a:p>
          <a:p>
            <a:r>
              <a:rPr lang="en-US"/>
              <a:t>“</a:t>
            </a:r>
            <a:r>
              <a:rPr lang="en-IE"/>
              <a:t>Adaptive planning can facilitate the delivery of solutions that more closely reflect what later turns out to be required than building large infrastructure now on the basis of uncertain assumptions about the future</a:t>
            </a:r>
            <a:r>
              <a:rPr lang="en-US"/>
              <a:t>.”</a:t>
            </a:r>
          </a:p>
          <a:p>
            <a:pPr lvl="1"/>
            <a:r>
              <a:rPr lang="en-GB" sz="1400" i="1"/>
              <a:t>Ofwat – Long Term Delivery Strategy</a:t>
            </a:r>
            <a:endParaRPr lang="en-IE" i="1"/>
          </a:p>
        </p:txBody>
      </p:sp>
      <p:pic>
        <p:nvPicPr>
          <p:cNvPr id="7" name="Picture 6">
            <a:extLst>
              <a:ext uri="{FF2B5EF4-FFF2-40B4-BE49-F238E27FC236}">
                <a16:creationId xmlns:a16="http://schemas.microsoft.com/office/drawing/2014/main" id="{5126313E-8BE5-59E8-232A-8F610A1C60E2}"/>
              </a:ext>
            </a:extLst>
          </p:cNvPr>
          <p:cNvPicPr>
            <a:picLocks noChangeAspect="1"/>
          </p:cNvPicPr>
          <p:nvPr/>
        </p:nvPicPr>
        <p:blipFill>
          <a:blip r:embed="rId3"/>
          <a:stretch>
            <a:fillRect/>
          </a:stretch>
        </p:blipFill>
        <p:spPr>
          <a:xfrm>
            <a:off x="5780086" y="2263627"/>
            <a:ext cx="6076950" cy="3086100"/>
          </a:xfrm>
          <a:prstGeom prst="rect">
            <a:avLst/>
          </a:prstGeom>
        </p:spPr>
      </p:pic>
      <p:sp>
        <p:nvSpPr>
          <p:cNvPr id="9" name="TextBox 8">
            <a:extLst>
              <a:ext uri="{FF2B5EF4-FFF2-40B4-BE49-F238E27FC236}">
                <a16:creationId xmlns:a16="http://schemas.microsoft.com/office/drawing/2014/main" id="{D081ACF8-6C67-47DA-9AA6-0EF66B8EF8CF}"/>
              </a:ext>
            </a:extLst>
          </p:cNvPr>
          <p:cNvSpPr txBox="1"/>
          <p:nvPr/>
        </p:nvSpPr>
        <p:spPr>
          <a:xfrm>
            <a:off x="5780086" y="5344301"/>
            <a:ext cx="4855830" cy="307777"/>
          </a:xfrm>
          <a:prstGeom prst="rect">
            <a:avLst/>
          </a:prstGeom>
          <a:noFill/>
        </p:spPr>
        <p:txBody>
          <a:bodyPr wrap="square">
            <a:spAutoFit/>
          </a:bodyPr>
          <a:lstStyle/>
          <a:p>
            <a:r>
              <a:rPr lang="en-GB" sz="1400" i="1"/>
              <a:t>Source: Ofwat – Long Term Delivery Strategy</a:t>
            </a:r>
            <a:endParaRPr lang="en-IE" sz="1400" i="1"/>
          </a:p>
        </p:txBody>
      </p:sp>
    </p:spTree>
    <p:extLst>
      <p:ext uri="{BB962C8B-B14F-4D97-AF65-F5344CB8AC3E}">
        <p14:creationId xmlns:p14="http://schemas.microsoft.com/office/powerpoint/2010/main" val="307345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B9634C0-5C2F-0D9A-D435-33021C353719}"/>
              </a:ext>
            </a:extLst>
          </p:cNvPr>
          <p:cNvSpPr>
            <a:spLocks noGrp="1"/>
          </p:cNvSpPr>
          <p:nvPr>
            <p:ph type="subTitle" idx="1"/>
          </p:nvPr>
        </p:nvSpPr>
        <p:spPr/>
        <p:txBody>
          <a:bodyPr vert="horz" lIns="0" tIns="0" rIns="0" bIns="0" rtlCol="0" anchor="t">
            <a:noAutofit/>
          </a:bodyPr>
          <a:lstStyle/>
          <a:p>
            <a:r>
              <a:rPr lang="da-DK">
                <a:latin typeface="Open Sans"/>
                <a:ea typeface="Open Sans"/>
                <a:cs typeface="Open Sans"/>
              </a:rPr>
              <a:t>Modelling Approach and Material for Consultation</a:t>
            </a:r>
            <a:endParaRPr lang="da-DK"/>
          </a:p>
        </p:txBody>
      </p:sp>
      <p:sp>
        <p:nvSpPr>
          <p:cNvPr id="5" name="Slide Number Placeholder 4">
            <a:extLst>
              <a:ext uri="{FF2B5EF4-FFF2-40B4-BE49-F238E27FC236}">
                <a16:creationId xmlns:a16="http://schemas.microsoft.com/office/drawing/2014/main" id="{2CDC1764-94C4-AB70-54BC-F99608236E4C}"/>
              </a:ext>
            </a:extLst>
          </p:cNvPr>
          <p:cNvSpPr>
            <a:spLocks noGrp="1"/>
          </p:cNvSpPr>
          <p:nvPr>
            <p:ph type="sldNum" sz="quarter" idx="4294967295"/>
          </p:nvPr>
        </p:nvSpPr>
        <p:spPr>
          <a:xfrm>
            <a:off x="0" y="6418263"/>
            <a:ext cx="828675" cy="166687"/>
          </a:xfrm>
        </p:spPr>
        <p:txBody>
          <a:bodyPr/>
          <a:lstStyle/>
          <a:p>
            <a:fld id="{BDD9C4D5-18C8-4FD5-8DD3-707473F66EE9}" type="slidenum">
              <a:rPr lang="en-IE" smtClean="0"/>
              <a:pPr/>
              <a:t>16</a:t>
            </a:fld>
            <a:endParaRPr lang="en-IE"/>
          </a:p>
        </p:txBody>
      </p:sp>
    </p:spTree>
    <p:extLst>
      <p:ext uri="{BB962C8B-B14F-4D97-AF65-F5344CB8AC3E}">
        <p14:creationId xmlns:p14="http://schemas.microsoft.com/office/powerpoint/2010/main" val="267610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207AFF-8511-5587-EBDC-9574E69E2842}"/>
              </a:ext>
            </a:extLst>
          </p:cNvPr>
          <p:cNvSpPr>
            <a:spLocks noGrp="1"/>
          </p:cNvSpPr>
          <p:nvPr>
            <p:ph type="sldNum" sz="quarter" idx="4"/>
          </p:nvPr>
        </p:nvSpPr>
        <p:spPr/>
        <p:txBody>
          <a:bodyPr/>
          <a:lstStyle/>
          <a:p>
            <a:fld id="{BDD9C4D5-18C8-4FD5-8DD3-707473F66EE9}" type="slidenum">
              <a:rPr lang="en-IE" smtClean="0"/>
              <a:pPr/>
              <a:t>17</a:t>
            </a:fld>
            <a:endParaRPr lang="en-IE"/>
          </a:p>
        </p:txBody>
      </p:sp>
      <p:sp>
        <p:nvSpPr>
          <p:cNvPr id="4" name="Title 3">
            <a:extLst>
              <a:ext uri="{FF2B5EF4-FFF2-40B4-BE49-F238E27FC236}">
                <a16:creationId xmlns:a16="http://schemas.microsoft.com/office/drawing/2014/main" id="{3145E437-75AE-7202-3532-36F652794D87}"/>
              </a:ext>
            </a:extLst>
          </p:cNvPr>
          <p:cNvSpPr>
            <a:spLocks noGrp="1"/>
          </p:cNvSpPr>
          <p:nvPr>
            <p:ph type="title"/>
          </p:nvPr>
        </p:nvSpPr>
        <p:spPr/>
        <p:txBody>
          <a:bodyPr/>
          <a:lstStyle/>
          <a:p>
            <a:r>
              <a:rPr lang="en-GB"/>
              <a:t>Holistic energy system approach</a:t>
            </a:r>
            <a:endParaRPr lang="en-IE"/>
          </a:p>
        </p:txBody>
      </p:sp>
      <p:grpSp>
        <p:nvGrpSpPr>
          <p:cNvPr id="6" name="Group 5">
            <a:extLst>
              <a:ext uri="{FF2B5EF4-FFF2-40B4-BE49-F238E27FC236}">
                <a16:creationId xmlns:a16="http://schemas.microsoft.com/office/drawing/2014/main" id="{FF27533F-EF5D-EDBE-8DB3-0466BF493DFD}"/>
              </a:ext>
            </a:extLst>
          </p:cNvPr>
          <p:cNvGrpSpPr/>
          <p:nvPr/>
        </p:nvGrpSpPr>
        <p:grpSpPr>
          <a:xfrm>
            <a:off x="10177394" y="454191"/>
            <a:ext cx="1909749" cy="591329"/>
            <a:chOff x="519520" y="1995"/>
            <a:chExt cx="1909749" cy="591329"/>
          </a:xfrm>
          <a:solidFill>
            <a:schemeClr val="bg1"/>
          </a:solidFill>
        </p:grpSpPr>
        <p:sp>
          <p:nvSpPr>
            <p:cNvPr id="7" name="Rectangle: Rounded Corners 6">
              <a:extLst>
                <a:ext uri="{FF2B5EF4-FFF2-40B4-BE49-F238E27FC236}">
                  <a16:creationId xmlns:a16="http://schemas.microsoft.com/office/drawing/2014/main" id="{81109D04-CD8A-4AEF-0286-0835CE695D48}"/>
                </a:ext>
              </a:extLst>
            </p:cNvPr>
            <p:cNvSpPr/>
            <p:nvPr/>
          </p:nvSpPr>
          <p:spPr>
            <a:xfrm>
              <a:off x="519520" y="1995"/>
              <a:ext cx="1909749" cy="59132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8" name="Rectangle: Rounded Corners 4">
              <a:extLst>
                <a:ext uri="{FF2B5EF4-FFF2-40B4-BE49-F238E27FC236}">
                  <a16:creationId xmlns:a16="http://schemas.microsoft.com/office/drawing/2014/main" id="{F731EE09-BFBF-4A51-C0F5-DFBB498A5997}"/>
                </a:ext>
              </a:extLst>
            </p:cNvPr>
            <p:cNvSpPr txBox="1"/>
            <p:nvPr/>
          </p:nvSpPr>
          <p:spPr>
            <a:xfrm>
              <a:off x="536839" y="19314"/>
              <a:ext cx="1875111" cy="5566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IE" sz="1800" kern="1200"/>
            </a:p>
          </p:txBody>
        </p:sp>
      </p:grpSp>
      <p:graphicFrame>
        <p:nvGraphicFramePr>
          <p:cNvPr id="12" name="Diagram 11">
            <a:extLst>
              <a:ext uri="{FF2B5EF4-FFF2-40B4-BE49-F238E27FC236}">
                <a16:creationId xmlns:a16="http://schemas.microsoft.com/office/drawing/2014/main" id="{B0812C5D-8C54-53BD-E658-F6B74F2AB7E0}"/>
              </a:ext>
            </a:extLst>
          </p:cNvPr>
          <p:cNvGraphicFramePr/>
          <p:nvPr>
            <p:extLst>
              <p:ext uri="{D42A27DB-BD31-4B8C-83A1-F6EECF244321}">
                <p14:modId xmlns:p14="http://schemas.microsoft.com/office/powerpoint/2010/main" val="2360901477"/>
              </p:ext>
            </p:extLst>
          </p:nvPr>
        </p:nvGraphicFramePr>
        <p:xfrm>
          <a:off x="109136" y="1791380"/>
          <a:ext cx="4123458" cy="4087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EB06C6C0-F814-E7ED-EFE0-42C58F4E6058}"/>
              </a:ext>
            </a:extLst>
          </p:cNvPr>
          <p:cNvPicPr>
            <a:picLocks noChangeAspect="1"/>
          </p:cNvPicPr>
          <p:nvPr/>
        </p:nvPicPr>
        <p:blipFill>
          <a:blip r:embed="rId8"/>
          <a:stretch>
            <a:fillRect/>
          </a:stretch>
        </p:blipFill>
        <p:spPr>
          <a:xfrm>
            <a:off x="5256553" y="2494746"/>
            <a:ext cx="1694288" cy="572552"/>
          </a:xfrm>
          <a:prstGeom prst="rect">
            <a:avLst/>
          </a:prstGeom>
        </p:spPr>
      </p:pic>
      <p:cxnSp>
        <p:nvCxnSpPr>
          <p:cNvPr id="16" name="Straight Arrow Connector 15">
            <a:extLst>
              <a:ext uri="{FF2B5EF4-FFF2-40B4-BE49-F238E27FC236}">
                <a16:creationId xmlns:a16="http://schemas.microsoft.com/office/drawing/2014/main" id="{182AE4E1-3267-7352-D606-8058910CAADA}"/>
              </a:ext>
            </a:extLst>
          </p:cNvPr>
          <p:cNvCxnSpPr>
            <a:cxnSpLocks/>
            <a:stCxn id="14" idx="2"/>
          </p:cNvCxnSpPr>
          <p:nvPr/>
        </p:nvCxnSpPr>
        <p:spPr>
          <a:xfrm flipH="1">
            <a:off x="5721265" y="3067298"/>
            <a:ext cx="382432" cy="288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2010BA7-F305-5221-086F-125E241DC101}"/>
              </a:ext>
            </a:extLst>
          </p:cNvPr>
          <p:cNvSpPr txBox="1"/>
          <p:nvPr/>
        </p:nvSpPr>
        <p:spPr>
          <a:xfrm>
            <a:off x="4331267" y="3336537"/>
            <a:ext cx="1389998" cy="553998"/>
          </a:xfrm>
          <a:prstGeom prst="rect">
            <a:avLst/>
          </a:prstGeom>
        </p:spPr>
        <p:txBody>
          <a:bodyPr vert="horz" wrap="square" lIns="0" tIns="0" rIns="0" bIns="0" rtlCol="0" anchor="ctr">
            <a:spAutoFit/>
          </a:bodyPr>
          <a:lstStyle/>
          <a:p>
            <a:pPr algn="r"/>
            <a:r>
              <a:rPr lang="en-GB"/>
              <a:t>Natural gas / Biomethane</a:t>
            </a:r>
            <a:endParaRPr lang="en-IE"/>
          </a:p>
        </p:txBody>
      </p:sp>
      <p:cxnSp>
        <p:nvCxnSpPr>
          <p:cNvPr id="18" name="Straight Arrow Connector 17">
            <a:extLst>
              <a:ext uri="{FF2B5EF4-FFF2-40B4-BE49-F238E27FC236}">
                <a16:creationId xmlns:a16="http://schemas.microsoft.com/office/drawing/2014/main" id="{87CEE086-9FC2-7016-DC36-AC230E002F4F}"/>
              </a:ext>
            </a:extLst>
          </p:cNvPr>
          <p:cNvCxnSpPr>
            <a:cxnSpLocks/>
            <a:stCxn id="14" idx="2"/>
            <a:endCxn id="21" idx="0"/>
          </p:cNvCxnSpPr>
          <p:nvPr/>
        </p:nvCxnSpPr>
        <p:spPr>
          <a:xfrm flipH="1">
            <a:off x="5967866" y="3067298"/>
            <a:ext cx="135831" cy="1114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56F465-0AE7-942C-3E5D-6C1730BEA4D1}"/>
              </a:ext>
            </a:extLst>
          </p:cNvPr>
          <p:cNvSpPr txBox="1"/>
          <p:nvPr/>
        </p:nvSpPr>
        <p:spPr>
          <a:xfrm>
            <a:off x="5272867" y="4182034"/>
            <a:ext cx="1389998" cy="276999"/>
          </a:xfrm>
          <a:prstGeom prst="rect">
            <a:avLst/>
          </a:prstGeom>
        </p:spPr>
        <p:txBody>
          <a:bodyPr vert="horz" wrap="square" lIns="0" tIns="0" rIns="0" bIns="0" rtlCol="0" anchor="ctr">
            <a:spAutoFit/>
          </a:bodyPr>
          <a:lstStyle/>
          <a:p>
            <a:pPr algn="ctr"/>
            <a:r>
              <a:rPr lang="en-GB"/>
              <a:t>Hydrogen</a:t>
            </a:r>
            <a:endParaRPr lang="en-IE"/>
          </a:p>
        </p:txBody>
      </p:sp>
      <p:sp>
        <p:nvSpPr>
          <p:cNvPr id="22" name="TextBox 21">
            <a:extLst>
              <a:ext uri="{FF2B5EF4-FFF2-40B4-BE49-F238E27FC236}">
                <a16:creationId xmlns:a16="http://schemas.microsoft.com/office/drawing/2014/main" id="{B7ABBC87-C02F-BBF6-A77F-8F138D2BC3D8}"/>
              </a:ext>
            </a:extLst>
          </p:cNvPr>
          <p:cNvSpPr txBox="1"/>
          <p:nvPr/>
        </p:nvSpPr>
        <p:spPr>
          <a:xfrm>
            <a:off x="6303807" y="3644754"/>
            <a:ext cx="1389998" cy="276999"/>
          </a:xfrm>
          <a:prstGeom prst="rect">
            <a:avLst/>
          </a:prstGeom>
        </p:spPr>
        <p:txBody>
          <a:bodyPr vert="horz" wrap="square" lIns="0" tIns="0" rIns="0" bIns="0" rtlCol="0" anchor="ctr">
            <a:spAutoFit/>
          </a:bodyPr>
          <a:lstStyle/>
          <a:p>
            <a:r>
              <a:rPr lang="en-GB"/>
              <a:t>Electricity</a:t>
            </a:r>
            <a:endParaRPr lang="en-IE"/>
          </a:p>
        </p:txBody>
      </p:sp>
      <p:cxnSp>
        <p:nvCxnSpPr>
          <p:cNvPr id="25" name="Straight Arrow Connector 24">
            <a:extLst>
              <a:ext uri="{FF2B5EF4-FFF2-40B4-BE49-F238E27FC236}">
                <a16:creationId xmlns:a16="http://schemas.microsoft.com/office/drawing/2014/main" id="{50B8A895-3447-4299-8799-7C2569969E57}"/>
              </a:ext>
            </a:extLst>
          </p:cNvPr>
          <p:cNvCxnSpPr>
            <a:cxnSpLocks/>
            <a:stCxn id="14" idx="2"/>
          </p:cNvCxnSpPr>
          <p:nvPr/>
        </p:nvCxnSpPr>
        <p:spPr>
          <a:xfrm>
            <a:off x="6103697" y="3067298"/>
            <a:ext cx="501067" cy="591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F8E5485C-4769-46A9-3848-2A4EF223D691}"/>
              </a:ext>
            </a:extLst>
          </p:cNvPr>
          <p:cNvSpPr/>
          <p:nvPr/>
        </p:nvSpPr>
        <p:spPr>
          <a:xfrm>
            <a:off x="1000224" y="1349474"/>
            <a:ext cx="2515232" cy="59853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91440" tIns="45720" rIns="91440" bIns="45720" rtlCol="0" anchor="ctr"/>
          <a:lstStyle/>
          <a:p>
            <a:pPr algn="ctr"/>
            <a:r>
              <a:rPr lang="da-DK"/>
              <a:t>Step 1: Defining the Scenarios</a:t>
            </a:r>
            <a:endParaRPr lang="da-DK">
              <a:cs typeface="Arial"/>
            </a:endParaRPr>
          </a:p>
        </p:txBody>
      </p:sp>
      <p:sp>
        <p:nvSpPr>
          <p:cNvPr id="10" name="Rectangle: Rounded Corners 9">
            <a:extLst>
              <a:ext uri="{FF2B5EF4-FFF2-40B4-BE49-F238E27FC236}">
                <a16:creationId xmlns:a16="http://schemas.microsoft.com/office/drawing/2014/main" id="{F134E8E1-CBA1-3036-9D22-8FE398759218}"/>
              </a:ext>
            </a:extLst>
          </p:cNvPr>
          <p:cNvSpPr/>
          <p:nvPr/>
        </p:nvSpPr>
        <p:spPr>
          <a:xfrm>
            <a:off x="4634451" y="1347886"/>
            <a:ext cx="2923097" cy="59853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91440" tIns="45720" rIns="91440" bIns="45720" rtlCol="0" anchor="ctr"/>
          <a:lstStyle/>
          <a:p>
            <a:pPr algn="ctr"/>
            <a:r>
              <a:rPr lang="da-DK"/>
              <a:t>Step 2: Model building</a:t>
            </a:r>
            <a:endParaRPr lang="en-IE"/>
          </a:p>
        </p:txBody>
      </p:sp>
      <p:sp>
        <p:nvSpPr>
          <p:cNvPr id="11" name="Rectangle: Rounded Corners 10">
            <a:extLst>
              <a:ext uri="{FF2B5EF4-FFF2-40B4-BE49-F238E27FC236}">
                <a16:creationId xmlns:a16="http://schemas.microsoft.com/office/drawing/2014/main" id="{8EB883EE-FCF7-BD60-7AAC-1A3D053DE129}"/>
              </a:ext>
            </a:extLst>
          </p:cNvPr>
          <p:cNvSpPr/>
          <p:nvPr/>
        </p:nvSpPr>
        <p:spPr>
          <a:xfrm>
            <a:off x="8676544" y="1339183"/>
            <a:ext cx="2515232" cy="59853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da-DK"/>
              <a:t>Step 3: System needs assessment</a:t>
            </a:r>
            <a:endParaRPr lang="en-IE"/>
          </a:p>
        </p:txBody>
      </p:sp>
      <p:pic>
        <p:nvPicPr>
          <p:cNvPr id="1026" name="Picture 2">
            <a:extLst>
              <a:ext uri="{FF2B5EF4-FFF2-40B4-BE49-F238E27FC236}">
                <a16:creationId xmlns:a16="http://schemas.microsoft.com/office/drawing/2014/main" id="{8FC0D1B4-BD6A-36C7-B15E-0BB2C57E23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9802" y="2119733"/>
            <a:ext cx="2327592" cy="85345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E8CF429A-98FF-D8AB-7B10-05A44FDE4CB5}"/>
              </a:ext>
            </a:extLst>
          </p:cNvPr>
          <p:cNvGrpSpPr/>
          <p:nvPr/>
        </p:nvGrpSpPr>
        <p:grpSpPr>
          <a:xfrm>
            <a:off x="9450356" y="2983735"/>
            <a:ext cx="2509242" cy="425347"/>
            <a:chOff x="9134671" y="3369734"/>
            <a:chExt cx="2509242" cy="425347"/>
          </a:xfrm>
        </p:grpSpPr>
        <p:pic>
          <p:nvPicPr>
            <p:cNvPr id="37" name="Picture 36">
              <a:extLst>
                <a:ext uri="{FF2B5EF4-FFF2-40B4-BE49-F238E27FC236}">
                  <a16:creationId xmlns:a16="http://schemas.microsoft.com/office/drawing/2014/main" id="{C33C86D4-EA73-A15E-1BF8-933EC0DB9BBB}"/>
                </a:ext>
              </a:extLst>
            </p:cNvPr>
            <p:cNvPicPr>
              <a:picLocks noChangeAspect="1"/>
            </p:cNvPicPr>
            <p:nvPr/>
          </p:nvPicPr>
          <p:blipFill>
            <a:blip r:embed="rId10"/>
            <a:srcRect l="14971" t="23115" r="53324" b="66099"/>
            <a:stretch/>
          </p:blipFill>
          <p:spPr>
            <a:xfrm>
              <a:off x="9741408" y="3369734"/>
              <a:ext cx="1902505" cy="425347"/>
            </a:xfrm>
            <a:prstGeom prst="rect">
              <a:avLst/>
            </a:prstGeom>
          </p:spPr>
        </p:pic>
        <p:pic>
          <p:nvPicPr>
            <p:cNvPr id="39" name="Picture 38">
              <a:extLst>
                <a:ext uri="{FF2B5EF4-FFF2-40B4-BE49-F238E27FC236}">
                  <a16:creationId xmlns:a16="http://schemas.microsoft.com/office/drawing/2014/main" id="{D8CBBE9B-112F-F1D9-B6E1-3CAE8FDEBBE6}"/>
                </a:ext>
              </a:extLst>
            </p:cNvPr>
            <p:cNvPicPr>
              <a:picLocks noChangeAspect="1"/>
            </p:cNvPicPr>
            <p:nvPr/>
          </p:nvPicPr>
          <p:blipFill>
            <a:blip r:embed="rId10"/>
            <a:srcRect l="15533" t="5166" r="74356" b="85951"/>
            <a:stretch/>
          </p:blipFill>
          <p:spPr>
            <a:xfrm>
              <a:off x="9134671" y="3402998"/>
              <a:ext cx="606737" cy="350273"/>
            </a:xfrm>
            <a:prstGeom prst="rect">
              <a:avLst/>
            </a:prstGeom>
          </p:spPr>
        </p:pic>
      </p:grpSp>
      <p:cxnSp>
        <p:nvCxnSpPr>
          <p:cNvPr id="41" name="Straight Arrow Connector 40">
            <a:extLst>
              <a:ext uri="{FF2B5EF4-FFF2-40B4-BE49-F238E27FC236}">
                <a16:creationId xmlns:a16="http://schemas.microsoft.com/office/drawing/2014/main" id="{F1777524-6D16-6A2C-7563-DA775445C17F}"/>
              </a:ext>
            </a:extLst>
          </p:cNvPr>
          <p:cNvCxnSpPr>
            <a:cxnSpLocks/>
            <a:stCxn id="1026" idx="2"/>
          </p:cNvCxnSpPr>
          <p:nvPr/>
        </p:nvCxnSpPr>
        <p:spPr>
          <a:xfrm flipH="1">
            <a:off x="8827517" y="2973183"/>
            <a:ext cx="186081" cy="810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16D3689-2858-B521-4343-66D5E39E61B0}"/>
              </a:ext>
            </a:extLst>
          </p:cNvPr>
          <p:cNvCxnSpPr>
            <a:cxnSpLocks/>
            <a:stCxn id="37" idx="2"/>
          </p:cNvCxnSpPr>
          <p:nvPr/>
        </p:nvCxnSpPr>
        <p:spPr>
          <a:xfrm flipH="1">
            <a:off x="11008345" y="3409082"/>
            <a:ext cx="1" cy="509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F52AEE8-F1D0-1AAE-CF51-16DE6762621F}"/>
              </a:ext>
            </a:extLst>
          </p:cNvPr>
          <p:cNvSpPr txBox="1"/>
          <p:nvPr/>
        </p:nvSpPr>
        <p:spPr>
          <a:xfrm>
            <a:off x="8132518" y="3787189"/>
            <a:ext cx="1389998" cy="276999"/>
          </a:xfrm>
          <a:prstGeom prst="rect">
            <a:avLst/>
          </a:prstGeom>
        </p:spPr>
        <p:txBody>
          <a:bodyPr vert="horz" wrap="square" lIns="0" tIns="0" rIns="0" bIns="0" rtlCol="0" anchor="ctr">
            <a:spAutoFit/>
          </a:bodyPr>
          <a:lstStyle/>
          <a:p>
            <a:pPr algn="ctr"/>
            <a:r>
              <a:rPr lang="en-GB"/>
              <a:t>Transmission</a:t>
            </a:r>
            <a:endParaRPr lang="en-IE"/>
          </a:p>
        </p:txBody>
      </p:sp>
      <p:sp>
        <p:nvSpPr>
          <p:cNvPr id="49" name="TextBox 48">
            <a:extLst>
              <a:ext uri="{FF2B5EF4-FFF2-40B4-BE49-F238E27FC236}">
                <a16:creationId xmlns:a16="http://schemas.microsoft.com/office/drawing/2014/main" id="{800BDE37-C484-9516-C480-C441140DDBA0}"/>
              </a:ext>
            </a:extLst>
          </p:cNvPr>
          <p:cNvSpPr txBox="1"/>
          <p:nvPr/>
        </p:nvSpPr>
        <p:spPr>
          <a:xfrm>
            <a:off x="10313346" y="3925688"/>
            <a:ext cx="1389998" cy="276999"/>
          </a:xfrm>
          <a:prstGeom prst="rect">
            <a:avLst/>
          </a:prstGeom>
        </p:spPr>
        <p:txBody>
          <a:bodyPr vert="horz" wrap="square" lIns="0" tIns="0" rIns="0" bIns="0" rtlCol="0" anchor="ctr">
            <a:spAutoFit/>
          </a:bodyPr>
          <a:lstStyle/>
          <a:p>
            <a:pPr algn="ctr"/>
            <a:r>
              <a:rPr lang="en-GB"/>
              <a:t>Distribution</a:t>
            </a:r>
          </a:p>
        </p:txBody>
      </p:sp>
      <p:sp>
        <p:nvSpPr>
          <p:cNvPr id="50" name="TextBox 49">
            <a:extLst>
              <a:ext uri="{FF2B5EF4-FFF2-40B4-BE49-F238E27FC236}">
                <a16:creationId xmlns:a16="http://schemas.microsoft.com/office/drawing/2014/main" id="{3956E27F-6386-B36C-72DA-76D327F256CE}"/>
              </a:ext>
            </a:extLst>
          </p:cNvPr>
          <p:cNvSpPr txBox="1"/>
          <p:nvPr/>
        </p:nvSpPr>
        <p:spPr>
          <a:xfrm>
            <a:off x="10468397" y="5000350"/>
            <a:ext cx="1389998" cy="553998"/>
          </a:xfrm>
          <a:prstGeom prst="rect">
            <a:avLst/>
          </a:prstGeom>
        </p:spPr>
        <p:txBody>
          <a:bodyPr vert="horz" wrap="square" lIns="0" tIns="0" rIns="0" bIns="0" rtlCol="0" anchor="ctr">
            <a:spAutoFit/>
          </a:bodyPr>
          <a:lstStyle/>
          <a:p>
            <a:pPr algn="r"/>
            <a:r>
              <a:rPr lang="en-GB"/>
              <a:t>Natural gas / Biomethane</a:t>
            </a:r>
            <a:endParaRPr lang="en-IE"/>
          </a:p>
        </p:txBody>
      </p:sp>
      <p:cxnSp>
        <p:nvCxnSpPr>
          <p:cNvPr id="51" name="Straight Arrow Connector 50">
            <a:extLst>
              <a:ext uri="{FF2B5EF4-FFF2-40B4-BE49-F238E27FC236}">
                <a16:creationId xmlns:a16="http://schemas.microsoft.com/office/drawing/2014/main" id="{1CD2A59A-ABD3-1C59-D7C8-419E6DD9CAE7}"/>
              </a:ext>
            </a:extLst>
          </p:cNvPr>
          <p:cNvCxnSpPr>
            <a:cxnSpLocks/>
            <a:stCxn id="49" idx="2"/>
            <a:endCxn id="50" idx="0"/>
          </p:cNvCxnSpPr>
          <p:nvPr/>
        </p:nvCxnSpPr>
        <p:spPr>
          <a:xfrm>
            <a:off x="11008345" y="4202687"/>
            <a:ext cx="155051" cy="797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2D6988D-7347-1FB9-BD9C-5DFD84298BFF}"/>
              </a:ext>
            </a:extLst>
          </p:cNvPr>
          <p:cNvSpPr txBox="1"/>
          <p:nvPr/>
        </p:nvSpPr>
        <p:spPr>
          <a:xfrm>
            <a:off x="7422171" y="4927591"/>
            <a:ext cx="1389998" cy="553998"/>
          </a:xfrm>
          <a:prstGeom prst="rect">
            <a:avLst/>
          </a:prstGeom>
        </p:spPr>
        <p:txBody>
          <a:bodyPr vert="horz" wrap="square" lIns="0" tIns="0" rIns="0" bIns="0" rtlCol="0" anchor="ctr">
            <a:spAutoFit/>
          </a:bodyPr>
          <a:lstStyle/>
          <a:p>
            <a:pPr algn="r"/>
            <a:r>
              <a:rPr lang="en-GB"/>
              <a:t>Natural gas / Biomethane</a:t>
            </a:r>
            <a:endParaRPr lang="en-IE"/>
          </a:p>
        </p:txBody>
      </p:sp>
      <p:sp>
        <p:nvSpPr>
          <p:cNvPr id="55" name="TextBox 54">
            <a:extLst>
              <a:ext uri="{FF2B5EF4-FFF2-40B4-BE49-F238E27FC236}">
                <a16:creationId xmlns:a16="http://schemas.microsoft.com/office/drawing/2014/main" id="{3DFE755A-6C1B-9A90-61F9-920530C23A75}"/>
              </a:ext>
            </a:extLst>
          </p:cNvPr>
          <p:cNvSpPr txBox="1"/>
          <p:nvPr/>
        </p:nvSpPr>
        <p:spPr>
          <a:xfrm>
            <a:off x="8923348" y="5066090"/>
            <a:ext cx="1389998" cy="276999"/>
          </a:xfrm>
          <a:prstGeom prst="rect">
            <a:avLst/>
          </a:prstGeom>
        </p:spPr>
        <p:txBody>
          <a:bodyPr vert="horz" wrap="square" lIns="0" tIns="0" rIns="0" bIns="0" rtlCol="0" anchor="ctr">
            <a:spAutoFit/>
          </a:bodyPr>
          <a:lstStyle/>
          <a:p>
            <a:pPr algn="ctr"/>
            <a:r>
              <a:rPr lang="en-GB"/>
              <a:t>Hydrogen</a:t>
            </a:r>
            <a:endParaRPr lang="en-IE"/>
          </a:p>
        </p:txBody>
      </p:sp>
      <p:cxnSp>
        <p:nvCxnSpPr>
          <p:cNvPr id="56" name="Straight Arrow Connector 55">
            <a:extLst>
              <a:ext uri="{FF2B5EF4-FFF2-40B4-BE49-F238E27FC236}">
                <a16:creationId xmlns:a16="http://schemas.microsoft.com/office/drawing/2014/main" id="{3BD6ABC8-D249-7D74-B6B8-5CF24F13B4DC}"/>
              </a:ext>
            </a:extLst>
          </p:cNvPr>
          <p:cNvCxnSpPr>
            <a:cxnSpLocks/>
            <a:stCxn id="48" idx="2"/>
            <a:endCxn id="54" idx="0"/>
          </p:cNvCxnSpPr>
          <p:nvPr/>
        </p:nvCxnSpPr>
        <p:spPr>
          <a:xfrm flipH="1">
            <a:off x="8117170" y="4064188"/>
            <a:ext cx="710347" cy="863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96184FF-E07C-A3D4-DCD7-1395C99DC39A}"/>
              </a:ext>
            </a:extLst>
          </p:cNvPr>
          <p:cNvCxnSpPr>
            <a:cxnSpLocks/>
            <a:stCxn id="48" idx="2"/>
            <a:endCxn id="55" idx="0"/>
          </p:cNvCxnSpPr>
          <p:nvPr/>
        </p:nvCxnSpPr>
        <p:spPr>
          <a:xfrm>
            <a:off x="8827517" y="4064188"/>
            <a:ext cx="790830" cy="1001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ight Brace 4">
            <a:extLst>
              <a:ext uri="{FF2B5EF4-FFF2-40B4-BE49-F238E27FC236}">
                <a16:creationId xmlns:a16="http://schemas.microsoft.com/office/drawing/2014/main" id="{EF6A95E1-6B35-BAA1-E423-67FD07AC1C75}"/>
              </a:ext>
            </a:extLst>
          </p:cNvPr>
          <p:cNvSpPr/>
          <p:nvPr/>
        </p:nvSpPr>
        <p:spPr>
          <a:xfrm rot="5400000">
            <a:off x="5922832" y="60082"/>
            <a:ext cx="816192" cy="11257338"/>
          </a:xfrm>
          <a:prstGeom prst="rightBrace">
            <a:avLst>
              <a:gd name="adj1" fmla="val 6031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E"/>
          </a:p>
        </p:txBody>
      </p:sp>
      <p:sp>
        <p:nvSpPr>
          <p:cNvPr id="15" name="TextBox 14">
            <a:extLst>
              <a:ext uri="{FF2B5EF4-FFF2-40B4-BE49-F238E27FC236}">
                <a16:creationId xmlns:a16="http://schemas.microsoft.com/office/drawing/2014/main" id="{A253B984-7A12-5F11-3396-E0D2ABF82D04}"/>
              </a:ext>
            </a:extLst>
          </p:cNvPr>
          <p:cNvSpPr txBox="1"/>
          <p:nvPr/>
        </p:nvSpPr>
        <p:spPr>
          <a:xfrm>
            <a:off x="4832489" y="6141714"/>
            <a:ext cx="3017313" cy="276999"/>
          </a:xfrm>
          <a:prstGeom prst="rect">
            <a:avLst/>
          </a:prstGeom>
        </p:spPr>
        <p:txBody>
          <a:bodyPr vert="horz" wrap="square" lIns="0" tIns="0" rIns="0" bIns="0" rtlCol="0" anchor="ctr">
            <a:spAutoFit/>
          </a:bodyPr>
          <a:lstStyle/>
          <a:p>
            <a:pPr algn="ctr"/>
            <a:r>
              <a:rPr lang="en-GB">
                <a:solidFill>
                  <a:schemeClr val="accent1"/>
                </a:solidFill>
              </a:rPr>
              <a:t>Core &amp; Alternative Pathways</a:t>
            </a:r>
            <a:endParaRPr lang="en-IE">
              <a:solidFill>
                <a:schemeClr val="accent1"/>
              </a:solidFill>
            </a:endParaRPr>
          </a:p>
        </p:txBody>
      </p:sp>
    </p:spTree>
    <p:extLst>
      <p:ext uri="{BB962C8B-B14F-4D97-AF65-F5344CB8AC3E}">
        <p14:creationId xmlns:p14="http://schemas.microsoft.com/office/powerpoint/2010/main" val="411154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FC26E0-0F9A-779A-D3D3-82A373E5C374}"/>
              </a:ext>
            </a:extLst>
          </p:cNvPr>
          <p:cNvSpPr>
            <a:spLocks noGrp="1"/>
          </p:cNvSpPr>
          <p:nvPr>
            <p:ph type="ftr" sz="quarter" idx="3"/>
          </p:nvPr>
        </p:nvSpPr>
        <p:spPr/>
        <p:txBody>
          <a:bodyPr/>
          <a:lstStyle/>
          <a:p>
            <a:endParaRPr lang="en-IE"/>
          </a:p>
        </p:txBody>
      </p:sp>
      <p:sp>
        <p:nvSpPr>
          <p:cNvPr id="3" name="Slide Number Placeholder 2">
            <a:extLst>
              <a:ext uri="{FF2B5EF4-FFF2-40B4-BE49-F238E27FC236}">
                <a16:creationId xmlns:a16="http://schemas.microsoft.com/office/drawing/2014/main" id="{C53CFAAB-CFEC-4B33-90C8-DBBB69FB02C8}"/>
              </a:ext>
            </a:extLst>
          </p:cNvPr>
          <p:cNvSpPr>
            <a:spLocks noGrp="1"/>
          </p:cNvSpPr>
          <p:nvPr>
            <p:ph type="sldNum" sz="quarter" idx="4"/>
          </p:nvPr>
        </p:nvSpPr>
        <p:spPr/>
        <p:txBody>
          <a:bodyPr/>
          <a:lstStyle/>
          <a:p>
            <a:fld id="{BDD9C4D5-18C8-4FD5-8DD3-707473F66EE9}" type="slidenum">
              <a:rPr lang="en-IE" smtClean="0"/>
              <a:pPr/>
              <a:t>18</a:t>
            </a:fld>
            <a:endParaRPr lang="en-IE"/>
          </a:p>
        </p:txBody>
      </p:sp>
      <p:sp>
        <p:nvSpPr>
          <p:cNvPr id="4" name="Title 3">
            <a:extLst>
              <a:ext uri="{FF2B5EF4-FFF2-40B4-BE49-F238E27FC236}">
                <a16:creationId xmlns:a16="http://schemas.microsoft.com/office/drawing/2014/main" id="{8A4422B6-06ED-DABB-16B8-8F46F1E8F25D}"/>
              </a:ext>
            </a:extLst>
          </p:cNvPr>
          <p:cNvSpPr>
            <a:spLocks noGrp="1"/>
          </p:cNvSpPr>
          <p:nvPr>
            <p:ph type="title"/>
          </p:nvPr>
        </p:nvSpPr>
        <p:spPr/>
        <p:txBody>
          <a:bodyPr/>
          <a:lstStyle/>
          <a:p>
            <a:r>
              <a:rPr lang="en-GB"/>
              <a:t>Feedback on identified trigger points</a:t>
            </a:r>
            <a:endParaRPr lang="en-IE"/>
          </a:p>
        </p:txBody>
      </p:sp>
      <p:sp>
        <p:nvSpPr>
          <p:cNvPr id="5" name="Text Placeholder 4">
            <a:extLst>
              <a:ext uri="{FF2B5EF4-FFF2-40B4-BE49-F238E27FC236}">
                <a16:creationId xmlns:a16="http://schemas.microsoft.com/office/drawing/2014/main" id="{D2E7A611-81ED-35B7-2416-F1F08FD260D2}"/>
              </a:ext>
            </a:extLst>
          </p:cNvPr>
          <p:cNvSpPr>
            <a:spLocks noGrp="1"/>
          </p:cNvSpPr>
          <p:nvPr>
            <p:ph type="body" sz="quarter" idx="10"/>
          </p:nvPr>
        </p:nvSpPr>
        <p:spPr>
          <a:xfrm>
            <a:off x="334963" y="1345401"/>
            <a:ext cx="6001793" cy="4712499"/>
          </a:xfrm>
        </p:spPr>
        <p:txBody>
          <a:bodyPr/>
          <a:lstStyle/>
          <a:p>
            <a:r>
              <a:rPr lang="en-US"/>
              <a:t>GNI are seeking feedback from stakeholders on identified trigger points, specifically relating to developments within:</a:t>
            </a:r>
          </a:p>
          <a:p>
            <a:pPr lvl="1"/>
            <a:r>
              <a:rPr lang="en-US"/>
              <a:t>Policy direction</a:t>
            </a:r>
          </a:p>
          <a:p>
            <a:pPr lvl="1"/>
            <a:r>
              <a:rPr lang="en-US"/>
              <a:t>Economic developments</a:t>
            </a:r>
          </a:p>
          <a:p>
            <a:pPr lvl="1"/>
            <a:r>
              <a:rPr lang="en-US"/>
              <a:t>Social aspects</a:t>
            </a:r>
          </a:p>
          <a:p>
            <a:pPr lvl="1"/>
            <a:r>
              <a:rPr lang="en-US"/>
              <a:t>Technology advancements</a:t>
            </a:r>
          </a:p>
          <a:p>
            <a:pPr lvl="1"/>
            <a:r>
              <a:rPr lang="en-US"/>
              <a:t>Legal issues</a:t>
            </a:r>
          </a:p>
          <a:p>
            <a:pPr lvl="1"/>
            <a:r>
              <a:rPr lang="en-US"/>
              <a:t>Environmental concerns</a:t>
            </a:r>
            <a:endParaRPr lang="da-DK"/>
          </a:p>
          <a:p>
            <a:r>
              <a:rPr lang="da-DK"/>
              <a:t>Triggers points will be used to identify, model and analyse alternative pathways. Priority to highest rated trigger points (in terms of impact and likelihood). </a:t>
            </a:r>
          </a:p>
          <a:p>
            <a:r>
              <a:rPr lang="en-US"/>
              <a:t>To this end, you should have received a </a:t>
            </a:r>
            <a:r>
              <a:rPr lang="en-US" b="1"/>
              <a:t>questionnaire</a:t>
            </a:r>
            <a:r>
              <a:rPr lang="en-US"/>
              <a:t> </a:t>
            </a:r>
            <a:r>
              <a:rPr lang="en-US" b="1"/>
              <a:t>“GNI Trigger points for adaptive planning” </a:t>
            </a:r>
            <a:r>
              <a:rPr lang="en-US"/>
              <a:t>where you can provide your own assessment of relevant trigger points and provide any additional feedback to any given trigger point. </a:t>
            </a:r>
          </a:p>
        </p:txBody>
      </p:sp>
      <p:grpSp>
        <p:nvGrpSpPr>
          <p:cNvPr id="6" name="Group 5">
            <a:extLst>
              <a:ext uri="{FF2B5EF4-FFF2-40B4-BE49-F238E27FC236}">
                <a16:creationId xmlns:a16="http://schemas.microsoft.com/office/drawing/2014/main" id="{6EC94E29-4128-D343-985B-37847493817D}"/>
              </a:ext>
            </a:extLst>
          </p:cNvPr>
          <p:cNvGrpSpPr/>
          <p:nvPr/>
        </p:nvGrpSpPr>
        <p:grpSpPr>
          <a:xfrm>
            <a:off x="10177394" y="454191"/>
            <a:ext cx="1909749" cy="591329"/>
            <a:chOff x="519520" y="1995"/>
            <a:chExt cx="1909749" cy="591329"/>
          </a:xfrm>
          <a:solidFill>
            <a:schemeClr val="bg1"/>
          </a:solidFill>
        </p:grpSpPr>
        <p:sp>
          <p:nvSpPr>
            <p:cNvPr id="7" name="Rectangle: Rounded Corners 6">
              <a:extLst>
                <a:ext uri="{FF2B5EF4-FFF2-40B4-BE49-F238E27FC236}">
                  <a16:creationId xmlns:a16="http://schemas.microsoft.com/office/drawing/2014/main" id="{93772691-6985-4C4D-3B9C-58D0A3A3026E}"/>
                </a:ext>
              </a:extLst>
            </p:cNvPr>
            <p:cNvSpPr/>
            <p:nvPr/>
          </p:nvSpPr>
          <p:spPr>
            <a:xfrm>
              <a:off x="519520" y="1995"/>
              <a:ext cx="1909749" cy="59132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8" name="Rectangle: Rounded Corners 4">
              <a:extLst>
                <a:ext uri="{FF2B5EF4-FFF2-40B4-BE49-F238E27FC236}">
                  <a16:creationId xmlns:a16="http://schemas.microsoft.com/office/drawing/2014/main" id="{1EDF747D-0595-8344-7B31-D3E42D52AC65}"/>
                </a:ext>
              </a:extLst>
            </p:cNvPr>
            <p:cNvSpPr txBox="1"/>
            <p:nvPr/>
          </p:nvSpPr>
          <p:spPr>
            <a:xfrm>
              <a:off x="536839" y="19314"/>
              <a:ext cx="1875111" cy="5566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IE" sz="1800" kern="1200"/>
            </a:p>
          </p:txBody>
        </p:sp>
      </p:grpSp>
      <p:pic>
        <p:nvPicPr>
          <p:cNvPr id="13" name="Picture 12">
            <a:extLst>
              <a:ext uri="{FF2B5EF4-FFF2-40B4-BE49-F238E27FC236}">
                <a16:creationId xmlns:a16="http://schemas.microsoft.com/office/drawing/2014/main" id="{151A7F10-5837-D0EB-5427-D34F7F4137E3}"/>
              </a:ext>
            </a:extLst>
          </p:cNvPr>
          <p:cNvPicPr>
            <a:picLocks noChangeAspect="1"/>
          </p:cNvPicPr>
          <p:nvPr/>
        </p:nvPicPr>
        <p:blipFill>
          <a:blip r:embed="rId2"/>
          <a:stretch>
            <a:fillRect/>
          </a:stretch>
        </p:blipFill>
        <p:spPr>
          <a:xfrm>
            <a:off x="6336756" y="1345401"/>
            <a:ext cx="5379852" cy="2351622"/>
          </a:xfrm>
          <a:prstGeom prst="rect">
            <a:avLst/>
          </a:prstGeom>
        </p:spPr>
      </p:pic>
      <p:grpSp>
        <p:nvGrpSpPr>
          <p:cNvPr id="14" name="Group 13">
            <a:extLst>
              <a:ext uri="{FF2B5EF4-FFF2-40B4-BE49-F238E27FC236}">
                <a16:creationId xmlns:a16="http://schemas.microsoft.com/office/drawing/2014/main" id="{53555413-423C-B720-4B31-B2600E22B1C9}"/>
              </a:ext>
            </a:extLst>
          </p:cNvPr>
          <p:cNvGrpSpPr>
            <a:grpSpLocks noChangeAspect="1"/>
          </p:cNvGrpSpPr>
          <p:nvPr/>
        </p:nvGrpSpPr>
        <p:grpSpPr>
          <a:xfrm>
            <a:off x="6584395" y="4238491"/>
            <a:ext cx="5206768" cy="2329343"/>
            <a:chOff x="4838766" y="2236801"/>
            <a:chExt cx="7018270" cy="3139752"/>
          </a:xfrm>
        </p:grpSpPr>
        <p:pic>
          <p:nvPicPr>
            <p:cNvPr id="15" name="Picture 14">
              <a:extLst>
                <a:ext uri="{FF2B5EF4-FFF2-40B4-BE49-F238E27FC236}">
                  <a16:creationId xmlns:a16="http://schemas.microsoft.com/office/drawing/2014/main" id="{2F6445AC-2FC1-7831-8CE0-155A883683BB}"/>
                </a:ext>
              </a:extLst>
            </p:cNvPr>
            <p:cNvPicPr>
              <a:picLocks noChangeAspect="1"/>
            </p:cNvPicPr>
            <p:nvPr/>
          </p:nvPicPr>
          <p:blipFill>
            <a:blip r:embed="rId3"/>
            <a:stretch>
              <a:fillRect/>
            </a:stretch>
          </p:blipFill>
          <p:spPr>
            <a:xfrm>
              <a:off x="4838766" y="2236801"/>
              <a:ext cx="7018270" cy="3139752"/>
            </a:xfrm>
            <a:prstGeom prst="rect">
              <a:avLst/>
            </a:prstGeom>
          </p:spPr>
        </p:pic>
        <p:sp>
          <p:nvSpPr>
            <p:cNvPr id="16" name="Rectangle 15">
              <a:extLst>
                <a:ext uri="{FF2B5EF4-FFF2-40B4-BE49-F238E27FC236}">
                  <a16:creationId xmlns:a16="http://schemas.microsoft.com/office/drawing/2014/main" id="{A13A5C95-D5E0-0072-396F-15B733BAF3AD}"/>
                </a:ext>
              </a:extLst>
            </p:cNvPr>
            <p:cNvSpPr/>
            <p:nvPr/>
          </p:nvSpPr>
          <p:spPr>
            <a:xfrm>
              <a:off x="4838766" y="4876800"/>
              <a:ext cx="2038284" cy="4997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7" name="Arrow: Down 16">
            <a:extLst>
              <a:ext uri="{FF2B5EF4-FFF2-40B4-BE49-F238E27FC236}">
                <a16:creationId xmlns:a16="http://schemas.microsoft.com/office/drawing/2014/main" id="{83B7EBAC-52F9-C7C4-5A49-61BEB068CDD6}"/>
              </a:ext>
            </a:extLst>
          </p:cNvPr>
          <p:cNvSpPr/>
          <p:nvPr/>
        </p:nvSpPr>
        <p:spPr>
          <a:xfrm>
            <a:off x="8950362" y="3728557"/>
            <a:ext cx="656217" cy="6613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20838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7BE185-E480-9E16-0BD7-BC0D44BC98B6}"/>
              </a:ext>
            </a:extLst>
          </p:cNvPr>
          <p:cNvSpPr>
            <a:spLocks noGrp="1"/>
          </p:cNvSpPr>
          <p:nvPr>
            <p:ph type="ftr" sz="quarter" idx="3"/>
          </p:nvPr>
        </p:nvSpPr>
        <p:spPr/>
        <p:txBody>
          <a:bodyPr/>
          <a:lstStyle/>
          <a:p>
            <a:endParaRPr lang="en-IE"/>
          </a:p>
        </p:txBody>
      </p:sp>
      <p:sp>
        <p:nvSpPr>
          <p:cNvPr id="3" name="Slide Number Placeholder 2">
            <a:extLst>
              <a:ext uri="{FF2B5EF4-FFF2-40B4-BE49-F238E27FC236}">
                <a16:creationId xmlns:a16="http://schemas.microsoft.com/office/drawing/2014/main" id="{E48D73F4-786C-1BC7-760E-BE5A145A8707}"/>
              </a:ext>
            </a:extLst>
          </p:cNvPr>
          <p:cNvSpPr>
            <a:spLocks noGrp="1"/>
          </p:cNvSpPr>
          <p:nvPr>
            <p:ph type="sldNum" sz="quarter" idx="4"/>
          </p:nvPr>
        </p:nvSpPr>
        <p:spPr/>
        <p:txBody>
          <a:bodyPr/>
          <a:lstStyle/>
          <a:p>
            <a:fld id="{BDD9C4D5-18C8-4FD5-8DD3-707473F66EE9}" type="slidenum">
              <a:rPr lang="en-IE" smtClean="0"/>
              <a:pPr/>
              <a:t>19</a:t>
            </a:fld>
            <a:endParaRPr lang="en-IE"/>
          </a:p>
        </p:txBody>
      </p:sp>
      <p:sp>
        <p:nvSpPr>
          <p:cNvPr id="4" name="Title 3">
            <a:extLst>
              <a:ext uri="{FF2B5EF4-FFF2-40B4-BE49-F238E27FC236}">
                <a16:creationId xmlns:a16="http://schemas.microsoft.com/office/drawing/2014/main" id="{2EEABA6F-7D23-0CDB-39C8-4468F76AA837}"/>
              </a:ext>
            </a:extLst>
          </p:cNvPr>
          <p:cNvSpPr>
            <a:spLocks noGrp="1"/>
          </p:cNvSpPr>
          <p:nvPr>
            <p:ph type="title"/>
          </p:nvPr>
        </p:nvSpPr>
        <p:spPr/>
        <p:txBody>
          <a:bodyPr/>
          <a:lstStyle/>
          <a:p>
            <a:r>
              <a:rPr lang="en-US"/>
              <a:t>Feedback on Modelling input parameters</a:t>
            </a:r>
            <a:endParaRPr lang="en-IE"/>
          </a:p>
        </p:txBody>
      </p:sp>
      <p:sp>
        <p:nvSpPr>
          <p:cNvPr id="5" name="Text Placeholder 4">
            <a:extLst>
              <a:ext uri="{FF2B5EF4-FFF2-40B4-BE49-F238E27FC236}">
                <a16:creationId xmlns:a16="http://schemas.microsoft.com/office/drawing/2014/main" id="{DE6AC92B-DD7D-B537-2560-4DE7E7EB60B4}"/>
              </a:ext>
            </a:extLst>
          </p:cNvPr>
          <p:cNvSpPr>
            <a:spLocks noGrp="1"/>
          </p:cNvSpPr>
          <p:nvPr>
            <p:ph type="body" sz="quarter" idx="10"/>
          </p:nvPr>
        </p:nvSpPr>
        <p:spPr>
          <a:xfrm>
            <a:off x="334963" y="1881194"/>
            <a:ext cx="8011867" cy="4176706"/>
          </a:xfrm>
        </p:spPr>
        <p:txBody>
          <a:bodyPr/>
          <a:lstStyle/>
          <a:p>
            <a:r>
              <a:rPr lang="en-US" sz="1800"/>
              <a:t>GNI are seeking feedback from stakeholders on technical and economic inputs to our model, specifically relating to:</a:t>
            </a:r>
          </a:p>
          <a:p>
            <a:pPr lvl="1"/>
            <a:r>
              <a:rPr lang="en-US" sz="1600"/>
              <a:t>Hydrogen production</a:t>
            </a:r>
          </a:p>
          <a:p>
            <a:pPr lvl="1"/>
            <a:r>
              <a:rPr lang="en-US" sz="1600"/>
              <a:t>Biomethane production</a:t>
            </a:r>
          </a:p>
          <a:p>
            <a:pPr lvl="1"/>
            <a:r>
              <a:rPr lang="en-US" sz="1600"/>
              <a:t>Renewable electricity capacity and generation</a:t>
            </a:r>
          </a:p>
          <a:p>
            <a:pPr lvl="1"/>
            <a:r>
              <a:rPr lang="en-US" sz="1600"/>
              <a:t>Thermal electricity generation</a:t>
            </a:r>
          </a:p>
          <a:p>
            <a:pPr lvl="1"/>
            <a:r>
              <a:rPr lang="en-US" sz="1600"/>
              <a:t>Energy storage</a:t>
            </a:r>
          </a:p>
          <a:p>
            <a:pPr lvl="1"/>
            <a:r>
              <a:rPr lang="en-US" sz="1600"/>
              <a:t>Energy infrastructure</a:t>
            </a:r>
          </a:p>
          <a:p>
            <a:pPr lvl="1"/>
            <a:r>
              <a:rPr lang="en-US" sz="1600"/>
              <a:t>Carbon capture and storage (CCS)</a:t>
            </a:r>
          </a:p>
          <a:p>
            <a:pPr lvl="1"/>
            <a:r>
              <a:rPr lang="en-US" sz="1600"/>
              <a:t>Fuel costs and emission factors</a:t>
            </a:r>
          </a:p>
          <a:p>
            <a:r>
              <a:rPr lang="en-US" sz="1800"/>
              <a:t>To this end, you should have received a </a:t>
            </a:r>
            <a:r>
              <a:rPr lang="en-US" sz="1800" b="1"/>
              <a:t>questionnaire</a:t>
            </a:r>
            <a:r>
              <a:rPr lang="en-US" sz="1800"/>
              <a:t> </a:t>
            </a:r>
            <a:r>
              <a:rPr lang="en-US" sz="1800" b="1"/>
              <a:t>“GNI Input parameters for model building” </a:t>
            </a:r>
            <a:r>
              <a:rPr lang="en-US" sz="1800"/>
              <a:t>where you can provide your feedback and comments on the proposed input values chosen.</a:t>
            </a:r>
          </a:p>
          <a:p>
            <a:pPr lvl="1"/>
            <a:endParaRPr lang="en-US"/>
          </a:p>
          <a:p>
            <a:pPr lvl="1"/>
            <a:endParaRPr lang="en-US"/>
          </a:p>
          <a:p>
            <a:endParaRPr lang="en-US"/>
          </a:p>
          <a:p>
            <a:pPr marL="0" indent="0">
              <a:buNone/>
            </a:pPr>
            <a:endParaRPr lang="en-IE"/>
          </a:p>
        </p:txBody>
      </p:sp>
      <p:graphicFrame>
        <p:nvGraphicFramePr>
          <p:cNvPr id="7" name="Diagram 6">
            <a:extLst>
              <a:ext uri="{FF2B5EF4-FFF2-40B4-BE49-F238E27FC236}">
                <a16:creationId xmlns:a16="http://schemas.microsoft.com/office/drawing/2014/main" id="{6BC27AE4-5A1C-97C3-9148-4CA289F889AE}"/>
              </a:ext>
            </a:extLst>
          </p:cNvPr>
          <p:cNvGraphicFramePr/>
          <p:nvPr>
            <p:extLst>
              <p:ext uri="{D42A27DB-BD31-4B8C-83A1-F6EECF244321}">
                <p14:modId xmlns:p14="http://schemas.microsoft.com/office/powerpoint/2010/main" val="4125792739"/>
              </p:ext>
            </p:extLst>
          </p:nvPr>
        </p:nvGraphicFramePr>
        <p:xfrm>
          <a:off x="7715250" y="1742143"/>
          <a:ext cx="4557177" cy="4176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13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CC8FA2-EAE3-AB7F-24D2-8FCD04D266E8}"/>
              </a:ext>
            </a:extLst>
          </p:cNvPr>
          <p:cNvSpPr>
            <a:spLocks noGrp="1"/>
          </p:cNvSpPr>
          <p:nvPr>
            <p:ph type="title"/>
          </p:nvPr>
        </p:nvSpPr>
        <p:spPr/>
        <p:txBody>
          <a:bodyPr/>
          <a:lstStyle/>
          <a:p>
            <a:r>
              <a:rPr lang="da-DK"/>
              <a:t>Agenda</a:t>
            </a:r>
            <a:endParaRPr lang="en-IE"/>
          </a:p>
        </p:txBody>
      </p:sp>
      <p:sp>
        <p:nvSpPr>
          <p:cNvPr id="7" name="Text Placeholder 6">
            <a:extLst>
              <a:ext uri="{FF2B5EF4-FFF2-40B4-BE49-F238E27FC236}">
                <a16:creationId xmlns:a16="http://schemas.microsoft.com/office/drawing/2014/main" id="{AB955B6D-B0C8-139F-82FD-80EA3DCCF0C0}"/>
              </a:ext>
            </a:extLst>
          </p:cNvPr>
          <p:cNvSpPr>
            <a:spLocks noGrp="1"/>
          </p:cNvSpPr>
          <p:nvPr>
            <p:ph type="body" sz="quarter" idx="10"/>
          </p:nvPr>
        </p:nvSpPr>
        <p:spPr/>
        <p:txBody>
          <a:bodyPr/>
          <a:lstStyle/>
          <a:p>
            <a:r>
              <a:rPr lang="da-DK"/>
              <a:t>11:00 – 11:05: Welcome</a:t>
            </a:r>
          </a:p>
          <a:p>
            <a:r>
              <a:rPr lang="da-DK"/>
              <a:t>11:05 – 11:10: GNI Core Flexibility Project Introduction</a:t>
            </a:r>
          </a:p>
          <a:p>
            <a:r>
              <a:rPr lang="da-DK"/>
              <a:t>11:10 – 11:35: GNI </a:t>
            </a:r>
            <a:r>
              <a:rPr lang="en-US"/>
              <a:t>Approach and Material for Consultation</a:t>
            </a:r>
          </a:p>
          <a:p>
            <a:r>
              <a:rPr lang="da-DK"/>
              <a:t>11:35 – 11:40: Next Steps</a:t>
            </a:r>
          </a:p>
          <a:p>
            <a:r>
              <a:rPr lang="da-DK"/>
              <a:t>11:40 – 12:00: Q&amp;A Session</a:t>
            </a:r>
          </a:p>
          <a:p>
            <a:pPr marL="0" indent="0">
              <a:buNone/>
            </a:pPr>
            <a:endParaRPr lang="da-DK"/>
          </a:p>
          <a:p>
            <a:endParaRPr lang="en-IE"/>
          </a:p>
        </p:txBody>
      </p:sp>
      <p:sp>
        <p:nvSpPr>
          <p:cNvPr id="2" name="Footer Placeholder 1">
            <a:extLst>
              <a:ext uri="{FF2B5EF4-FFF2-40B4-BE49-F238E27FC236}">
                <a16:creationId xmlns:a16="http://schemas.microsoft.com/office/drawing/2014/main" id="{4EFA97B4-B7E6-E11B-3191-3E48DF9C5437}"/>
              </a:ext>
            </a:extLst>
          </p:cNvPr>
          <p:cNvSpPr>
            <a:spLocks noGrp="1"/>
          </p:cNvSpPr>
          <p:nvPr>
            <p:ph type="ftr" sz="quarter" idx="3"/>
          </p:nvPr>
        </p:nvSpPr>
        <p:spPr/>
        <p:txBody>
          <a:bodyPr/>
          <a:lstStyle/>
          <a:p>
            <a:endParaRPr lang="en-IE"/>
          </a:p>
        </p:txBody>
      </p:sp>
      <p:sp>
        <p:nvSpPr>
          <p:cNvPr id="3" name="Slide Number Placeholder 2">
            <a:extLst>
              <a:ext uri="{FF2B5EF4-FFF2-40B4-BE49-F238E27FC236}">
                <a16:creationId xmlns:a16="http://schemas.microsoft.com/office/drawing/2014/main" id="{0BA8F05E-DF37-B4FE-DB6C-5661DD0BEE5A}"/>
              </a:ext>
            </a:extLst>
          </p:cNvPr>
          <p:cNvSpPr>
            <a:spLocks noGrp="1"/>
          </p:cNvSpPr>
          <p:nvPr>
            <p:ph type="sldNum" sz="quarter" idx="4"/>
          </p:nvPr>
        </p:nvSpPr>
        <p:spPr/>
        <p:txBody>
          <a:bodyPr/>
          <a:lstStyle/>
          <a:p>
            <a:fld id="{BDD9C4D5-18C8-4FD5-8DD3-707473F66EE9}" type="slidenum">
              <a:rPr lang="en-IE" smtClean="0"/>
              <a:pPr/>
              <a:t>2</a:t>
            </a:fld>
            <a:endParaRPr lang="en-IE"/>
          </a:p>
        </p:txBody>
      </p:sp>
    </p:spTree>
    <p:extLst>
      <p:ext uri="{BB962C8B-B14F-4D97-AF65-F5344CB8AC3E}">
        <p14:creationId xmlns:p14="http://schemas.microsoft.com/office/powerpoint/2010/main" val="169937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B9634C0-5C2F-0D9A-D435-33021C353719}"/>
              </a:ext>
            </a:extLst>
          </p:cNvPr>
          <p:cNvSpPr>
            <a:spLocks noGrp="1"/>
          </p:cNvSpPr>
          <p:nvPr>
            <p:ph type="subTitle" idx="1"/>
          </p:nvPr>
        </p:nvSpPr>
        <p:spPr/>
        <p:txBody>
          <a:bodyPr/>
          <a:lstStyle/>
          <a:p>
            <a:r>
              <a:rPr lang="da-DK"/>
              <a:t>Next steps</a:t>
            </a:r>
            <a:endParaRPr lang="en-IE"/>
          </a:p>
        </p:txBody>
      </p:sp>
      <p:sp>
        <p:nvSpPr>
          <p:cNvPr id="5" name="Slide Number Placeholder 4">
            <a:extLst>
              <a:ext uri="{FF2B5EF4-FFF2-40B4-BE49-F238E27FC236}">
                <a16:creationId xmlns:a16="http://schemas.microsoft.com/office/drawing/2014/main" id="{2CDC1764-94C4-AB70-54BC-F99608236E4C}"/>
              </a:ext>
            </a:extLst>
          </p:cNvPr>
          <p:cNvSpPr>
            <a:spLocks noGrp="1"/>
          </p:cNvSpPr>
          <p:nvPr>
            <p:ph type="sldNum" sz="quarter" idx="4294967295"/>
          </p:nvPr>
        </p:nvSpPr>
        <p:spPr>
          <a:xfrm>
            <a:off x="0" y="6418263"/>
            <a:ext cx="828675" cy="166687"/>
          </a:xfrm>
        </p:spPr>
        <p:txBody>
          <a:bodyPr/>
          <a:lstStyle/>
          <a:p>
            <a:fld id="{BDD9C4D5-18C8-4FD5-8DD3-707473F66EE9}" type="slidenum">
              <a:rPr lang="en-IE" smtClean="0"/>
              <a:pPr/>
              <a:t>20</a:t>
            </a:fld>
            <a:endParaRPr lang="en-IE"/>
          </a:p>
        </p:txBody>
      </p:sp>
    </p:spTree>
    <p:extLst>
      <p:ext uri="{BB962C8B-B14F-4D97-AF65-F5344CB8AC3E}">
        <p14:creationId xmlns:p14="http://schemas.microsoft.com/office/powerpoint/2010/main" val="22610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6A2558-02BF-3718-975B-A5706590B080}"/>
              </a:ext>
            </a:extLst>
          </p:cNvPr>
          <p:cNvSpPr>
            <a:spLocks noGrp="1"/>
          </p:cNvSpPr>
          <p:nvPr>
            <p:ph type="ftr" sz="quarter" idx="3"/>
          </p:nvPr>
        </p:nvSpPr>
        <p:spPr/>
        <p:txBody>
          <a:bodyPr/>
          <a:lstStyle/>
          <a:p>
            <a:endParaRPr lang="en-IE"/>
          </a:p>
        </p:txBody>
      </p:sp>
      <p:sp>
        <p:nvSpPr>
          <p:cNvPr id="3" name="Slide Number Placeholder 2">
            <a:extLst>
              <a:ext uri="{FF2B5EF4-FFF2-40B4-BE49-F238E27FC236}">
                <a16:creationId xmlns:a16="http://schemas.microsoft.com/office/drawing/2014/main" id="{085B8321-9486-2C33-ABBF-F107B684E961}"/>
              </a:ext>
            </a:extLst>
          </p:cNvPr>
          <p:cNvSpPr>
            <a:spLocks noGrp="1"/>
          </p:cNvSpPr>
          <p:nvPr>
            <p:ph type="sldNum" sz="quarter" idx="4"/>
          </p:nvPr>
        </p:nvSpPr>
        <p:spPr/>
        <p:txBody>
          <a:bodyPr/>
          <a:lstStyle/>
          <a:p>
            <a:fld id="{BDD9C4D5-18C8-4FD5-8DD3-707473F66EE9}" type="slidenum">
              <a:rPr lang="en-IE" smtClean="0"/>
              <a:pPr/>
              <a:t>21</a:t>
            </a:fld>
            <a:endParaRPr lang="en-IE"/>
          </a:p>
        </p:txBody>
      </p:sp>
      <p:sp>
        <p:nvSpPr>
          <p:cNvPr id="4" name="Title 3">
            <a:extLst>
              <a:ext uri="{FF2B5EF4-FFF2-40B4-BE49-F238E27FC236}">
                <a16:creationId xmlns:a16="http://schemas.microsoft.com/office/drawing/2014/main" id="{7F95CB82-3FC0-33F0-AD47-27BCB1E9E004}"/>
              </a:ext>
            </a:extLst>
          </p:cNvPr>
          <p:cNvSpPr>
            <a:spLocks noGrp="1"/>
          </p:cNvSpPr>
          <p:nvPr>
            <p:ph type="title"/>
          </p:nvPr>
        </p:nvSpPr>
        <p:spPr>
          <a:xfrm>
            <a:off x="334963" y="260349"/>
            <a:ext cx="10150602" cy="936625"/>
          </a:xfrm>
        </p:spPr>
        <p:txBody>
          <a:bodyPr/>
          <a:lstStyle/>
          <a:p>
            <a:r>
              <a:rPr lang="en-GB"/>
              <a:t>High level timeline for first iteration</a:t>
            </a:r>
            <a:endParaRPr lang="en-IE"/>
          </a:p>
        </p:txBody>
      </p:sp>
      <p:graphicFrame>
        <p:nvGraphicFramePr>
          <p:cNvPr id="11" name="Diagram 10">
            <a:extLst>
              <a:ext uri="{FF2B5EF4-FFF2-40B4-BE49-F238E27FC236}">
                <a16:creationId xmlns:a16="http://schemas.microsoft.com/office/drawing/2014/main" id="{3FDCD0FC-2E72-4097-8600-6BE3759CA481}"/>
              </a:ext>
            </a:extLst>
          </p:cNvPr>
          <p:cNvGraphicFramePr/>
          <p:nvPr/>
        </p:nvGraphicFramePr>
        <p:xfrm>
          <a:off x="1820037" y="1406874"/>
          <a:ext cx="8551926" cy="4799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DDA01503-9B21-37CE-D264-96344BA3A02E}"/>
              </a:ext>
            </a:extLst>
          </p:cNvPr>
          <p:cNvGrpSpPr/>
          <p:nvPr/>
        </p:nvGrpSpPr>
        <p:grpSpPr>
          <a:xfrm>
            <a:off x="10177394" y="454191"/>
            <a:ext cx="1909749" cy="591329"/>
            <a:chOff x="519520" y="1995"/>
            <a:chExt cx="1909749" cy="591329"/>
          </a:xfrm>
          <a:solidFill>
            <a:schemeClr val="bg1"/>
          </a:solidFill>
        </p:grpSpPr>
        <p:sp>
          <p:nvSpPr>
            <p:cNvPr id="10" name="Rectangle: Rounded Corners 9">
              <a:extLst>
                <a:ext uri="{FF2B5EF4-FFF2-40B4-BE49-F238E27FC236}">
                  <a16:creationId xmlns:a16="http://schemas.microsoft.com/office/drawing/2014/main" id="{8548F01C-A7EC-EDBA-DBF7-7B180DAEC4AD}"/>
                </a:ext>
              </a:extLst>
            </p:cNvPr>
            <p:cNvSpPr/>
            <p:nvPr/>
          </p:nvSpPr>
          <p:spPr>
            <a:xfrm>
              <a:off x="519520" y="1995"/>
              <a:ext cx="1909749" cy="59132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13" name="Rectangle: Rounded Corners 4">
              <a:extLst>
                <a:ext uri="{FF2B5EF4-FFF2-40B4-BE49-F238E27FC236}">
                  <a16:creationId xmlns:a16="http://schemas.microsoft.com/office/drawing/2014/main" id="{EE59691F-D6CF-5592-D02F-00B05A44ABDC}"/>
                </a:ext>
              </a:extLst>
            </p:cNvPr>
            <p:cNvSpPr txBox="1"/>
            <p:nvPr/>
          </p:nvSpPr>
          <p:spPr>
            <a:xfrm>
              <a:off x="536839" y="19314"/>
              <a:ext cx="1875111" cy="5566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IE" sz="1800" kern="1200"/>
            </a:p>
          </p:txBody>
        </p:sp>
      </p:grpSp>
    </p:spTree>
    <p:extLst>
      <p:ext uri="{BB962C8B-B14F-4D97-AF65-F5344CB8AC3E}">
        <p14:creationId xmlns:p14="http://schemas.microsoft.com/office/powerpoint/2010/main" val="372382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921009-04BD-A574-08C1-F9D783E2BFB7}"/>
              </a:ext>
            </a:extLst>
          </p:cNvPr>
          <p:cNvSpPr>
            <a:spLocks noGrp="1"/>
          </p:cNvSpPr>
          <p:nvPr>
            <p:ph type="ftr" sz="quarter" idx="3"/>
          </p:nvPr>
        </p:nvSpPr>
        <p:spPr/>
        <p:txBody>
          <a:bodyPr/>
          <a:lstStyle/>
          <a:p>
            <a:endParaRPr lang="en-IE"/>
          </a:p>
        </p:txBody>
      </p:sp>
      <p:sp>
        <p:nvSpPr>
          <p:cNvPr id="3" name="Slide Number Placeholder 2">
            <a:extLst>
              <a:ext uri="{FF2B5EF4-FFF2-40B4-BE49-F238E27FC236}">
                <a16:creationId xmlns:a16="http://schemas.microsoft.com/office/drawing/2014/main" id="{E240C57C-BB24-0B6D-A084-35444940F157}"/>
              </a:ext>
            </a:extLst>
          </p:cNvPr>
          <p:cNvSpPr>
            <a:spLocks noGrp="1"/>
          </p:cNvSpPr>
          <p:nvPr>
            <p:ph type="sldNum" sz="quarter" idx="4"/>
          </p:nvPr>
        </p:nvSpPr>
        <p:spPr/>
        <p:txBody>
          <a:bodyPr/>
          <a:lstStyle/>
          <a:p>
            <a:fld id="{BDD9C4D5-18C8-4FD5-8DD3-707473F66EE9}" type="slidenum">
              <a:rPr lang="en-IE" smtClean="0"/>
              <a:pPr/>
              <a:t>22</a:t>
            </a:fld>
            <a:endParaRPr lang="en-IE"/>
          </a:p>
        </p:txBody>
      </p:sp>
      <p:sp>
        <p:nvSpPr>
          <p:cNvPr id="4" name="Title 3">
            <a:extLst>
              <a:ext uri="{FF2B5EF4-FFF2-40B4-BE49-F238E27FC236}">
                <a16:creationId xmlns:a16="http://schemas.microsoft.com/office/drawing/2014/main" id="{AB00293B-4862-FF8C-92AC-0EA8F37F3790}"/>
              </a:ext>
            </a:extLst>
          </p:cNvPr>
          <p:cNvSpPr>
            <a:spLocks noGrp="1"/>
          </p:cNvSpPr>
          <p:nvPr>
            <p:ph type="title"/>
          </p:nvPr>
        </p:nvSpPr>
        <p:spPr/>
        <p:txBody>
          <a:bodyPr/>
          <a:lstStyle/>
          <a:p>
            <a:r>
              <a:rPr lang="en-GB"/>
              <a:t>What is to be expected in coming time?</a:t>
            </a:r>
            <a:endParaRPr lang="en-IE"/>
          </a:p>
        </p:txBody>
      </p:sp>
      <p:graphicFrame>
        <p:nvGraphicFramePr>
          <p:cNvPr id="9" name="Diagram 8">
            <a:extLst>
              <a:ext uri="{FF2B5EF4-FFF2-40B4-BE49-F238E27FC236}">
                <a16:creationId xmlns:a16="http://schemas.microsoft.com/office/drawing/2014/main" id="{B5F11A54-08C1-15CF-7495-51E55F62173D}"/>
              </a:ext>
            </a:extLst>
          </p:cNvPr>
          <p:cNvGraphicFramePr/>
          <p:nvPr>
            <p:extLst>
              <p:ext uri="{D42A27DB-BD31-4B8C-83A1-F6EECF244321}">
                <p14:modId xmlns:p14="http://schemas.microsoft.com/office/powerpoint/2010/main" val="2109593657"/>
              </p:ext>
            </p:extLst>
          </p:nvPr>
        </p:nvGraphicFramePr>
        <p:xfrm>
          <a:off x="334963" y="719666"/>
          <a:ext cx="1152207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095C6F04-5856-D5AF-A171-EA7555FBFD1D}"/>
              </a:ext>
            </a:extLst>
          </p:cNvPr>
          <p:cNvPicPr>
            <a:picLocks noChangeAspect="1"/>
          </p:cNvPicPr>
          <p:nvPr/>
        </p:nvPicPr>
        <p:blipFill>
          <a:blip r:embed="rId8"/>
          <a:stretch>
            <a:fillRect/>
          </a:stretch>
        </p:blipFill>
        <p:spPr>
          <a:xfrm>
            <a:off x="1420617" y="7015710"/>
            <a:ext cx="8220075" cy="1533525"/>
          </a:xfrm>
          <a:prstGeom prst="rect">
            <a:avLst/>
          </a:prstGeom>
        </p:spPr>
      </p:pic>
    </p:spTree>
    <p:extLst>
      <p:ext uri="{BB962C8B-B14F-4D97-AF65-F5344CB8AC3E}">
        <p14:creationId xmlns:p14="http://schemas.microsoft.com/office/powerpoint/2010/main" val="349726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B9634C0-5C2F-0D9A-D435-33021C353719}"/>
              </a:ext>
            </a:extLst>
          </p:cNvPr>
          <p:cNvSpPr>
            <a:spLocks noGrp="1"/>
          </p:cNvSpPr>
          <p:nvPr>
            <p:ph type="subTitle" idx="1"/>
          </p:nvPr>
        </p:nvSpPr>
        <p:spPr/>
        <p:txBody>
          <a:bodyPr/>
          <a:lstStyle/>
          <a:p>
            <a:r>
              <a:rPr lang="da-DK"/>
              <a:t>Q&amp;A Session</a:t>
            </a:r>
            <a:endParaRPr lang="en-IE"/>
          </a:p>
        </p:txBody>
      </p:sp>
      <p:sp>
        <p:nvSpPr>
          <p:cNvPr id="5" name="Slide Number Placeholder 4">
            <a:extLst>
              <a:ext uri="{FF2B5EF4-FFF2-40B4-BE49-F238E27FC236}">
                <a16:creationId xmlns:a16="http://schemas.microsoft.com/office/drawing/2014/main" id="{2CDC1764-94C4-AB70-54BC-F99608236E4C}"/>
              </a:ext>
            </a:extLst>
          </p:cNvPr>
          <p:cNvSpPr>
            <a:spLocks noGrp="1"/>
          </p:cNvSpPr>
          <p:nvPr>
            <p:ph type="sldNum" sz="quarter" idx="4294967295"/>
          </p:nvPr>
        </p:nvSpPr>
        <p:spPr>
          <a:xfrm>
            <a:off x="0" y="6418263"/>
            <a:ext cx="828675" cy="166687"/>
          </a:xfrm>
        </p:spPr>
        <p:txBody>
          <a:bodyPr/>
          <a:lstStyle/>
          <a:p>
            <a:fld id="{BDD9C4D5-18C8-4FD5-8DD3-707473F66EE9}" type="slidenum">
              <a:rPr lang="en-IE" smtClean="0"/>
              <a:pPr/>
              <a:t>23</a:t>
            </a:fld>
            <a:endParaRPr lang="en-IE"/>
          </a:p>
        </p:txBody>
      </p:sp>
    </p:spTree>
    <p:extLst>
      <p:ext uri="{BB962C8B-B14F-4D97-AF65-F5344CB8AC3E}">
        <p14:creationId xmlns:p14="http://schemas.microsoft.com/office/powerpoint/2010/main" val="163772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B9634C0-5C2F-0D9A-D435-33021C353719}"/>
              </a:ext>
            </a:extLst>
          </p:cNvPr>
          <p:cNvSpPr>
            <a:spLocks noGrp="1"/>
          </p:cNvSpPr>
          <p:nvPr>
            <p:ph type="subTitle" idx="1"/>
          </p:nvPr>
        </p:nvSpPr>
        <p:spPr>
          <a:xfrm>
            <a:off x="334963" y="3343851"/>
            <a:ext cx="7913820" cy="641502"/>
          </a:xfrm>
        </p:spPr>
        <p:txBody>
          <a:bodyPr/>
          <a:lstStyle/>
          <a:p>
            <a:r>
              <a:rPr lang="da-DK"/>
              <a:t>Thank you for joining!</a:t>
            </a:r>
          </a:p>
          <a:p>
            <a:endParaRPr lang="da-DK"/>
          </a:p>
          <a:p>
            <a:endParaRPr lang="da-DK" sz="2000"/>
          </a:p>
          <a:p>
            <a:r>
              <a:rPr lang="da-DK" sz="1400"/>
              <a:t>Core Flexibility query: </a:t>
            </a:r>
            <a:r>
              <a:rPr lang="da-DK" sz="1400">
                <a:hlinkClick r:id="rId2"/>
              </a:rPr>
              <a:t>networkforecasting@gasnetworks.ie</a:t>
            </a:r>
            <a:r>
              <a:rPr lang="da-DK" sz="1400"/>
              <a:t> </a:t>
            </a:r>
          </a:p>
          <a:p>
            <a:r>
              <a:rPr lang="da-DK" sz="1400"/>
              <a:t>General query: </a:t>
            </a:r>
            <a:r>
              <a:rPr lang="da-DK" sz="1400">
                <a:hlinkClick r:id="rId3"/>
              </a:rPr>
              <a:t>stakeholder@gasnetworks.ie</a:t>
            </a:r>
            <a:r>
              <a:rPr lang="da-DK" sz="1400"/>
              <a:t> </a:t>
            </a:r>
            <a:endParaRPr lang="en-IE" sz="1400"/>
          </a:p>
        </p:txBody>
      </p:sp>
      <p:sp>
        <p:nvSpPr>
          <p:cNvPr id="5" name="Slide Number Placeholder 4">
            <a:extLst>
              <a:ext uri="{FF2B5EF4-FFF2-40B4-BE49-F238E27FC236}">
                <a16:creationId xmlns:a16="http://schemas.microsoft.com/office/drawing/2014/main" id="{2CDC1764-94C4-AB70-54BC-F99608236E4C}"/>
              </a:ext>
            </a:extLst>
          </p:cNvPr>
          <p:cNvSpPr>
            <a:spLocks noGrp="1"/>
          </p:cNvSpPr>
          <p:nvPr>
            <p:ph type="sldNum" sz="quarter" idx="4294967295"/>
          </p:nvPr>
        </p:nvSpPr>
        <p:spPr>
          <a:xfrm>
            <a:off x="0" y="6418263"/>
            <a:ext cx="828675" cy="166687"/>
          </a:xfrm>
        </p:spPr>
        <p:txBody>
          <a:bodyPr/>
          <a:lstStyle/>
          <a:p>
            <a:fld id="{BDD9C4D5-18C8-4FD5-8DD3-707473F66EE9}" type="slidenum">
              <a:rPr lang="en-IE" smtClean="0"/>
              <a:pPr/>
              <a:t>24</a:t>
            </a:fld>
            <a:endParaRPr lang="en-IE"/>
          </a:p>
        </p:txBody>
      </p:sp>
    </p:spTree>
    <p:extLst>
      <p:ext uri="{BB962C8B-B14F-4D97-AF65-F5344CB8AC3E}">
        <p14:creationId xmlns:p14="http://schemas.microsoft.com/office/powerpoint/2010/main" val="71053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A7E7E0-BD11-7F38-8AC2-12ED9EB41D5A}"/>
              </a:ext>
            </a:extLst>
          </p:cNvPr>
          <p:cNvSpPr>
            <a:spLocks noGrp="1"/>
          </p:cNvSpPr>
          <p:nvPr>
            <p:ph type="title"/>
          </p:nvPr>
        </p:nvSpPr>
        <p:spPr/>
        <p:txBody>
          <a:bodyPr/>
          <a:lstStyle/>
          <a:p>
            <a:r>
              <a:rPr lang="da-DK"/>
              <a:t>Webinar Introduction</a:t>
            </a:r>
            <a:endParaRPr lang="en-IE"/>
          </a:p>
        </p:txBody>
      </p:sp>
      <p:sp>
        <p:nvSpPr>
          <p:cNvPr id="5" name="Text Placeholder 4">
            <a:extLst>
              <a:ext uri="{FF2B5EF4-FFF2-40B4-BE49-F238E27FC236}">
                <a16:creationId xmlns:a16="http://schemas.microsoft.com/office/drawing/2014/main" id="{B2F892C4-61E9-5DE2-1B51-7C68B885D42F}"/>
              </a:ext>
            </a:extLst>
          </p:cNvPr>
          <p:cNvSpPr>
            <a:spLocks noGrp="1"/>
          </p:cNvSpPr>
          <p:nvPr>
            <p:ph type="body" sz="quarter" idx="10"/>
          </p:nvPr>
        </p:nvSpPr>
        <p:spPr>
          <a:xfrm>
            <a:off x="334963" y="1555328"/>
            <a:ext cx="7416465" cy="2410615"/>
          </a:xfrm>
        </p:spPr>
        <p:txBody>
          <a:bodyPr vert="horz" lIns="0" tIns="0" rIns="0" bIns="0" rtlCol="0" anchor="t">
            <a:noAutofit/>
          </a:bodyPr>
          <a:lstStyle/>
          <a:p>
            <a:pPr marL="0" indent="0">
              <a:buNone/>
            </a:pPr>
            <a:r>
              <a:rPr lang="da-DK" b="1"/>
              <a:t> The purpose of this webinar is to: </a:t>
            </a:r>
          </a:p>
          <a:p>
            <a:pPr lvl="1"/>
            <a:r>
              <a:rPr lang="da-DK"/>
              <a:t>Introduce the Core Flexibility Report</a:t>
            </a:r>
          </a:p>
          <a:p>
            <a:pPr lvl="1"/>
            <a:r>
              <a:rPr lang="da-DK"/>
              <a:t>Present the process of adaptive planning and GNI’s approach for the development of the first iteration and longer term road map</a:t>
            </a:r>
          </a:p>
          <a:p>
            <a:pPr lvl="1"/>
            <a:r>
              <a:rPr lang="da-DK"/>
              <a:t>Invite feedback and </a:t>
            </a:r>
            <a:r>
              <a:rPr lang="da-DK">
                <a:solidFill>
                  <a:schemeClr val="tx2"/>
                </a:solidFill>
              </a:rPr>
              <a:t>address questions from stakeholders on questionnaires circulated to date.</a:t>
            </a:r>
          </a:p>
          <a:p>
            <a:pPr marL="270000" lvl="1" indent="0">
              <a:buNone/>
            </a:pPr>
            <a:endParaRPr lang="da-DK"/>
          </a:p>
          <a:p>
            <a:pPr marL="0" indent="0">
              <a:buNone/>
            </a:pPr>
            <a:r>
              <a:rPr lang="da-DK" b="1">
                <a:latin typeface="Open Sans"/>
                <a:ea typeface="Open Sans"/>
                <a:cs typeface="Open Sans"/>
              </a:rPr>
              <a:t>This stakeholder engagement process is your opportunity to provide input for the development of the Core Flexibility Report by giving:</a:t>
            </a:r>
            <a:endParaRPr lang="da-DK" b="1"/>
          </a:p>
          <a:p>
            <a:pPr lvl="1"/>
            <a:r>
              <a:rPr lang="da-DK"/>
              <a:t>Insight into trigger points.</a:t>
            </a:r>
          </a:p>
          <a:p>
            <a:pPr lvl="1"/>
            <a:r>
              <a:rPr lang="da-DK"/>
              <a:t>Feedback on parameters used for our energy system models.</a:t>
            </a:r>
          </a:p>
        </p:txBody>
      </p:sp>
    </p:spTree>
    <p:extLst>
      <p:ext uri="{BB962C8B-B14F-4D97-AF65-F5344CB8AC3E}">
        <p14:creationId xmlns:p14="http://schemas.microsoft.com/office/powerpoint/2010/main" val="397612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7573610-B6BF-09F6-0834-0BCA7C5CDB5B}"/>
              </a:ext>
            </a:extLst>
          </p:cNvPr>
          <p:cNvSpPr>
            <a:spLocks noGrp="1"/>
          </p:cNvSpPr>
          <p:nvPr>
            <p:ph type="subTitle" idx="1"/>
          </p:nvPr>
        </p:nvSpPr>
        <p:spPr>
          <a:xfrm>
            <a:off x="302878" y="3151345"/>
            <a:ext cx="8135269" cy="1565033"/>
          </a:xfrm>
        </p:spPr>
        <p:txBody>
          <a:bodyPr/>
          <a:lstStyle/>
          <a:p>
            <a:r>
              <a:rPr lang="en-GB"/>
              <a:t>GNI Core Flexibility Report </a:t>
            </a:r>
          </a:p>
          <a:p>
            <a:endParaRPr lang="en-GB"/>
          </a:p>
          <a:p>
            <a:r>
              <a:rPr lang="en-GB" b="0"/>
              <a:t>Project Introduction</a:t>
            </a:r>
            <a:endParaRPr lang="en-IE" b="0"/>
          </a:p>
        </p:txBody>
      </p:sp>
    </p:spTree>
    <p:extLst>
      <p:ext uri="{BB962C8B-B14F-4D97-AF65-F5344CB8AC3E}">
        <p14:creationId xmlns:p14="http://schemas.microsoft.com/office/powerpoint/2010/main" val="138262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9A1835-1AC0-CFC9-8F36-FDCCCE333DE3}"/>
              </a:ext>
            </a:extLst>
          </p:cNvPr>
          <p:cNvSpPr>
            <a:spLocks noGrp="1"/>
          </p:cNvSpPr>
          <p:nvPr>
            <p:ph type="title"/>
          </p:nvPr>
        </p:nvSpPr>
        <p:spPr/>
        <p:txBody>
          <a:bodyPr/>
          <a:lstStyle/>
          <a:p>
            <a:r>
              <a:rPr lang="da-DK"/>
              <a:t>Background</a:t>
            </a:r>
            <a:endParaRPr lang="en-IE"/>
          </a:p>
        </p:txBody>
      </p:sp>
      <p:sp>
        <p:nvSpPr>
          <p:cNvPr id="4" name="Text Placeholder 3">
            <a:extLst>
              <a:ext uri="{FF2B5EF4-FFF2-40B4-BE49-F238E27FC236}">
                <a16:creationId xmlns:a16="http://schemas.microsoft.com/office/drawing/2014/main" id="{E524F742-C656-CEDD-ADBE-A62EF8575AAF}"/>
              </a:ext>
            </a:extLst>
          </p:cNvPr>
          <p:cNvSpPr>
            <a:spLocks noGrp="1"/>
          </p:cNvSpPr>
          <p:nvPr>
            <p:ph type="body" sz="quarter" idx="10"/>
          </p:nvPr>
        </p:nvSpPr>
        <p:spPr/>
        <p:txBody>
          <a:bodyPr/>
          <a:lstStyle/>
          <a:p>
            <a:r>
              <a:rPr lang="en-US"/>
              <a:t>The Price Control 5 (PC5) Decision set the revenues that GNI can collect from its customers from October 2022 to September 2027, together with the set of incentives and obligations placed upon GNI. </a:t>
            </a:r>
          </a:p>
          <a:p>
            <a:r>
              <a:rPr lang="en-US"/>
              <a:t>The CRU introduced the new </a:t>
            </a:r>
            <a:r>
              <a:rPr lang="en-US" b="1"/>
              <a:t>Flexibility and Adaptability Incentive.</a:t>
            </a:r>
          </a:p>
          <a:p>
            <a:r>
              <a:rPr lang="en-US"/>
              <a:t>“The objective of this incentive is for GNI to demonstrate how it has adopted a flexible and adaptive planning approach to system operation and network planning in delivering its PC5 investment plans, to best deliver on long-term energy system needs in the context of the uncertainty of supply and demand and other factors impacting the gas network.”</a:t>
            </a:r>
          </a:p>
          <a:p>
            <a:pPr marL="0" indent="0">
              <a:buNone/>
            </a:pPr>
            <a:endParaRPr lang="en-IE"/>
          </a:p>
        </p:txBody>
      </p:sp>
      <p:graphicFrame>
        <p:nvGraphicFramePr>
          <p:cNvPr id="5" name="Table 4">
            <a:extLst>
              <a:ext uri="{FF2B5EF4-FFF2-40B4-BE49-F238E27FC236}">
                <a16:creationId xmlns:a16="http://schemas.microsoft.com/office/drawing/2014/main" id="{0C4CA05F-AE87-47C3-2F10-B0998ACB22EB}"/>
              </a:ext>
            </a:extLst>
          </p:cNvPr>
          <p:cNvGraphicFramePr>
            <a:graphicFrameLocks noGrp="1"/>
          </p:cNvGraphicFramePr>
          <p:nvPr>
            <p:extLst>
              <p:ext uri="{D42A27DB-BD31-4B8C-83A1-F6EECF244321}">
                <p14:modId xmlns:p14="http://schemas.microsoft.com/office/powerpoint/2010/main" val="2078073666"/>
              </p:ext>
            </p:extLst>
          </p:nvPr>
        </p:nvGraphicFramePr>
        <p:xfrm>
          <a:off x="1957754" y="3688193"/>
          <a:ext cx="7760676" cy="2482137"/>
        </p:xfrm>
        <a:graphic>
          <a:graphicData uri="http://schemas.openxmlformats.org/drawingml/2006/table">
            <a:tbl>
              <a:tblPr firstRow="1" bandRow="1">
                <a:tableStyleId>{5C22544A-7EE6-4342-B048-85BDC9FD1C3A}</a:tableStyleId>
              </a:tblPr>
              <a:tblGrid>
                <a:gridCol w="1940169">
                  <a:extLst>
                    <a:ext uri="{9D8B030D-6E8A-4147-A177-3AD203B41FA5}">
                      <a16:colId xmlns:a16="http://schemas.microsoft.com/office/drawing/2014/main" val="497825864"/>
                    </a:ext>
                  </a:extLst>
                </a:gridCol>
                <a:gridCol w="1940169">
                  <a:extLst>
                    <a:ext uri="{9D8B030D-6E8A-4147-A177-3AD203B41FA5}">
                      <a16:colId xmlns:a16="http://schemas.microsoft.com/office/drawing/2014/main" val="1937938029"/>
                    </a:ext>
                  </a:extLst>
                </a:gridCol>
                <a:gridCol w="1940169">
                  <a:extLst>
                    <a:ext uri="{9D8B030D-6E8A-4147-A177-3AD203B41FA5}">
                      <a16:colId xmlns:a16="http://schemas.microsoft.com/office/drawing/2014/main" val="4132828661"/>
                    </a:ext>
                  </a:extLst>
                </a:gridCol>
                <a:gridCol w="1940169">
                  <a:extLst>
                    <a:ext uri="{9D8B030D-6E8A-4147-A177-3AD203B41FA5}">
                      <a16:colId xmlns:a16="http://schemas.microsoft.com/office/drawing/2014/main" val="3035863923"/>
                    </a:ext>
                  </a:extLst>
                </a:gridCol>
              </a:tblGrid>
              <a:tr h="499508">
                <a:tc>
                  <a:txBody>
                    <a:bodyPr/>
                    <a:lstStyle/>
                    <a:p>
                      <a:r>
                        <a:rPr lang="en-IE"/>
                        <a:t>Performance Incentive</a:t>
                      </a:r>
                    </a:p>
                  </a:txBody>
                  <a:tcPr/>
                </a:tc>
                <a:tc>
                  <a:txBody>
                    <a:bodyPr/>
                    <a:lstStyle/>
                    <a:p>
                      <a:r>
                        <a:rPr lang="en-IE"/>
                        <a:t>Report</a:t>
                      </a:r>
                    </a:p>
                  </a:txBody>
                  <a:tcPr/>
                </a:tc>
                <a:tc>
                  <a:txBody>
                    <a:bodyPr/>
                    <a:lstStyle/>
                    <a:p>
                      <a:r>
                        <a:rPr lang="en-IE"/>
                        <a:t>Frequency</a:t>
                      </a:r>
                    </a:p>
                  </a:txBody>
                  <a:tcPr/>
                </a:tc>
                <a:tc>
                  <a:txBody>
                    <a:bodyPr/>
                    <a:lstStyle/>
                    <a:p>
                      <a:r>
                        <a:rPr lang="en-IE"/>
                        <a:t>1</a:t>
                      </a:r>
                      <a:r>
                        <a:rPr lang="en-IE" baseline="30000"/>
                        <a:t>st</a:t>
                      </a:r>
                      <a:r>
                        <a:rPr lang="en-IE"/>
                        <a:t> Iteration</a:t>
                      </a:r>
                    </a:p>
                  </a:txBody>
                  <a:tcPr/>
                </a:tc>
                <a:extLst>
                  <a:ext uri="{0D108BD9-81ED-4DB2-BD59-A6C34878D82A}">
                    <a16:rowId xmlns:a16="http://schemas.microsoft.com/office/drawing/2014/main" val="2884219528"/>
                  </a:ext>
                </a:extLst>
              </a:tr>
              <a:tr h="713582">
                <a:tc rowSpan="2">
                  <a:txBody>
                    <a:bodyPr/>
                    <a:lstStyle/>
                    <a:p>
                      <a:r>
                        <a:rPr lang="en-IE"/>
                        <a:t>Flexibility and Adaptability Incentive</a:t>
                      </a:r>
                    </a:p>
                  </a:txBody>
                  <a:tcPr/>
                </a:tc>
                <a:tc>
                  <a:txBody>
                    <a:bodyPr/>
                    <a:lstStyle/>
                    <a:p>
                      <a:r>
                        <a:rPr lang="en-IE"/>
                        <a:t>1. Core Flexibility Report (CFR)</a:t>
                      </a:r>
                    </a:p>
                  </a:txBody>
                  <a:tcPr/>
                </a:tc>
                <a:tc>
                  <a:txBody>
                    <a:bodyPr/>
                    <a:lstStyle/>
                    <a:p>
                      <a:r>
                        <a:rPr lang="en-IE"/>
                        <a:t>1. Biennial (alternating to NDP*)</a:t>
                      </a:r>
                    </a:p>
                  </a:txBody>
                  <a:tcPr/>
                </a:tc>
                <a:tc>
                  <a:txBody>
                    <a:bodyPr/>
                    <a:lstStyle/>
                    <a:p>
                      <a:r>
                        <a:rPr lang="en-IE"/>
                        <a:t>Jan 2026</a:t>
                      </a:r>
                    </a:p>
                  </a:txBody>
                  <a:tcPr/>
                </a:tc>
                <a:extLst>
                  <a:ext uri="{0D108BD9-81ED-4DB2-BD59-A6C34878D82A}">
                    <a16:rowId xmlns:a16="http://schemas.microsoft.com/office/drawing/2014/main" val="1363292472"/>
                  </a:ext>
                </a:extLst>
              </a:tr>
              <a:tr h="927657">
                <a:tc vMerge="1">
                  <a:txBody>
                    <a:bodyPr/>
                    <a:lstStyle/>
                    <a:p>
                      <a:endParaRPr lang="en-IE"/>
                    </a:p>
                  </a:txBody>
                  <a:tcPr/>
                </a:tc>
                <a:tc>
                  <a:txBody>
                    <a:bodyPr/>
                    <a:lstStyle/>
                    <a:p>
                      <a:r>
                        <a:rPr lang="en-IE"/>
                        <a:t>2. Supplemental Flexibility Report (SFR)</a:t>
                      </a:r>
                    </a:p>
                  </a:txBody>
                  <a:tcPr/>
                </a:tc>
                <a:tc>
                  <a:txBody>
                    <a:bodyPr/>
                    <a:lstStyle/>
                    <a:p>
                      <a:r>
                        <a:rPr lang="en-IE"/>
                        <a:t>2. Biennial</a:t>
                      </a:r>
                    </a:p>
                    <a:p>
                      <a:r>
                        <a:rPr lang="en-IE"/>
                        <a:t>(same year as the NDP*)</a:t>
                      </a:r>
                    </a:p>
                  </a:txBody>
                  <a:tcPr/>
                </a:tc>
                <a:tc>
                  <a:txBody>
                    <a:bodyPr/>
                    <a:lstStyle/>
                    <a:p>
                      <a:r>
                        <a:rPr lang="en-IE"/>
                        <a:t>May 2026</a:t>
                      </a:r>
                    </a:p>
                  </a:txBody>
                  <a:tcPr/>
                </a:tc>
                <a:extLst>
                  <a:ext uri="{0D108BD9-81ED-4DB2-BD59-A6C34878D82A}">
                    <a16:rowId xmlns:a16="http://schemas.microsoft.com/office/drawing/2014/main" val="3783207708"/>
                  </a:ext>
                </a:extLst>
              </a:tr>
            </a:tbl>
          </a:graphicData>
        </a:graphic>
      </p:graphicFrame>
      <p:sp>
        <p:nvSpPr>
          <p:cNvPr id="9" name="Footer Placeholder 8">
            <a:extLst>
              <a:ext uri="{FF2B5EF4-FFF2-40B4-BE49-F238E27FC236}">
                <a16:creationId xmlns:a16="http://schemas.microsoft.com/office/drawing/2014/main" id="{6F153448-F915-6F03-FDDA-6278BF4AD5E0}"/>
              </a:ext>
            </a:extLst>
          </p:cNvPr>
          <p:cNvSpPr>
            <a:spLocks noGrp="1"/>
          </p:cNvSpPr>
          <p:nvPr>
            <p:ph type="ftr" sz="quarter" idx="3"/>
          </p:nvPr>
        </p:nvSpPr>
        <p:spPr>
          <a:xfrm>
            <a:off x="478057" y="6431452"/>
            <a:ext cx="10548000" cy="166199"/>
          </a:xfrm>
        </p:spPr>
        <p:txBody>
          <a:bodyPr/>
          <a:lstStyle/>
          <a:p>
            <a:r>
              <a:rPr lang="en-US"/>
              <a:t>*The Network Development Plan (NDP) is moving to a biennial publication after NDP 2024, with next issue in 2026</a:t>
            </a:r>
            <a:endParaRPr lang="en-IE"/>
          </a:p>
        </p:txBody>
      </p:sp>
    </p:spTree>
    <p:extLst>
      <p:ext uri="{BB962C8B-B14F-4D97-AF65-F5344CB8AC3E}">
        <p14:creationId xmlns:p14="http://schemas.microsoft.com/office/powerpoint/2010/main" val="322613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7A4CB7-102F-8167-F647-DF28F1D719A1}"/>
              </a:ext>
            </a:extLst>
          </p:cNvPr>
          <p:cNvSpPr>
            <a:spLocks noGrp="1"/>
          </p:cNvSpPr>
          <p:nvPr>
            <p:ph type="ftr" sz="quarter" idx="3"/>
          </p:nvPr>
        </p:nvSpPr>
        <p:spPr>
          <a:xfrm>
            <a:off x="1310395" y="6416380"/>
            <a:ext cx="10548000" cy="166199"/>
          </a:xfrm>
        </p:spPr>
        <p:txBody>
          <a:bodyPr/>
          <a:lstStyle/>
          <a:p>
            <a:r>
              <a:rPr lang="en-IE" i="1"/>
              <a:t>CRU Decision on the PC5 Regulatory Framework</a:t>
            </a:r>
          </a:p>
        </p:txBody>
      </p:sp>
      <p:sp>
        <p:nvSpPr>
          <p:cNvPr id="3" name="Slide Number Placeholder 2">
            <a:extLst>
              <a:ext uri="{FF2B5EF4-FFF2-40B4-BE49-F238E27FC236}">
                <a16:creationId xmlns:a16="http://schemas.microsoft.com/office/drawing/2014/main" id="{E5C89F20-7B29-E8A9-64CE-2D108DFCAF0B}"/>
              </a:ext>
            </a:extLst>
          </p:cNvPr>
          <p:cNvSpPr>
            <a:spLocks noGrp="1"/>
          </p:cNvSpPr>
          <p:nvPr>
            <p:ph type="sldNum" sz="quarter" idx="4"/>
          </p:nvPr>
        </p:nvSpPr>
        <p:spPr/>
        <p:txBody>
          <a:bodyPr/>
          <a:lstStyle/>
          <a:p>
            <a:fld id="{BDD9C4D5-18C8-4FD5-8DD3-707473F66EE9}" type="slidenum">
              <a:rPr lang="en-IE" smtClean="0"/>
              <a:pPr/>
              <a:t>6</a:t>
            </a:fld>
            <a:endParaRPr lang="en-IE"/>
          </a:p>
        </p:txBody>
      </p:sp>
      <p:sp>
        <p:nvSpPr>
          <p:cNvPr id="4" name="Title 3">
            <a:extLst>
              <a:ext uri="{FF2B5EF4-FFF2-40B4-BE49-F238E27FC236}">
                <a16:creationId xmlns:a16="http://schemas.microsoft.com/office/drawing/2014/main" id="{25BDD56F-07C5-C00C-EDC8-34C430E8437F}"/>
              </a:ext>
            </a:extLst>
          </p:cNvPr>
          <p:cNvSpPr>
            <a:spLocks noGrp="1"/>
          </p:cNvSpPr>
          <p:nvPr>
            <p:ph type="title"/>
          </p:nvPr>
        </p:nvSpPr>
        <p:spPr>
          <a:xfrm>
            <a:off x="334963" y="134147"/>
            <a:ext cx="9577386" cy="936625"/>
          </a:xfrm>
        </p:spPr>
        <p:txBody>
          <a:bodyPr/>
          <a:lstStyle/>
          <a:p>
            <a:r>
              <a:rPr lang="en-US" b="1"/>
              <a:t>Flexibility and Adaptability Incentive Reporting Requirements</a:t>
            </a:r>
            <a:endParaRPr lang="en-IE"/>
          </a:p>
        </p:txBody>
      </p:sp>
      <p:sp>
        <p:nvSpPr>
          <p:cNvPr id="5" name="Text Placeholder 4">
            <a:extLst>
              <a:ext uri="{FF2B5EF4-FFF2-40B4-BE49-F238E27FC236}">
                <a16:creationId xmlns:a16="http://schemas.microsoft.com/office/drawing/2014/main" id="{3892870D-982A-170A-638C-6BF68B57EDBA}"/>
              </a:ext>
            </a:extLst>
          </p:cNvPr>
          <p:cNvSpPr>
            <a:spLocks noGrp="1"/>
          </p:cNvSpPr>
          <p:nvPr>
            <p:ph type="body" sz="quarter" idx="10"/>
          </p:nvPr>
        </p:nvSpPr>
        <p:spPr/>
        <p:txBody>
          <a:bodyPr vert="horz" lIns="0" tIns="0" rIns="0" bIns="0" rtlCol="0" anchor="t">
            <a:noAutofit/>
          </a:bodyPr>
          <a:lstStyle/>
          <a:p>
            <a:pPr marL="269875" indent="-269875"/>
            <a:endParaRPr lang="en-IE">
              <a:latin typeface="Open Sans"/>
              <a:ea typeface="Open Sans"/>
              <a:cs typeface="Open Sans"/>
            </a:endParaRPr>
          </a:p>
          <a:p>
            <a:pPr marL="269875" indent="-269875"/>
            <a:endParaRPr lang="en-IE"/>
          </a:p>
        </p:txBody>
      </p:sp>
      <p:sp>
        <p:nvSpPr>
          <p:cNvPr id="41" name="TextBox 40">
            <a:extLst>
              <a:ext uri="{FF2B5EF4-FFF2-40B4-BE49-F238E27FC236}">
                <a16:creationId xmlns:a16="http://schemas.microsoft.com/office/drawing/2014/main" id="{7A6678BE-CD84-6832-4473-C439AE3DC94D}"/>
              </a:ext>
            </a:extLst>
          </p:cNvPr>
          <p:cNvSpPr txBox="1"/>
          <p:nvPr/>
        </p:nvSpPr>
        <p:spPr>
          <a:xfrm>
            <a:off x="488394" y="1520381"/>
            <a:ext cx="11522073" cy="4190891"/>
          </a:xfrm>
          <a:prstGeom prst="rect">
            <a:avLst/>
          </a:prstGeom>
          <a:noFill/>
        </p:spPr>
        <p:txBody>
          <a:bodyPr wrap="square">
            <a:spAutoFit/>
          </a:bodyPr>
          <a:lstStyle/>
          <a:p>
            <a:pPr marL="270000" indent="-270000">
              <a:spcBef>
                <a:spcPts val="1000"/>
              </a:spcBef>
              <a:buClr>
                <a:schemeClr val="accent2"/>
              </a:buClr>
              <a:buFont typeface="Arial" panose="020B0604020202020204" pitchFamily="34" charset="0"/>
              <a:buChar char="•"/>
            </a:pPr>
            <a:r>
              <a:rPr lang="en-IE" sz="1600" b="1">
                <a:solidFill>
                  <a:srgbClr val="06038D"/>
                </a:solidFill>
                <a:latin typeface="Open Sans" panose="020B0606030504020204" pitchFamily="34" charset="0"/>
                <a:ea typeface="Open Sans" panose="020B0606030504020204" pitchFamily="34" charset="0"/>
                <a:cs typeface="Open Sans" panose="020B0606030504020204" pitchFamily="34" charset="0"/>
              </a:rPr>
              <a:t>Core Flexibility Report </a:t>
            </a:r>
          </a:p>
          <a:p>
            <a:pPr>
              <a:spcBef>
                <a:spcPts val="1000"/>
              </a:spcBef>
              <a:buClr>
                <a:schemeClr val="accent2"/>
              </a:buClr>
            </a:pPr>
            <a:r>
              <a:rPr lang="en-US" sz="1600">
                <a:solidFill>
                  <a:srgbClr val="06038D"/>
                </a:solidFill>
                <a:latin typeface="Open Sans" panose="020B0606030504020204" pitchFamily="34" charset="0"/>
                <a:ea typeface="Open Sans" panose="020B0606030504020204" pitchFamily="34" charset="0"/>
                <a:cs typeface="Open Sans" panose="020B0606030504020204" pitchFamily="34" charset="0"/>
              </a:rPr>
              <a:t>“CFR should acknowledge and respond to the key policy / sector changes that GNI expect in the medium to long-term (covering at least the next 10-year period) and should describe a central plan / pathway for the development of the gas network. This should include a series of actions which must be taken given known policy goals, along with trigger points, which when met will require GNI to adapt its approach.”</a:t>
            </a:r>
          </a:p>
          <a:p>
            <a:pPr>
              <a:spcBef>
                <a:spcPts val="1000"/>
              </a:spcBef>
              <a:buClr>
                <a:schemeClr val="accent2"/>
              </a:buClr>
            </a:pPr>
            <a:endParaRPr lang="en-US" sz="1600">
              <a:solidFill>
                <a:srgbClr val="06038D"/>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1000"/>
              </a:spcBef>
              <a:buClr>
                <a:schemeClr val="accent2"/>
              </a:buClr>
              <a:buFont typeface="Arial" panose="020B0604020202020204" pitchFamily="34" charset="0"/>
              <a:buChar char="•"/>
            </a:pPr>
            <a:r>
              <a:rPr lang="en-IE" sz="1600" b="1">
                <a:solidFill>
                  <a:srgbClr val="06038D"/>
                </a:solidFill>
                <a:latin typeface="Open Sans" panose="020B0606030504020204" pitchFamily="34" charset="0"/>
                <a:ea typeface="Open Sans" panose="020B0606030504020204" pitchFamily="34" charset="0"/>
                <a:cs typeface="Open Sans" panose="020B0606030504020204" pitchFamily="34" charset="0"/>
              </a:rPr>
              <a:t>Supplemental Flexibility Report </a:t>
            </a:r>
          </a:p>
          <a:p>
            <a:pPr>
              <a:spcBef>
                <a:spcPts val="1000"/>
              </a:spcBef>
              <a:buClr>
                <a:schemeClr val="accent2"/>
              </a:buClr>
            </a:pPr>
            <a:r>
              <a:rPr lang="en-IE" sz="1600">
                <a:solidFill>
                  <a:srgbClr val="06038D"/>
                </a:solidFill>
                <a:latin typeface="Open Sans" panose="020B0606030504020204" pitchFamily="34" charset="0"/>
                <a:ea typeface="Open Sans" panose="020B0606030504020204" pitchFamily="34" charset="0"/>
                <a:cs typeface="Open Sans" panose="020B0606030504020204" pitchFamily="34" charset="0"/>
              </a:rPr>
              <a:t>“</a:t>
            </a:r>
            <a:r>
              <a:rPr lang="en-US" sz="1600">
                <a:solidFill>
                  <a:srgbClr val="06038D"/>
                </a:solidFill>
                <a:latin typeface="Open Sans" panose="020B0606030504020204" pitchFamily="34" charset="0"/>
                <a:ea typeface="Open Sans" panose="020B0606030504020204" pitchFamily="34" charset="0"/>
                <a:cs typeface="Open Sans" panose="020B0606030504020204" pitchFamily="34" charset="0"/>
              </a:rPr>
              <a:t>The SFR is expected to be less detailed than the CFR and instead to provide an update on the year following the publication of the CFR. The information produced should cover similar backwards-looking information to that of the CFR, but without as much information on forward looking elements.</a:t>
            </a:r>
            <a:r>
              <a:rPr lang="en-IE" sz="1600">
                <a:solidFill>
                  <a:srgbClr val="06038D"/>
                </a:solidFill>
                <a:latin typeface="Open Sans" panose="020B0606030504020204" pitchFamily="34" charset="0"/>
                <a:ea typeface="Open Sans" panose="020B0606030504020204" pitchFamily="34" charset="0"/>
                <a:cs typeface="Open Sans" panose="020B0606030504020204" pitchFamily="34" charset="0"/>
              </a:rPr>
              <a:t>”</a:t>
            </a:r>
          </a:p>
          <a:p>
            <a:pPr>
              <a:spcBef>
                <a:spcPts val="1000"/>
              </a:spcBef>
              <a:buClr>
                <a:schemeClr val="accent2"/>
              </a:buClr>
            </a:pPr>
            <a:endParaRPr lang="en-US" sz="1600">
              <a:solidFill>
                <a:srgbClr val="06038D"/>
              </a:solidFill>
              <a:latin typeface="Open Sans" panose="020B0606030504020204" pitchFamily="34" charset="0"/>
              <a:ea typeface="Open Sans" panose="020B0606030504020204" pitchFamily="34" charset="0"/>
              <a:cs typeface="Open Sans" panose="020B0606030504020204" pitchFamily="34" charset="0"/>
            </a:endParaRPr>
          </a:p>
          <a:p>
            <a:pPr>
              <a:spcBef>
                <a:spcPts val="1000"/>
              </a:spcBef>
              <a:buClr>
                <a:schemeClr val="accent2"/>
              </a:buClr>
            </a:pPr>
            <a:endParaRPr lang="en-US" sz="1600">
              <a:solidFill>
                <a:srgbClr val="06038D"/>
              </a:solidFill>
              <a:latin typeface="Open Sans" panose="020B0606030504020204" pitchFamily="34" charset="0"/>
              <a:ea typeface="Open Sans" panose="020B0606030504020204" pitchFamily="34" charset="0"/>
              <a:cs typeface="Open Sans" panose="020B0606030504020204" pitchFamily="34" charset="0"/>
            </a:endParaRPr>
          </a:p>
          <a:p>
            <a:pPr>
              <a:spcBef>
                <a:spcPts val="1000"/>
              </a:spcBef>
              <a:buClr>
                <a:schemeClr val="accent2"/>
              </a:buClr>
            </a:pPr>
            <a:endParaRPr lang="en-US" sz="1600">
              <a:solidFill>
                <a:srgbClr val="06038D"/>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465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921009-04BD-A574-08C1-F9D783E2BFB7}"/>
              </a:ext>
            </a:extLst>
          </p:cNvPr>
          <p:cNvSpPr>
            <a:spLocks noGrp="1"/>
          </p:cNvSpPr>
          <p:nvPr>
            <p:ph type="ftr" sz="quarter" idx="3"/>
          </p:nvPr>
        </p:nvSpPr>
        <p:spPr/>
        <p:txBody>
          <a:bodyPr/>
          <a:lstStyle/>
          <a:p>
            <a:endParaRPr lang="en-IE"/>
          </a:p>
        </p:txBody>
      </p:sp>
      <p:sp>
        <p:nvSpPr>
          <p:cNvPr id="3" name="Slide Number Placeholder 2">
            <a:extLst>
              <a:ext uri="{FF2B5EF4-FFF2-40B4-BE49-F238E27FC236}">
                <a16:creationId xmlns:a16="http://schemas.microsoft.com/office/drawing/2014/main" id="{E240C57C-BB24-0B6D-A084-35444940F157}"/>
              </a:ext>
            </a:extLst>
          </p:cNvPr>
          <p:cNvSpPr>
            <a:spLocks noGrp="1"/>
          </p:cNvSpPr>
          <p:nvPr>
            <p:ph type="sldNum" sz="quarter" idx="4"/>
          </p:nvPr>
        </p:nvSpPr>
        <p:spPr/>
        <p:txBody>
          <a:bodyPr/>
          <a:lstStyle/>
          <a:p>
            <a:fld id="{BDD9C4D5-18C8-4FD5-8DD3-707473F66EE9}" type="slidenum">
              <a:rPr lang="en-IE" smtClean="0"/>
              <a:pPr/>
              <a:t>7</a:t>
            </a:fld>
            <a:endParaRPr lang="en-IE"/>
          </a:p>
        </p:txBody>
      </p:sp>
      <p:sp>
        <p:nvSpPr>
          <p:cNvPr id="4" name="Title 3">
            <a:extLst>
              <a:ext uri="{FF2B5EF4-FFF2-40B4-BE49-F238E27FC236}">
                <a16:creationId xmlns:a16="http://schemas.microsoft.com/office/drawing/2014/main" id="{AB00293B-4862-FF8C-92AC-0EA8F37F3790}"/>
              </a:ext>
            </a:extLst>
          </p:cNvPr>
          <p:cNvSpPr>
            <a:spLocks noGrp="1"/>
          </p:cNvSpPr>
          <p:nvPr>
            <p:ph type="title"/>
          </p:nvPr>
        </p:nvSpPr>
        <p:spPr/>
        <p:txBody>
          <a:bodyPr/>
          <a:lstStyle/>
          <a:p>
            <a:r>
              <a:rPr lang="en-GB"/>
              <a:t>Timeline for the Core Flexibility Report development </a:t>
            </a:r>
            <a:endParaRPr lang="en-IE"/>
          </a:p>
        </p:txBody>
      </p:sp>
      <p:graphicFrame>
        <p:nvGraphicFramePr>
          <p:cNvPr id="9" name="Diagram 8">
            <a:extLst>
              <a:ext uri="{FF2B5EF4-FFF2-40B4-BE49-F238E27FC236}">
                <a16:creationId xmlns:a16="http://schemas.microsoft.com/office/drawing/2014/main" id="{B5F11A54-08C1-15CF-7495-51E55F62173D}"/>
              </a:ext>
            </a:extLst>
          </p:cNvPr>
          <p:cNvGraphicFramePr/>
          <p:nvPr>
            <p:extLst>
              <p:ext uri="{D42A27DB-BD31-4B8C-83A1-F6EECF244321}">
                <p14:modId xmlns:p14="http://schemas.microsoft.com/office/powerpoint/2010/main" val="667893527"/>
              </p:ext>
            </p:extLst>
          </p:nvPr>
        </p:nvGraphicFramePr>
        <p:xfrm>
          <a:off x="334963" y="719666"/>
          <a:ext cx="1152207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095C6F04-5856-D5AF-A171-EA7555FBFD1D}"/>
              </a:ext>
            </a:extLst>
          </p:cNvPr>
          <p:cNvPicPr>
            <a:picLocks noChangeAspect="1"/>
          </p:cNvPicPr>
          <p:nvPr/>
        </p:nvPicPr>
        <p:blipFill>
          <a:blip r:embed="rId8"/>
          <a:stretch>
            <a:fillRect/>
          </a:stretch>
        </p:blipFill>
        <p:spPr>
          <a:xfrm>
            <a:off x="1420617" y="7015710"/>
            <a:ext cx="8220075" cy="1533525"/>
          </a:xfrm>
          <a:prstGeom prst="rect">
            <a:avLst/>
          </a:prstGeom>
        </p:spPr>
      </p:pic>
    </p:spTree>
    <p:extLst>
      <p:ext uri="{BB962C8B-B14F-4D97-AF65-F5344CB8AC3E}">
        <p14:creationId xmlns:p14="http://schemas.microsoft.com/office/powerpoint/2010/main" val="287397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C343CA81-E8DC-2C8D-FCF9-88196105459D}"/>
              </a:ext>
            </a:extLst>
          </p:cNvPr>
          <p:cNvGraphicFramePr/>
          <p:nvPr>
            <p:extLst>
              <p:ext uri="{D42A27DB-BD31-4B8C-83A1-F6EECF244321}">
                <p14:modId xmlns:p14="http://schemas.microsoft.com/office/powerpoint/2010/main" val="1226827548"/>
              </p:ext>
            </p:extLst>
          </p:nvPr>
        </p:nvGraphicFramePr>
        <p:xfrm>
          <a:off x="334963" y="1335505"/>
          <a:ext cx="11523432" cy="4981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CA3CC894-2105-BD56-A450-DBA84ACB0C65}"/>
              </a:ext>
            </a:extLst>
          </p:cNvPr>
          <p:cNvSpPr>
            <a:spLocks noGrp="1"/>
          </p:cNvSpPr>
          <p:nvPr>
            <p:ph type="ftr" sz="quarter" idx="3"/>
          </p:nvPr>
        </p:nvSpPr>
        <p:spPr/>
        <p:txBody>
          <a:bodyPr/>
          <a:lstStyle/>
          <a:p>
            <a:endParaRPr lang="en-IE"/>
          </a:p>
        </p:txBody>
      </p:sp>
      <p:sp>
        <p:nvSpPr>
          <p:cNvPr id="3" name="Slide Number Placeholder 2">
            <a:extLst>
              <a:ext uri="{FF2B5EF4-FFF2-40B4-BE49-F238E27FC236}">
                <a16:creationId xmlns:a16="http://schemas.microsoft.com/office/drawing/2014/main" id="{0DFC7083-610C-A4E0-4C93-F6F3792EAD84}"/>
              </a:ext>
            </a:extLst>
          </p:cNvPr>
          <p:cNvSpPr>
            <a:spLocks noGrp="1"/>
          </p:cNvSpPr>
          <p:nvPr>
            <p:ph type="sldNum" sz="quarter" idx="4"/>
          </p:nvPr>
        </p:nvSpPr>
        <p:spPr/>
        <p:txBody>
          <a:bodyPr/>
          <a:lstStyle/>
          <a:p>
            <a:fld id="{BDD9C4D5-18C8-4FD5-8DD3-707473F66EE9}" type="slidenum">
              <a:rPr lang="en-IE" smtClean="0"/>
              <a:pPr/>
              <a:t>8</a:t>
            </a:fld>
            <a:endParaRPr lang="en-IE"/>
          </a:p>
        </p:txBody>
      </p:sp>
      <p:sp>
        <p:nvSpPr>
          <p:cNvPr id="8" name="Title 7">
            <a:extLst>
              <a:ext uri="{FF2B5EF4-FFF2-40B4-BE49-F238E27FC236}">
                <a16:creationId xmlns:a16="http://schemas.microsoft.com/office/drawing/2014/main" id="{46284C72-384A-B98B-B74F-18AAE9E80DA1}"/>
              </a:ext>
            </a:extLst>
          </p:cNvPr>
          <p:cNvSpPr>
            <a:spLocks noGrp="1"/>
          </p:cNvSpPr>
          <p:nvPr>
            <p:ph type="title"/>
          </p:nvPr>
        </p:nvSpPr>
        <p:spPr/>
        <p:txBody>
          <a:bodyPr/>
          <a:lstStyle/>
          <a:p>
            <a:r>
              <a:rPr lang="da-DK"/>
              <a:t>What has been asked of GNI to deliver in an adaptive planning report? </a:t>
            </a:r>
            <a:endParaRPr lang="en-IE"/>
          </a:p>
        </p:txBody>
      </p:sp>
    </p:spTree>
    <p:extLst>
      <p:ext uri="{BB962C8B-B14F-4D97-AF65-F5344CB8AC3E}">
        <p14:creationId xmlns:p14="http://schemas.microsoft.com/office/powerpoint/2010/main" val="325368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4C076FFC-9102-1187-00C0-F36F77E143C2}"/>
              </a:ext>
            </a:extLst>
          </p:cNvPr>
          <p:cNvSpPr txBox="1">
            <a:spLocks/>
          </p:cNvSpPr>
          <p:nvPr/>
        </p:nvSpPr>
        <p:spPr>
          <a:xfrm>
            <a:off x="459205" y="379866"/>
            <a:ext cx="4094713" cy="55270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Summary CFR Roadmap </a:t>
            </a:r>
          </a:p>
        </p:txBody>
      </p:sp>
      <p:sp>
        <p:nvSpPr>
          <p:cNvPr id="2" name="TextBox 1">
            <a:extLst>
              <a:ext uri="{FF2B5EF4-FFF2-40B4-BE49-F238E27FC236}">
                <a16:creationId xmlns:a16="http://schemas.microsoft.com/office/drawing/2014/main" id="{BE96567F-D59C-A4AB-2275-B74ECAEA29B7}"/>
              </a:ext>
            </a:extLst>
          </p:cNvPr>
          <p:cNvSpPr txBox="1"/>
          <p:nvPr/>
        </p:nvSpPr>
        <p:spPr>
          <a:xfrm>
            <a:off x="310900" y="4575347"/>
            <a:ext cx="1756777" cy="276999"/>
          </a:xfrm>
          <a:prstGeom prst="rect">
            <a:avLst/>
          </a:prstGeom>
        </p:spPr>
        <p:txBody>
          <a:bodyPr vert="horz"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6038D"/>
                </a:solidFill>
                <a:effectLst/>
                <a:uLnTx/>
                <a:uFillTx/>
                <a:latin typeface="Open Sans"/>
                <a:ea typeface="+mn-ea"/>
                <a:cs typeface="+mn-cs"/>
              </a:rPr>
              <a:t>: </a:t>
            </a:r>
            <a:endParaRPr kumimoji="0" lang="en-IE" sz="1800" b="0" i="0" u="none" strike="noStrike" kern="1200" cap="none" spc="0" normalizeH="0" baseline="0" noProof="0">
              <a:ln>
                <a:noFill/>
              </a:ln>
              <a:solidFill>
                <a:srgbClr val="06038D"/>
              </a:solidFill>
              <a:effectLst/>
              <a:uLnTx/>
              <a:uFillTx/>
              <a:latin typeface="Open Sans"/>
              <a:ea typeface="+mn-ea"/>
              <a:cs typeface="+mn-cs"/>
            </a:endParaRPr>
          </a:p>
        </p:txBody>
      </p:sp>
      <p:grpSp>
        <p:nvGrpSpPr>
          <p:cNvPr id="3" name="Group 2">
            <a:extLst>
              <a:ext uri="{FF2B5EF4-FFF2-40B4-BE49-F238E27FC236}">
                <a16:creationId xmlns:a16="http://schemas.microsoft.com/office/drawing/2014/main" id="{EF9640D2-FC8C-B2D6-B8B2-A04B6358D742}"/>
              </a:ext>
            </a:extLst>
          </p:cNvPr>
          <p:cNvGrpSpPr/>
          <p:nvPr/>
        </p:nvGrpSpPr>
        <p:grpSpPr>
          <a:xfrm rot="5400000">
            <a:off x="4598161" y="1946568"/>
            <a:ext cx="1885950" cy="858838"/>
            <a:chOff x="3246438" y="484188"/>
            <a:chExt cx="1885950" cy="858838"/>
          </a:xfrm>
          <a:solidFill>
            <a:schemeClr val="accent6"/>
          </a:solidFill>
          <a:scene3d>
            <a:camera prst="orthographicFront">
              <a:rot lat="0" lon="0" rev="0"/>
            </a:camera>
            <a:lightRig rig="balanced" dir="t">
              <a:rot lat="0" lon="0" rev="8700000"/>
            </a:lightRig>
          </a:scene3d>
        </p:grpSpPr>
        <p:sp>
          <p:nvSpPr>
            <p:cNvPr id="4" name="Rectangle 6">
              <a:extLst>
                <a:ext uri="{FF2B5EF4-FFF2-40B4-BE49-F238E27FC236}">
                  <a16:creationId xmlns:a16="http://schemas.microsoft.com/office/drawing/2014/main" id="{CC4A71B8-3EC1-03D4-F105-5BBCC441CEA7}"/>
                </a:ext>
              </a:extLst>
            </p:cNvPr>
            <p:cNvSpPr>
              <a:spLocks noChangeArrowheads="1"/>
            </p:cNvSpPr>
            <p:nvPr/>
          </p:nvSpPr>
          <p:spPr bwMode="auto">
            <a:xfrm>
              <a:off x="3421063" y="763588"/>
              <a:ext cx="1609725" cy="4111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 name="Freeform 7">
              <a:extLst>
                <a:ext uri="{FF2B5EF4-FFF2-40B4-BE49-F238E27FC236}">
                  <a16:creationId xmlns:a16="http://schemas.microsoft.com/office/drawing/2014/main" id="{35D27D4E-49A0-AD67-1909-91EA3D4369C5}"/>
                </a:ext>
              </a:extLst>
            </p:cNvPr>
            <p:cNvSpPr>
              <a:spLocks/>
            </p:cNvSpPr>
            <p:nvPr/>
          </p:nvSpPr>
          <p:spPr bwMode="auto">
            <a:xfrm>
              <a:off x="3405188" y="741363"/>
              <a:ext cx="65088" cy="461963"/>
            </a:xfrm>
            <a:custGeom>
              <a:avLst/>
              <a:gdLst>
                <a:gd name="T0" fmla="*/ 41 w 41"/>
                <a:gd name="T1" fmla="*/ 273 h 291"/>
                <a:gd name="T2" fmla="*/ 0 w 41"/>
                <a:gd name="T3" fmla="*/ 291 h 291"/>
                <a:gd name="T4" fmla="*/ 0 w 41"/>
                <a:gd name="T5" fmla="*/ 0 h 291"/>
                <a:gd name="T6" fmla="*/ 41 w 41"/>
                <a:gd name="T7" fmla="*/ 14 h 291"/>
                <a:gd name="T8" fmla="*/ 41 w 41"/>
                <a:gd name="T9" fmla="*/ 273 h 291"/>
              </a:gdLst>
              <a:ahLst/>
              <a:cxnLst>
                <a:cxn ang="0">
                  <a:pos x="T0" y="T1"/>
                </a:cxn>
                <a:cxn ang="0">
                  <a:pos x="T2" y="T3"/>
                </a:cxn>
                <a:cxn ang="0">
                  <a:pos x="T4" y="T5"/>
                </a:cxn>
                <a:cxn ang="0">
                  <a:pos x="T6" y="T7"/>
                </a:cxn>
                <a:cxn ang="0">
                  <a:pos x="T8" y="T9"/>
                </a:cxn>
              </a:cxnLst>
              <a:rect l="0" t="0" r="r" b="b"/>
              <a:pathLst>
                <a:path w="41" h="291">
                  <a:moveTo>
                    <a:pt x="41" y="273"/>
                  </a:moveTo>
                  <a:lnTo>
                    <a:pt x="0" y="291"/>
                  </a:lnTo>
                  <a:lnTo>
                    <a:pt x="0" y="0"/>
                  </a:lnTo>
                  <a:lnTo>
                    <a:pt x="41" y="14"/>
                  </a:lnTo>
                  <a:lnTo>
                    <a:pt x="41" y="273"/>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6" name="Rectangle 8">
              <a:extLst>
                <a:ext uri="{FF2B5EF4-FFF2-40B4-BE49-F238E27FC236}">
                  <a16:creationId xmlns:a16="http://schemas.microsoft.com/office/drawing/2014/main" id="{CA404DDA-3CAE-967E-8DD5-AE33D400A23E}"/>
                </a:ext>
              </a:extLst>
            </p:cNvPr>
            <p:cNvSpPr>
              <a:spLocks noChangeArrowheads="1"/>
            </p:cNvSpPr>
            <p:nvPr/>
          </p:nvSpPr>
          <p:spPr bwMode="auto">
            <a:xfrm>
              <a:off x="3319463" y="741363"/>
              <a:ext cx="85725" cy="4619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7" name="Freeform 9">
              <a:extLst>
                <a:ext uri="{FF2B5EF4-FFF2-40B4-BE49-F238E27FC236}">
                  <a16:creationId xmlns:a16="http://schemas.microsoft.com/office/drawing/2014/main" id="{8F28A3D8-FCEF-F11A-5E41-3C5DD1E0B506}"/>
                </a:ext>
              </a:extLst>
            </p:cNvPr>
            <p:cNvSpPr>
              <a:spLocks/>
            </p:cNvSpPr>
            <p:nvPr/>
          </p:nvSpPr>
          <p:spPr bwMode="auto">
            <a:xfrm>
              <a:off x="3246438" y="735013"/>
              <a:ext cx="73025" cy="471488"/>
            </a:xfrm>
            <a:custGeom>
              <a:avLst/>
              <a:gdLst>
                <a:gd name="T0" fmla="*/ 46 w 46"/>
                <a:gd name="T1" fmla="*/ 295 h 297"/>
                <a:gd name="T2" fmla="*/ 46 w 46"/>
                <a:gd name="T3" fmla="*/ 295 h 297"/>
                <a:gd name="T4" fmla="*/ 46 w 46"/>
                <a:gd name="T5" fmla="*/ 295 h 297"/>
                <a:gd name="T6" fmla="*/ 38 w 46"/>
                <a:gd name="T7" fmla="*/ 297 h 297"/>
                <a:gd name="T8" fmla="*/ 30 w 46"/>
                <a:gd name="T9" fmla="*/ 297 h 297"/>
                <a:gd name="T10" fmla="*/ 22 w 46"/>
                <a:gd name="T11" fmla="*/ 295 h 297"/>
                <a:gd name="T12" fmla="*/ 16 w 46"/>
                <a:gd name="T13" fmla="*/ 291 h 297"/>
                <a:gd name="T14" fmla="*/ 10 w 46"/>
                <a:gd name="T15" fmla="*/ 287 h 297"/>
                <a:gd name="T16" fmla="*/ 6 w 46"/>
                <a:gd name="T17" fmla="*/ 281 h 297"/>
                <a:gd name="T18" fmla="*/ 2 w 46"/>
                <a:gd name="T19" fmla="*/ 273 h 297"/>
                <a:gd name="T20" fmla="*/ 0 w 46"/>
                <a:gd name="T21" fmla="*/ 265 h 297"/>
                <a:gd name="T22" fmla="*/ 0 w 46"/>
                <a:gd name="T23" fmla="*/ 33 h 297"/>
                <a:gd name="T24" fmla="*/ 0 w 46"/>
                <a:gd name="T25" fmla="*/ 33 h 297"/>
                <a:gd name="T26" fmla="*/ 2 w 46"/>
                <a:gd name="T27" fmla="*/ 26 h 297"/>
                <a:gd name="T28" fmla="*/ 4 w 46"/>
                <a:gd name="T29" fmla="*/ 18 h 297"/>
                <a:gd name="T30" fmla="*/ 10 w 46"/>
                <a:gd name="T31" fmla="*/ 12 h 297"/>
                <a:gd name="T32" fmla="*/ 14 w 46"/>
                <a:gd name="T33" fmla="*/ 6 h 297"/>
                <a:gd name="T34" fmla="*/ 22 w 46"/>
                <a:gd name="T35" fmla="*/ 4 h 297"/>
                <a:gd name="T36" fmla="*/ 28 w 46"/>
                <a:gd name="T37" fmla="*/ 2 h 297"/>
                <a:gd name="T38" fmla="*/ 36 w 46"/>
                <a:gd name="T39" fmla="*/ 0 h 297"/>
                <a:gd name="T40" fmla="*/ 44 w 46"/>
                <a:gd name="T41" fmla="*/ 2 h 297"/>
                <a:gd name="T42" fmla="*/ 46 w 46"/>
                <a:gd name="T43" fmla="*/ 4 h 297"/>
                <a:gd name="T44" fmla="*/ 46 w 46"/>
                <a:gd name="T45"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7">
                  <a:moveTo>
                    <a:pt x="46" y="295"/>
                  </a:moveTo>
                  <a:lnTo>
                    <a:pt x="46" y="295"/>
                  </a:lnTo>
                  <a:lnTo>
                    <a:pt x="46" y="295"/>
                  </a:lnTo>
                  <a:lnTo>
                    <a:pt x="38" y="297"/>
                  </a:lnTo>
                  <a:lnTo>
                    <a:pt x="30" y="297"/>
                  </a:lnTo>
                  <a:lnTo>
                    <a:pt x="22" y="295"/>
                  </a:lnTo>
                  <a:lnTo>
                    <a:pt x="16" y="291"/>
                  </a:lnTo>
                  <a:lnTo>
                    <a:pt x="10" y="287"/>
                  </a:lnTo>
                  <a:lnTo>
                    <a:pt x="6" y="281"/>
                  </a:lnTo>
                  <a:lnTo>
                    <a:pt x="2" y="273"/>
                  </a:lnTo>
                  <a:lnTo>
                    <a:pt x="0" y="265"/>
                  </a:lnTo>
                  <a:lnTo>
                    <a:pt x="0" y="33"/>
                  </a:lnTo>
                  <a:lnTo>
                    <a:pt x="0" y="33"/>
                  </a:lnTo>
                  <a:lnTo>
                    <a:pt x="2" y="26"/>
                  </a:lnTo>
                  <a:lnTo>
                    <a:pt x="4" y="18"/>
                  </a:lnTo>
                  <a:lnTo>
                    <a:pt x="10" y="12"/>
                  </a:lnTo>
                  <a:lnTo>
                    <a:pt x="14" y="6"/>
                  </a:lnTo>
                  <a:lnTo>
                    <a:pt x="22" y="4"/>
                  </a:lnTo>
                  <a:lnTo>
                    <a:pt x="28" y="2"/>
                  </a:lnTo>
                  <a:lnTo>
                    <a:pt x="36" y="0"/>
                  </a:lnTo>
                  <a:lnTo>
                    <a:pt x="44" y="2"/>
                  </a:lnTo>
                  <a:lnTo>
                    <a:pt x="46" y="4"/>
                  </a:lnTo>
                  <a:lnTo>
                    <a:pt x="46" y="29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8" name="Freeform 10">
              <a:extLst>
                <a:ext uri="{FF2B5EF4-FFF2-40B4-BE49-F238E27FC236}">
                  <a16:creationId xmlns:a16="http://schemas.microsoft.com/office/drawing/2014/main" id="{02298025-43A6-1C9D-4A21-F96514E77889}"/>
                </a:ext>
              </a:extLst>
            </p:cNvPr>
            <p:cNvSpPr>
              <a:spLocks/>
            </p:cNvSpPr>
            <p:nvPr/>
          </p:nvSpPr>
          <p:spPr bwMode="auto">
            <a:xfrm>
              <a:off x="4906963" y="741363"/>
              <a:ext cx="66675" cy="461963"/>
            </a:xfrm>
            <a:custGeom>
              <a:avLst/>
              <a:gdLst>
                <a:gd name="T0" fmla="*/ 0 w 42"/>
                <a:gd name="T1" fmla="*/ 273 h 291"/>
                <a:gd name="T2" fmla="*/ 42 w 42"/>
                <a:gd name="T3" fmla="*/ 291 h 291"/>
                <a:gd name="T4" fmla="*/ 42 w 42"/>
                <a:gd name="T5" fmla="*/ 0 h 291"/>
                <a:gd name="T6" fmla="*/ 0 w 42"/>
                <a:gd name="T7" fmla="*/ 14 h 291"/>
                <a:gd name="T8" fmla="*/ 0 w 42"/>
                <a:gd name="T9" fmla="*/ 273 h 291"/>
              </a:gdLst>
              <a:ahLst/>
              <a:cxnLst>
                <a:cxn ang="0">
                  <a:pos x="T0" y="T1"/>
                </a:cxn>
                <a:cxn ang="0">
                  <a:pos x="T2" y="T3"/>
                </a:cxn>
                <a:cxn ang="0">
                  <a:pos x="T4" y="T5"/>
                </a:cxn>
                <a:cxn ang="0">
                  <a:pos x="T6" y="T7"/>
                </a:cxn>
                <a:cxn ang="0">
                  <a:pos x="T8" y="T9"/>
                </a:cxn>
              </a:cxnLst>
              <a:rect l="0" t="0" r="r" b="b"/>
              <a:pathLst>
                <a:path w="42" h="291">
                  <a:moveTo>
                    <a:pt x="0" y="273"/>
                  </a:moveTo>
                  <a:lnTo>
                    <a:pt x="42" y="291"/>
                  </a:lnTo>
                  <a:lnTo>
                    <a:pt x="42" y="0"/>
                  </a:lnTo>
                  <a:lnTo>
                    <a:pt x="0" y="14"/>
                  </a:lnTo>
                  <a:lnTo>
                    <a:pt x="0" y="273"/>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9" name="Rectangle 11">
              <a:extLst>
                <a:ext uri="{FF2B5EF4-FFF2-40B4-BE49-F238E27FC236}">
                  <a16:creationId xmlns:a16="http://schemas.microsoft.com/office/drawing/2014/main" id="{35D986E1-49A8-C79C-0FC0-B9852879492F}"/>
                </a:ext>
              </a:extLst>
            </p:cNvPr>
            <p:cNvSpPr>
              <a:spLocks noChangeArrowheads="1"/>
            </p:cNvSpPr>
            <p:nvPr/>
          </p:nvSpPr>
          <p:spPr bwMode="auto">
            <a:xfrm>
              <a:off x="4973638" y="741363"/>
              <a:ext cx="85725" cy="4619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0" name="Freeform 12">
              <a:extLst>
                <a:ext uri="{FF2B5EF4-FFF2-40B4-BE49-F238E27FC236}">
                  <a16:creationId xmlns:a16="http://schemas.microsoft.com/office/drawing/2014/main" id="{F21DB4E8-BD7F-2611-445F-0B77CBC8286F}"/>
                </a:ext>
              </a:extLst>
            </p:cNvPr>
            <p:cNvSpPr>
              <a:spLocks/>
            </p:cNvSpPr>
            <p:nvPr/>
          </p:nvSpPr>
          <p:spPr bwMode="auto">
            <a:xfrm>
              <a:off x="5059363" y="735013"/>
              <a:ext cx="73025" cy="471488"/>
            </a:xfrm>
            <a:custGeom>
              <a:avLst/>
              <a:gdLst>
                <a:gd name="T0" fmla="*/ 0 w 46"/>
                <a:gd name="T1" fmla="*/ 295 h 297"/>
                <a:gd name="T2" fmla="*/ 0 w 46"/>
                <a:gd name="T3" fmla="*/ 295 h 297"/>
                <a:gd name="T4" fmla="*/ 0 w 46"/>
                <a:gd name="T5" fmla="*/ 295 h 297"/>
                <a:gd name="T6" fmla="*/ 8 w 46"/>
                <a:gd name="T7" fmla="*/ 297 h 297"/>
                <a:gd name="T8" fmla="*/ 16 w 46"/>
                <a:gd name="T9" fmla="*/ 297 h 297"/>
                <a:gd name="T10" fmla="*/ 24 w 46"/>
                <a:gd name="T11" fmla="*/ 295 h 297"/>
                <a:gd name="T12" fmla="*/ 32 w 46"/>
                <a:gd name="T13" fmla="*/ 291 h 297"/>
                <a:gd name="T14" fmla="*/ 38 w 46"/>
                <a:gd name="T15" fmla="*/ 287 h 297"/>
                <a:gd name="T16" fmla="*/ 42 w 46"/>
                <a:gd name="T17" fmla="*/ 281 h 297"/>
                <a:gd name="T18" fmla="*/ 44 w 46"/>
                <a:gd name="T19" fmla="*/ 273 h 297"/>
                <a:gd name="T20" fmla="*/ 46 w 46"/>
                <a:gd name="T21" fmla="*/ 265 h 297"/>
                <a:gd name="T22" fmla="*/ 46 w 46"/>
                <a:gd name="T23" fmla="*/ 33 h 297"/>
                <a:gd name="T24" fmla="*/ 46 w 46"/>
                <a:gd name="T25" fmla="*/ 33 h 297"/>
                <a:gd name="T26" fmla="*/ 46 w 46"/>
                <a:gd name="T27" fmla="*/ 26 h 297"/>
                <a:gd name="T28" fmla="*/ 42 w 46"/>
                <a:gd name="T29" fmla="*/ 18 h 297"/>
                <a:gd name="T30" fmla="*/ 38 w 46"/>
                <a:gd name="T31" fmla="*/ 12 h 297"/>
                <a:gd name="T32" fmla="*/ 32 w 46"/>
                <a:gd name="T33" fmla="*/ 6 h 297"/>
                <a:gd name="T34" fmla="*/ 26 w 46"/>
                <a:gd name="T35" fmla="*/ 4 h 297"/>
                <a:gd name="T36" fmla="*/ 18 w 46"/>
                <a:gd name="T37" fmla="*/ 2 h 297"/>
                <a:gd name="T38" fmla="*/ 10 w 46"/>
                <a:gd name="T39" fmla="*/ 0 h 297"/>
                <a:gd name="T40" fmla="*/ 2 w 46"/>
                <a:gd name="T41" fmla="*/ 2 h 297"/>
                <a:gd name="T42" fmla="*/ 0 w 46"/>
                <a:gd name="T43" fmla="*/ 4 h 297"/>
                <a:gd name="T44" fmla="*/ 0 w 46"/>
                <a:gd name="T45"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7">
                  <a:moveTo>
                    <a:pt x="0" y="295"/>
                  </a:moveTo>
                  <a:lnTo>
                    <a:pt x="0" y="295"/>
                  </a:lnTo>
                  <a:lnTo>
                    <a:pt x="0" y="295"/>
                  </a:lnTo>
                  <a:lnTo>
                    <a:pt x="8" y="297"/>
                  </a:lnTo>
                  <a:lnTo>
                    <a:pt x="16" y="297"/>
                  </a:lnTo>
                  <a:lnTo>
                    <a:pt x="24" y="295"/>
                  </a:lnTo>
                  <a:lnTo>
                    <a:pt x="32" y="291"/>
                  </a:lnTo>
                  <a:lnTo>
                    <a:pt x="38" y="287"/>
                  </a:lnTo>
                  <a:lnTo>
                    <a:pt x="42" y="281"/>
                  </a:lnTo>
                  <a:lnTo>
                    <a:pt x="44" y="273"/>
                  </a:lnTo>
                  <a:lnTo>
                    <a:pt x="46" y="265"/>
                  </a:lnTo>
                  <a:lnTo>
                    <a:pt x="46" y="33"/>
                  </a:lnTo>
                  <a:lnTo>
                    <a:pt x="46" y="33"/>
                  </a:lnTo>
                  <a:lnTo>
                    <a:pt x="46" y="26"/>
                  </a:lnTo>
                  <a:lnTo>
                    <a:pt x="42" y="18"/>
                  </a:lnTo>
                  <a:lnTo>
                    <a:pt x="38" y="12"/>
                  </a:lnTo>
                  <a:lnTo>
                    <a:pt x="32" y="6"/>
                  </a:lnTo>
                  <a:lnTo>
                    <a:pt x="26" y="4"/>
                  </a:lnTo>
                  <a:lnTo>
                    <a:pt x="18" y="2"/>
                  </a:lnTo>
                  <a:lnTo>
                    <a:pt x="10" y="0"/>
                  </a:lnTo>
                  <a:lnTo>
                    <a:pt x="2" y="2"/>
                  </a:lnTo>
                  <a:lnTo>
                    <a:pt x="0" y="4"/>
                  </a:lnTo>
                  <a:lnTo>
                    <a:pt x="0" y="29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1" name="Freeform 13">
              <a:extLst>
                <a:ext uri="{FF2B5EF4-FFF2-40B4-BE49-F238E27FC236}">
                  <a16:creationId xmlns:a16="http://schemas.microsoft.com/office/drawing/2014/main" id="{75263117-BCCF-CA72-BB17-86E95388FEC7}"/>
                </a:ext>
              </a:extLst>
            </p:cNvPr>
            <p:cNvSpPr>
              <a:spLocks/>
            </p:cNvSpPr>
            <p:nvPr/>
          </p:nvSpPr>
          <p:spPr bwMode="auto">
            <a:xfrm>
              <a:off x="3794126" y="706438"/>
              <a:ext cx="757238" cy="528638"/>
            </a:xfrm>
            <a:custGeom>
              <a:avLst/>
              <a:gdLst>
                <a:gd name="T0" fmla="*/ 432 w 477"/>
                <a:gd name="T1" fmla="*/ 0 h 333"/>
                <a:gd name="T2" fmla="*/ 46 w 477"/>
                <a:gd name="T3" fmla="*/ 0 h 333"/>
                <a:gd name="T4" fmla="*/ 46 w 477"/>
                <a:gd name="T5" fmla="*/ 0 h 333"/>
                <a:gd name="T6" fmla="*/ 36 w 477"/>
                <a:gd name="T7" fmla="*/ 2 h 333"/>
                <a:gd name="T8" fmla="*/ 28 w 477"/>
                <a:gd name="T9" fmla="*/ 4 h 333"/>
                <a:gd name="T10" fmla="*/ 20 w 477"/>
                <a:gd name="T11" fmla="*/ 8 h 333"/>
                <a:gd name="T12" fmla="*/ 14 w 477"/>
                <a:gd name="T13" fmla="*/ 14 h 333"/>
                <a:gd name="T14" fmla="*/ 8 w 477"/>
                <a:gd name="T15" fmla="*/ 20 h 333"/>
                <a:gd name="T16" fmla="*/ 4 w 477"/>
                <a:gd name="T17" fmla="*/ 28 h 333"/>
                <a:gd name="T18" fmla="*/ 2 w 477"/>
                <a:gd name="T19" fmla="*/ 36 h 333"/>
                <a:gd name="T20" fmla="*/ 0 w 477"/>
                <a:gd name="T21" fmla="*/ 46 h 333"/>
                <a:gd name="T22" fmla="*/ 0 w 477"/>
                <a:gd name="T23" fmla="*/ 289 h 333"/>
                <a:gd name="T24" fmla="*/ 0 w 477"/>
                <a:gd name="T25" fmla="*/ 289 h 333"/>
                <a:gd name="T26" fmla="*/ 2 w 477"/>
                <a:gd name="T27" fmla="*/ 297 h 333"/>
                <a:gd name="T28" fmla="*/ 4 w 477"/>
                <a:gd name="T29" fmla="*/ 307 h 333"/>
                <a:gd name="T30" fmla="*/ 8 w 477"/>
                <a:gd name="T31" fmla="*/ 313 h 333"/>
                <a:gd name="T32" fmla="*/ 14 w 477"/>
                <a:gd name="T33" fmla="*/ 321 h 333"/>
                <a:gd name="T34" fmla="*/ 20 w 477"/>
                <a:gd name="T35" fmla="*/ 327 h 333"/>
                <a:gd name="T36" fmla="*/ 28 w 477"/>
                <a:gd name="T37" fmla="*/ 331 h 333"/>
                <a:gd name="T38" fmla="*/ 36 w 477"/>
                <a:gd name="T39" fmla="*/ 333 h 333"/>
                <a:gd name="T40" fmla="*/ 46 w 477"/>
                <a:gd name="T41" fmla="*/ 333 h 333"/>
                <a:gd name="T42" fmla="*/ 432 w 477"/>
                <a:gd name="T43" fmla="*/ 333 h 333"/>
                <a:gd name="T44" fmla="*/ 432 w 477"/>
                <a:gd name="T45" fmla="*/ 333 h 333"/>
                <a:gd name="T46" fmla="*/ 442 w 477"/>
                <a:gd name="T47" fmla="*/ 333 h 333"/>
                <a:gd name="T48" fmla="*/ 450 w 477"/>
                <a:gd name="T49" fmla="*/ 331 h 333"/>
                <a:gd name="T50" fmla="*/ 457 w 477"/>
                <a:gd name="T51" fmla="*/ 327 h 333"/>
                <a:gd name="T52" fmla="*/ 463 w 477"/>
                <a:gd name="T53" fmla="*/ 321 h 333"/>
                <a:gd name="T54" fmla="*/ 469 w 477"/>
                <a:gd name="T55" fmla="*/ 313 h 333"/>
                <a:gd name="T56" fmla="*/ 473 w 477"/>
                <a:gd name="T57" fmla="*/ 307 h 333"/>
                <a:gd name="T58" fmla="*/ 475 w 477"/>
                <a:gd name="T59" fmla="*/ 297 h 333"/>
                <a:gd name="T60" fmla="*/ 477 w 477"/>
                <a:gd name="T61" fmla="*/ 289 h 333"/>
                <a:gd name="T62" fmla="*/ 477 w 477"/>
                <a:gd name="T63" fmla="*/ 46 h 333"/>
                <a:gd name="T64" fmla="*/ 477 w 477"/>
                <a:gd name="T65" fmla="*/ 46 h 333"/>
                <a:gd name="T66" fmla="*/ 475 w 477"/>
                <a:gd name="T67" fmla="*/ 36 h 333"/>
                <a:gd name="T68" fmla="*/ 473 w 477"/>
                <a:gd name="T69" fmla="*/ 28 h 333"/>
                <a:gd name="T70" fmla="*/ 469 w 477"/>
                <a:gd name="T71" fmla="*/ 20 h 333"/>
                <a:gd name="T72" fmla="*/ 463 w 477"/>
                <a:gd name="T73" fmla="*/ 14 h 333"/>
                <a:gd name="T74" fmla="*/ 457 w 477"/>
                <a:gd name="T75" fmla="*/ 8 h 333"/>
                <a:gd name="T76" fmla="*/ 450 w 477"/>
                <a:gd name="T77" fmla="*/ 4 h 333"/>
                <a:gd name="T78" fmla="*/ 442 w 477"/>
                <a:gd name="T79" fmla="*/ 2 h 333"/>
                <a:gd name="T80" fmla="*/ 432 w 477"/>
                <a:gd name="T81" fmla="*/ 0 h 333"/>
                <a:gd name="T82" fmla="*/ 432 w 477"/>
                <a:gd name="T8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7" h="333">
                  <a:moveTo>
                    <a:pt x="432" y="0"/>
                  </a:moveTo>
                  <a:lnTo>
                    <a:pt x="46" y="0"/>
                  </a:lnTo>
                  <a:lnTo>
                    <a:pt x="46" y="0"/>
                  </a:lnTo>
                  <a:lnTo>
                    <a:pt x="36" y="2"/>
                  </a:lnTo>
                  <a:lnTo>
                    <a:pt x="28" y="4"/>
                  </a:lnTo>
                  <a:lnTo>
                    <a:pt x="20" y="8"/>
                  </a:lnTo>
                  <a:lnTo>
                    <a:pt x="14" y="14"/>
                  </a:lnTo>
                  <a:lnTo>
                    <a:pt x="8" y="20"/>
                  </a:lnTo>
                  <a:lnTo>
                    <a:pt x="4" y="28"/>
                  </a:lnTo>
                  <a:lnTo>
                    <a:pt x="2" y="36"/>
                  </a:lnTo>
                  <a:lnTo>
                    <a:pt x="0" y="46"/>
                  </a:lnTo>
                  <a:lnTo>
                    <a:pt x="0" y="289"/>
                  </a:lnTo>
                  <a:lnTo>
                    <a:pt x="0" y="289"/>
                  </a:lnTo>
                  <a:lnTo>
                    <a:pt x="2" y="297"/>
                  </a:lnTo>
                  <a:lnTo>
                    <a:pt x="4" y="307"/>
                  </a:lnTo>
                  <a:lnTo>
                    <a:pt x="8" y="313"/>
                  </a:lnTo>
                  <a:lnTo>
                    <a:pt x="14" y="321"/>
                  </a:lnTo>
                  <a:lnTo>
                    <a:pt x="20" y="327"/>
                  </a:lnTo>
                  <a:lnTo>
                    <a:pt x="28" y="331"/>
                  </a:lnTo>
                  <a:lnTo>
                    <a:pt x="36" y="333"/>
                  </a:lnTo>
                  <a:lnTo>
                    <a:pt x="46" y="333"/>
                  </a:lnTo>
                  <a:lnTo>
                    <a:pt x="432" y="333"/>
                  </a:lnTo>
                  <a:lnTo>
                    <a:pt x="432" y="333"/>
                  </a:lnTo>
                  <a:lnTo>
                    <a:pt x="442" y="333"/>
                  </a:lnTo>
                  <a:lnTo>
                    <a:pt x="450" y="331"/>
                  </a:lnTo>
                  <a:lnTo>
                    <a:pt x="457" y="327"/>
                  </a:lnTo>
                  <a:lnTo>
                    <a:pt x="463" y="321"/>
                  </a:lnTo>
                  <a:lnTo>
                    <a:pt x="469" y="313"/>
                  </a:lnTo>
                  <a:lnTo>
                    <a:pt x="473" y="307"/>
                  </a:lnTo>
                  <a:lnTo>
                    <a:pt x="475" y="297"/>
                  </a:lnTo>
                  <a:lnTo>
                    <a:pt x="477" y="289"/>
                  </a:lnTo>
                  <a:lnTo>
                    <a:pt x="477" y="46"/>
                  </a:lnTo>
                  <a:lnTo>
                    <a:pt x="477" y="46"/>
                  </a:lnTo>
                  <a:lnTo>
                    <a:pt x="475" y="36"/>
                  </a:lnTo>
                  <a:lnTo>
                    <a:pt x="473" y="28"/>
                  </a:lnTo>
                  <a:lnTo>
                    <a:pt x="469" y="20"/>
                  </a:lnTo>
                  <a:lnTo>
                    <a:pt x="463" y="14"/>
                  </a:lnTo>
                  <a:lnTo>
                    <a:pt x="457" y="8"/>
                  </a:lnTo>
                  <a:lnTo>
                    <a:pt x="450" y="4"/>
                  </a:lnTo>
                  <a:lnTo>
                    <a:pt x="442" y="2"/>
                  </a:lnTo>
                  <a:lnTo>
                    <a:pt x="432" y="0"/>
                  </a:lnTo>
                  <a:lnTo>
                    <a:pt x="432" y="0"/>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 name="Freeform 14">
              <a:extLst>
                <a:ext uri="{FF2B5EF4-FFF2-40B4-BE49-F238E27FC236}">
                  <a16:creationId xmlns:a16="http://schemas.microsoft.com/office/drawing/2014/main" id="{D7FDE3ED-72C6-DB31-6312-E889EB99FE94}"/>
                </a:ext>
              </a:extLst>
            </p:cNvPr>
            <p:cNvSpPr>
              <a:spLocks/>
            </p:cNvSpPr>
            <p:nvPr/>
          </p:nvSpPr>
          <p:spPr bwMode="auto">
            <a:xfrm>
              <a:off x="3990976" y="790576"/>
              <a:ext cx="365125" cy="361950"/>
            </a:xfrm>
            <a:custGeom>
              <a:avLst/>
              <a:gdLst>
                <a:gd name="T0" fmla="*/ 230 w 230"/>
                <a:gd name="T1" fmla="*/ 114 h 228"/>
                <a:gd name="T2" fmla="*/ 230 w 230"/>
                <a:gd name="T3" fmla="*/ 114 h 228"/>
                <a:gd name="T4" fmla="*/ 228 w 230"/>
                <a:gd name="T5" fmla="*/ 90 h 228"/>
                <a:gd name="T6" fmla="*/ 220 w 230"/>
                <a:gd name="T7" fmla="*/ 70 h 228"/>
                <a:gd name="T8" fmla="*/ 210 w 230"/>
                <a:gd name="T9" fmla="*/ 50 h 228"/>
                <a:gd name="T10" fmla="*/ 196 w 230"/>
                <a:gd name="T11" fmla="*/ 32 h 228"/>
                <a:gd name="T12" fmla="*/ 180 w 230"/>
                <a:gd name="T13" fmla="*/ 18 h 228"/>
                <a:gd name="T14" fmla="*/ 160 w 230"/>
                <a:gd name="T15" fmla="*/ 8 h 228"/>
                <a:gd name="T16" fmla="*/ 138 w 230"/>
                <a:gd name="T17" fmla="*/ 2 h 228"/>
                <a:gd name="T18" fmla="*/ 116 w 230"/>
                <a:gd name="T19" fmla="*/ 0 h 228"/>
                <a:gd name="T20" fmla="*/ 116 w 230"/>
                <a:gd name="T21" fmla="*/ 0 h 228"/>
                <a:gd name="T22" fmla="*/ 92 w 230"/>
                <a:gd name="T23" fmla="*/ 2 h 228"/>
                <a:gd name="T24" fmla="*/ 70 w 230"/>
                <a:gd name="T25" fmla="*/ 8 h 228"/>
                <a:gd name="T26" fmla="*/ 52 w 230"/>
                <a:gd name="T27" fmla="*/ 18 h 228"/>
                <a:gd name="T28" fmla="*/ 34 w 230"/>
                <a:gd name="T29" fmla="*/ 32 h 228"/>
                <a:gd name="T30" fmla="*/ 20 w 230"/>
                <a:gd name="T31" fmla="*/ 50 h 228"/>
                <a:gd name="T32" fmla="*/ 10 w 230"/>
                <a:gd name="T33" fmla="*/ 70 h 228"/>
                <a:gd name="T34" fmla="*/ 4 w 230"/>
                <a:gd name="T35" fmla="*/ 90 h 228"/>
                <a:gd name="T36" fmla="*/ 0 w 230"/>
                <a:gd name="T37" fmla="*/ 114 h 228"/>
                <a:gd name="T38" fmla="*/ 0 w 230"/>
                <a:gd name="T39" fmla="*/ 114 h 228"/>
                <a:gd name="T40" fmla="*/ 4 w 230"/>
                <a:gd name="T41" fmla="*/ 136 h 228"/>
                <a:gd name="T42" fmla="*/ 10 w 230"/>
                <a:gd name="T43" fmla="*/ 158 h 228"/>
                <a:gd name="T44" fmla="*/ 20 w 230"/>
                <a:gd name="T45" fmla="*/ 178 h 228"/>
                <a:gd name="T46" fmla="*/ 34 w 230"/>
                <a:gd name="T47" fmla="*/ 194 h 228"/>
                <a:gd name="T48" fmla="*/ 52 w 230"/>
                <a:gd name="T49" fmla="*/ 208 h 228"/>
                <a:gd name="T50" fmla="*/ 70 w 230"/>
                <a:gd name="T51" fmla="*/ 218 h 228"/>
                <a:gd name="T52" fmla="*/ 92 w 230"/>
                <a:gd name="T53" fmla="*/ 226 h 228"/>
                <a:gd name="T54" fmla="*/ 116 w 230"/>
                <a:gd name="T55" fmla="*/ 228 h 228"/>
                <a:gd name="T56" fmla="*/ 116 w 230"/>
                <a:gd name="T57" fmla="*/ 228 h 228"/>
                <a:gd name="T58" fmla="*/ 138 w 230"/>
                <a:gd name="T59" fmla="*/ 226 h 228"/>
                <a:gd name="T60" fmla="*/ 160 w 230"/>
                <a:gd name="T61" fmla="*/ 218 h 228"/>
                <a:gd name="T62" fmla="*/ 180 w 230"/>
                <a:gd name="T63" fmla="*/ 208 h 228"/>
                <a:gd name="T64" fmla="*/ 196 w 230"/>
                <a:gd name="T65" fmla="*/ 194 h 228"/>
                <a:gd name="T66" fmla="*/ 210 w 230"/>
                <a:gd name="T67" fmla="*/ 178 h 228"/>
                <a:gd name="T68" fmla="*/ 220 w 230"/>
                <a:gd name="T69" fmla="*/ 158 h 228"/>
                <a:gd name="T70" fmla="*/ 228 w 230"/>
                <a:gd name="T71" fmla="*/ 136 h 228"/>
                <a:gd name="T72" fmla="*/ 230 w 230"/>
                <a:gd name="T73" fmla="*/ 114 h 228"/>
                <a:gd name="T74" fmla="*/ 230 w 230"/>
                <a:gd name="T75"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228">
                  <a:moveTo>
                    <a:pt x="230" y="114"/>
                  </a:moveTo>
                  <a:lnTo>
                    <a:pt x="230" y="114"/>
                  </a:lnTo>
                  <a:lnTo>
                    <a:pt x="228" y="90"/>
                  </a:lnTo>
                  <a:lnTo>
                    <a:pt x="220" y="70"/>
                  </a:lnTo>
                  <a:lnTo>
                    <a:pt x="210" y="50"/>
                  </a:lnTo>
                  <a:lnTo>
                    <a:pt x="196" y="32"/>
                  </a:lnTo>
                  <a:lnTo>
                    <a:pt x="180" y="18"/>
                  </a:lnTo>
                  <a:lnTo>
                    <a:pt x="160" y="8"/>
                  </a:lnTo>
                  <a:lnTo>
                    <a:pt x="138" y="2"/>
                  </a:lnTo>
                  <a:lnTo>
                    <a:pt x="116" y="0"/>
                  </a:lnTo>
                  <a:lnTo>
                    <a:pt x="116" y="0"/>
                  </a:lnTo>
                  <a:lnTo>
                    <a:pt x="92" y="2"/>
                  </a:lnTo>
                  <a:lnTo>
                    <a:pt x="70" y="8"/>
                  </a:lnTo>
                  <a:lnTo>
                    <a:pt x="52" y="18"/>
                  </a:lnTo>
                  <a:lnTo>
                    <a:pt x="34" y="32"/>
                  </a:lnTo>
                  <a:lnTo>
                    <a:pt x="20" y="50"/>
                  </a:lnTo>
                  <a:lnTo>
                    <a:pt x="10" y="70"/>
                  </a:lnTo>
                  <a:lnTo>
                    <a:pt x="4" y="90"/>
                  </a:lnTo>
                  <a:lnTo>
                    <a:pt x="0" y="114"/>
                  </a:lnTo>
                  <a:lnTo>
                    <a:pt x="0" y="114"/>
                  </a:lnTo>
                  <a:lnTo>
                    <a:pt x="4" y="136"/>
                  </a:lnTo>
                  <a:lnTo>
                    <a:pt x="10" y="158"/>
                  </a:lnTo>
                  <a:lnTo>
                    <a:pt x="20" y="178"/>
                  </a:lnTo>
                  <a:lnTo>
                    <a:pt x="34" y="194"/>
                  </a:lnTo>
                  <a:lnTo>
                    <a:pt x="52" y="208"/>
                  </a:lnTo>
                  <a:lnTo>
                    <a:pt x="70" y="218"/>
                  </a:lnTo>
                  <a:lnTo>
                    <a:pt x="92" y="226"/>
                  </a:lnTo>
                  <a:lnTo>
                    <a:pt x="116" y="228"/>
                  </a:lnTo>
                  <a:lnTo>
                    <a:pt x="116" y="228"/>
                  </a:lnTo>
                  <a:lnTo>
                    <a:pt x="138" y="226"/>
                  </a:lnTo>
                  <a:lnTo>
                    <a:pt x="160" y="218"/>
                  </a:lnTo>
                  <a:lnTo>
                    <a:pt x="180" y="208"/>
                  </a:lnTo>
                  <a:lnTo>
                    <a:pt x="196" y="194"/>
                  </a:lnTo>
                  <a:lnTo>
                    <a:pt x="210" y="178"/>
                  </a:lnTo>
                  <a:lnTo>
                    <a:pt x="220" y="158"/>
                  </a:lnTo>
                  <a:lnTo>
                    <a:pt x="228" y="136"/>
                  </a:lnTo>
                  <a:lnTo>
                    <a:pt x="230" y="114"/>
                  </a:lnTo>
                  <a:lnTo>
                    <a:pt x="230" y="11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3" name="Freeform 15">
              <a:extLst>
                <a:ext uri="{FF2B5EF4-FFF2-40B4-BE49-F238E27FC236}">
                  <a16:creationId xmlns:a16="http://schemas.microsoft.com/office/drawing/2014/main" id="{7C2D9CB5-9C48-C6A1-1609-3F06653C1934}"/>
                </a:ext>
              </a:extLst>
            </p:cNvPr>
            <p:cNvSpPr>
              <a:spLocks/>
            </p:cNvSpPr>
            <p:nvPr/>
          </p:nvSpPr>
          <p:spPr bwMode="auto">
            <a:xfrm>
              <a:off x="4098926" y="484188"/>
              <a:ext cx="149225" cy="468313"/>
            </a:xfrm>
            <a:custGeom>
              <a:avLst/>
              <a:gdLst>
                <a:gd name="T0" fmla="*/ 48 w 94"/>
                <a:gd name="T1" fmla="*/ 295 h 295"/>
                <a:gd name="T2" fmla="*/ 48 w 94"/>
                <a:gd name="T3" fmla="*/ 295 h 295"/>
                <a:gd name="T4" fmla="*/ 48 w 94"/>
                <a:gd name="T5" fmla="*/ 295 h 295"/>
                <a:gd name="T6" fmla="*/ 38 w 94"/>
                <a:gd name="T7" fmla="*/ 293 h 295"/>
                <a:gd name="T8" fmla="*/ 30 w 94"/>
                <a:gd name="T9" fmla="*/ 291 h 295"/>
                <a:gd name="T10" fmla="*/ 22 w 94"/>
                <a:gd name="T11" fmla="*/ 287 h 295"/>
                <a:gd name="T12" fmla="*/ 14 w 94"/>
                <a:gd name="T13" fmla="*/ 281 h 295"/>
                <a:gd name="T14" fmla="*/ 8 w 94"/>
                <a:gd name="T15" fmla="*/ 273 h 295"/>
                <a:gd name="T16" fmla="*/ 4 w 94"/>
                <a:gd name="T17" fmla="*/ 265 h 295"/>
                <a:gd name="T18" fmla="*/ 2 w 94"/>
                <a:gd name="T19" fmla="*/ 257 h 295"/>
                <a:gd name="T20" fmla="*/ 0 w 94"/>
                <a:gd name="T21" fmla="*/ 247 h 295"/>
                <a:gd name="T22" fmla="*/ 0 w 94"/>
                <a:gd name="T23" fmla="*/ 46 h 295"/>
                <a:gd name="T24" fmla="*/ 0 w 94"/>
                <a:gd name="T25" fmla="*/ 46 h 295"/>
                <a:gd name="T26" fmla="*/ 2 w 94"/>
                <a:gd name="T27" fmla="*/ 36 h 295"/>
                <a:gd name="T28" fmla="*/ 4 w 94"/>
                <a:gd name="T29" fmla="*/ 28 h 295"/>
                <a:gd name="T30" fmla="*/ 8 w 94"/>
                <a:gd name="T31" fmla="*/ 20 h 295"/>
                <a:gd name="T32" fmla="*/ 14 w 94"/>
                <a:gd name="T33" fmla="*/ 14 h 295"/>
                <a:gd name="T34" fmla="*/ 22 w 94"/>
                <a:gd name="T35" fmla="*/ 8 h 295"/>
                <a:gd name="T36" fmla="*/ 30 w 94"/>
                <a:gd name="T37" fmla="*/ 4 h 295"/>
                <a:gd name="T38" fmla="*/ 38 w 94"/>
                <a:gd name="T39" fmla="*/ 0 h 295"/>
                <a:gd name="T40" fmla="*/ 48 w 94"/>
                <a:gd name="T41" fmla="*/ 0 h 295"/>
                <a:gd name="T42" fmla="*/ 48 w 94"/>
                <a:gd name="T43" fmla="*/ 0 h 295"/>
                <a:gd name="T44" fmla="*/ 48 w 94"/>
                <a:gd name="T45" fmla="*/ 0 h 295"/>
                <a:gd name="T46" fmla="*/ 56 w 94"/>
                <a:gd name="T47" fmla="*/ 0 h 295"/>
                <a:gd name="T48" fmla="*/ 66 w 94"/>
                <a:gd name="T49" fmla="*/ 4 h 295"/>
                <a:gd name="T50" fmla="*/ 74 w 94"/>
                <a:gd name="T51" fmla="*/ 8 h 295"/>
                <a:gd name="T52" fmla="*/ 80 w 94"/>
                <a:gd name="T53" fmla="*/ 14 h 295"/>
                <a:gd name="T54" fmla="*/ 86 w 94"/>
                <a:gd name="T55" fmla="*/ 20 h 295"/>
                <a:gd name="T56" fmla="*/ 90 w 94"/>
                <a:gd name="T57" fmla="*/ 28 h 295"/>
                <a:gd name="T58" fmla="*/ 92 w 94"/>
                <a:gd name="T59" fmla="*/ 36 h 295"/>
                <a:gd name="T60" fmla="*/ 94 w 94"/>
                <a:gd name="T61" fmla="*/ 46 h 295"/>
                <a:gd name="T62" fmla="*/ 94 w 94"/>
                <a:gd name="T63" fmla="*/ 247 h 295"/>
                <a:gd name="T64" fmla="*/ 94 w 94"/>
                <a:gd name="T65" fmla="*/ 247 h 295"/>
                <a:gd name="T66" fmla="*/ 92 w 94"/>
                <a:gd name="T67" fmla="*/ 257 h 295"/>
                <a:gd name="T68" fmla="*/ 90 w 94"/>
                <a:gd name="T69" fmla="*/ 265 h 295"/>
                <a:gd name="T70" fmla="*/ 86 w 94"/>
                <a:gd name="T71" fmla="*/ 273 h 295"/>
                <a:gd name="T72" fmla="*/ 80 w 94"/>
                <a:gd name="T73" fmla="*/ 281 h 295"/>
                <a:gd name="T74" fmla="*/ 74 w 94"/>
                <a:gd name="T75" fmla="*/ 287 h 295"/>
                <a:gd name="T76" fmla="*/ 66 w 94"/>
                <a:gd name="T77" fmla="*/ 291 h 295"/>
                <a:gd name="T78" fmla="*/ 56 w 94"/>
                <a:gd name="T79" fmla="*/ 293 h 295"/>
                <a:gd name="T80" fmla="*/ 48 w 94"/>
                <a:gd name="T81" fmla="*/ 295 h 295"/>
                <a:gd name="T82" fmla="*/ 48 w 94"/>
                <a:gd name="T83"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295">
                  <a:moveTo>
                    <a:pt x="48" y="295"/>
                  </a:moveTo>
                  <a:lnTo>
                    <a:pt x="48" y="295"/>
                  </a:lnTo>
                  <a:lnTo>
                    <a:pt x="48" y="295"/>
                  </a:lnTo>
                  <a:lnTo>
                    <a:pt x="38" y="293"/>
                  </a:lnTo>
                  <a:lnTo>
                    <a:pt x="30" y="291"/>
                  </a:lnTo>
                  <a:lnTo>
                    <a:pt x="22" y="287"/>
                  </a:lnTo>
                  <a:lnTo>
                    <a:pt x="14" y="281"/>
                  </a:lnTo>
                  <a:lnTo>
                    <a:pt x="8" y="273"/>
                  </a:lnTo>
                  <a:lnTo>
                    <a:pt x="4" y="265"/>
                  </a:lnTo>
                  <a:lnTo>
                    <a:pt x="2" y="257"/>
                  </a:lnTo>
                  <a:lnTo>
                    <a:pt x="0" y="247"/>
                  </a:lnTo>
                  <a:lnTo>
                    <a:pt x="0" y="46"/>
                  </a:lnTo>
                  <a:lnTo>
                    <a:pt x="0" y="46"/>
                  </a:lnTo>
                  <a:lnTo>
                    <a:pt x="2" y="36"/>
                  </a:lnTo>
                  <a:lnTo>
                    <a:pt x="4" y="28"/>
                  </a:lnTo>
                  <a:lnTo>
                    <a:pt x="8" y="20"/>
                  </a:lnTo>
                  <a:lnTo>
                    <a:pt x="14" y="14"/>
                  </a:lnTo>
                  <a:lnTo>
                    <a:pt x="22" y="8"/>
                  </a:lnTo>
                  <a:lnTo>
                    <a:pt x="30" y="4"/>
                  </a:lnTo>
                  <a:lnTo>
                    <a:pt x="38" y="0"/>
                  </a:lnTo>
                  <a:lnTo>
                    <a:pt x="48" y="0"/>
                  </a:lnTo>
                  <a:lnTo>
                    <a:pt x="48" y="0"/>
                  </a:lnTo>
                  <a:lnTo>
                    <a:pt x="48" y="0"/>
                  </a:lnTo>
                  <a:lnTo>
                    <a:pt x="56" y="0"/>
                  </a:lnTo>
                  <a:lnTo>
                    <a:pt x="66" y="4"/>
                  </a:lnTo>
                  <a:lnTo>
                    <a:pt x="74" y="8"/>
                  </a:lnTo>
                  <a:lnTo>
                    <a:pt x="80" y="14"/>
                  </a:lnTo>
                  <a:lnTo>
                    <a:pt x="86" y="20"/>
                  </a:lnTo>
                  <a:lnTo>
                    <a:pt x="90" y="28"/>
                  </a:lnTo>
                  <a:lnTo>
                    <a:pt x="92" y="36"/>
                  </a:lnTo>
                  <a:lnTo>
                    <a:pt x="94" y="46"/>
                  </a:lnTo>
                  <a:lnTo>
                    <a:pt x="94" y="247"/>
                  </a:lnTo>
                  <a:lnTo>
                    <a:pt x="94" y="247"/>
                  </a:lnTo>
                  <a:lnTo>
                    <a:pt x="92" y="257"/>
                  </a:lnTo>
                  <a:lnTo>
                    <a:pt x="90" y="265"/>
                  </a:lnTo>
                  <a:lnTo>
                    <a:pt x="86" y="273"/>
                  </a:lnTo>
                  <a:lnTo>
                    <a:pt x="80" y="281"/>
                  </a:lnTo>
                  <a:lnTo>
                    <a:pt x="74" y="287"/>
                  </a:lnTo>
                  <a:lnTo>
                    <a:pt x="66" y="291"/>
                  </a:lnTo>
                  <a:lnTo>
                    <a:pt x="56" y="293"/>
                  </a:lnTo>
                  <a:lnTo>
                    <a:pt x="48" y="295"/>
                  </a:lnTo>
                  <a:lnTo>
                    <a:pt x="48" y="29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4" name="Freeform 16">
              <a:extLst>
                <a:ext uri="{FF2B5EF4-FFF2-40B4-BE49-F238E27FC236}">
                  <a16:creationId xmlns:a16="http://schemas.microsoft.com/office/drawing/2014/main" id="{FD0E45AE-B2FF-B1C3-E2EE-8C94B03F2DB1}"/>
                </a:ext>
              </a:extLst>
            </p:cNvPr>
            <p:cNvSpPr>
              <a:spLocks/>
            </p:cNvSpPr>
            <p:nvPr/>
          </p:nvSpPr>
          <p:spPr bwMode="auto">
            <a:xfrm>
              <a:off x="3771901" y="981076"/>
              <a:ext cx="384175" cy="361950"/>
            </a:xfrm>
            <a:custGeom>
              <a:avLst/>
              <a:gdLst>
                <a:gd name="T0" fmla="*/ 230 w 242"/>
                <a:gd name="T1" fmla="*/ 14 h 228"/>
                <a:gd name="T2" fmla="*/ 230 w 242"/>
                <a:gd name="T3" fmla="*/ 14 h 228"/>
                <a:gd name="T4" fmla="*/ 230 w 242"/>
                <a:gd name="T5" fmla="*/ 14 h 228"/>
                <a:gd name="T6" fmla="*/ 236 w 242"/>
                <a:gd name="T7" fmla="*/ 22 h 228"/>
                <a:gd name="T8" fmla="*/ 240 w 242"/>
                <a:gd name="T9" fmla="*/ 30 h 228"/>
                <a:gd name="T10" fmla="*/ 242 w 242"/>
                <a:gd name="T11" fmla="*/ 40 h 228"/>
                <a:gd name="T12" fmla="*/ 242 w 242"/>
                <a:gd name="T13" fmla="*/ 48 h 228"/>
                <a:gd name="T14" fmla="*/ 242 w 242"/>
                <a:gd name="T15" fmla="*/ 56 h 228"/>
                <a:gd name="T16" fmla="*/ 238 w 242"/>
                <a:gd name="T17" fmla="*/ 66 h 228"/>
                <a:gd name="T18" fmla="*/ 234 w 242"/>
                <a:gd name="T19" fmla="*/ 74 h 228"/>
                <a:gd name="T20" fmla="*/ 228 w 242"/>
                <a:gd name="T21" fmla="*/ 80 h 228"/>
                <a:gd name="T22" fmla="*/ 78 w 242"/>
                <a:gd name="T23" fmla="*/ 216 h 228"/>
                <a:gd name="T24" fmla="*/ 78 w 242"/>
                <a:gd name="T25" fmla="*/ 216 h 228"/>
                <a:gd name="T26" fmla="*/ 70 w 242"/>
                <a:gd name="T27" fmla="*/ 222 h 228"/>
                <a:gd name="T28" fmla="*/ 62 w 242"/>
                <a:gd name="T29" fmla="*/ 226 h 228"/>
                <a:gd name="T30" fmla="*/ 52 w 242"/>
                <a:gd name="T31" fmla="*/ 228 h 228"/>
                <a:gd name="T32" fmla="*/ 44 w 242"/>
                <a:gd name="T33" fmla="*/ 228 h 228"/>
                <a:gd name="T34" fmla="*/ 36 w 242"/>
                <a:gd name="T35" fmla="*/ 228 h 228"/>
                <a:gd name="T36" fmla="*/ 26 w 242"/>
                <a:gd name="T37" fmla="*/ 224 h 228"/>
                <a:gd name="T38" fmla="*/ 18 w 242"/>
                <a:gd name="T39" fmla="*/ 220 h 228"/>
                <a:gd name="T40" fmla="*/ 12 w 242"/>
                <a:gd name="T41" fmla="*/ 214 h 228"/>
                <a:gd name="T42" fmla="*/ 12 w 242"/>
                <a:gd name="T43" fmla="*/ 214 h 228"/>
                <a:gd name="T44" fmla="*/ 12 w 242"/>
                <a:gd name="T45" fmla="*/ 214 h 228"/>
                <a:gd name="T46" fmla="*/ 6 w 242"/>
                <a:gd name="T47" fmla="*/ 206 h 228"/>
                <a:gd name="T48" fmla="*/ 2 w 242"/>
                <a:gd name="T49" fmla="*/ 198 h 228"/>
                <a:gd name="T50" fmla="*/ 0 w 242"/>
                <a:gd name="T51" fmla="*/ 188 h 228"/>
                <a:gd name="T52" fmla="*/ 0 w 242"/>
                <a:gd name="T53" fmla="*/ 180 h 228"/>
                <a:gd name="T54" fmla="*/ 2 w 242"/>
                <a:gd name="T55" fmla="*/ 172 h 228"/>
                <a:gd name="T56" fmla="*/ 4 w 242"/>
                <a:gd name="T57" fmla="*/ 162 h 228"/>
                <a:gd name="T58" fmla="*/ 8 w 242"/>
                <a:gd name="T59" fmla="*/ 154 h 228"/>
                <a:gd name="T60" fmla="*/ 14 w 242"/>
                <a:gd name="T61" fmla="*/ 148 h 228"/>
                <a:gd name="T62" fmla="*/ 164 w 242"/>
                <a:gd name="T63" fmla="*/ 12 h 228"/>
                <a:gd name="T64" fmla="*/ 164 w 242"/>
                <a:gd name="T65" fmla="*/ 12 h 228"/>
                <a:gd name="T66" fmla="*/ 172 w 242"/>
                <a:gd name="T67" fmla="*/ 6 h 228"/>
                <a:gd name="T68" fmla="*/ 180 w 242"/>
                <a:gd name="T69" fmla="*/ 2 h 228"/>
                <a:gd name="T70" fmla="*/ 190 w 242"/>
                <a:gd name="T71" fmla="*/ 0 h 228"/>
                <a:gd name="T72" fmla="*/ 198 w 242"/>
                <a:gd name="T73" fmla="*/ 0 h 228"/>
                <a:gd name="T74" fmla="*/ 206 w 242"/>
                <a:gd name="T75" fmla="*/ 0 h 228"/>
                <a:gd name="T76" fmla="*/ 216 w 242"/>
                <a:gd name="T77" fmla="*/ 4 h 228"/>
                <a:gd name="T78" fmla="*/ 224 w 242"/>
                <a:gd name="T79" fmla="*/ 8 h 228"/>
                <a:gd name="T80" fmla="*/ 230 w 242"/>
                <a:gd name="T81" fmla="*/ 14 h 228"/>
                <a:gd name="T82" fmla="*/ 230 w 242"/>
                <a:gd name="T83" fmla="*/ 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2" h="228">
                  <a:moveTo>
                    <a:pt x="230" y="14"/>
                  </a:moveTo>
                  <a:lnTo>
                    <a:pt x="230" y="14"/>
                  </a:lnTo>
                  <a:lnTo>
                    <a:pt x="230" y="14"/>
                  </a:lnTo>
                  <a:lnTo>
                    <a:pt x="236" y="22"/>
                  </a:lnTo>
                  <a:lnTo>
                    <a:pt x="240" y="30"/>
                  </a:lnTo>
                  <a:lnTo>
                    <a:pt x="242" y="40"/>
                  </a:lnTo>
                  <a:lnTo>
                    <a:pt x="242" y="48"/>
                  </a:lnTo>
                  <a:lnTo>
                    <a:pt x="242" y="56"/>
                  </a:lnTo>
                  <a:lnTo>
                    <a:pt x="238" y="66"/>
                  </a:lnTo>
                  <a:lnTo>
                    <a:pt x="234" y="74"/>
                  </a:lnTo>
                  <a:lnTo>
                    <a:pt x="228" y="80"/>
                  </a:lnTo>
                  <a:lnTo>
                    <a:pt x="78" y="216"/>
                  </a:lnTo>
                  <a:lnTo>
                    <a:pt x="78" y="216"/>
                  </a:lnTo>
                  <a:lnTo>
                    <a:pt x="70" y="222"/>
                  </a:lnTo>
                  <a:lnTo>
                    <a:pt x="62" y="226"/>
                  </a:lnTo>
                  <a:lnTo>
                    <a:pt x="52" y="228"/>
                  </a:lnTo>
                  <a:lnTo>
                    <a:pt x="44" y="228"/>
                  </a:lnTo>
                  <a:lnTo>
                    <a:pt x="36" y="228"/>
                  </a:lnTo>
                  <a:lnTo>
                    <a:pt x="26" y="224"/>
                  </a:lnTo>
                  <a:lnTo>
                    <a:pt x="18" y="220"/>
                  </a:lnTo>
                  <a:lnTo>
                    <a:pt x="12" y="214"/>
                  </a:lnTo>
                  <a:lnTo>
                    <a:pt x="12" y="214"/>
                  </a:lnTo>
                  <a:lnTo>
                    <a:pt x="12" y="214"/>
                  </a:lnTo>
                  <a:lnTo>
                    <a:pt x="6" y="206"/>
                  </a:lnTo>
                  <a:lnTo>
                    <a:pt x="2" y="198"/>
                  </a:lnTo>
                  <a:lnTo>
                    <a:pt x="0" y="188"/>
                  </a:lnTo>
                  <a:lnTo>
                    <a:pt x="0" y="180"/>
                  </a:lnTo>
                  <a:lnTo>
                    <a:pt x="2" y="172"/>
                  </a:lnTo>
                  <a:lnTo>
                    <a:pt x="4" y="162"/>
                  </a:lnTo>
                  <a:lnTo>
                    <a:pt x="8" y="154"/>
                  </a:lnTo>
                  <a:lnTo>
                    <a:pt x="14" y="148"/>
                  </a:lnTo>
                  <a:lnTo>
                    <a:pt x="164" y="12"/>
                  </a:lnTo>
                  <a:lnTo>
                    <a:pt x="164" y="12"/>
                  </a:lnTo>
                  <a:lnTo>
                    <a:pt x="172" y="6"/>
                  </a:lnTo>
                  <a:lnTo>
                    <a:pt x="180" y="2"/>
                  </a:lnTo>
                  <a:lnTo>
                    <a:pt x="190" y="0"/>
                  </a:lnTo>
                  <a:lnTo>
                    <a:pt x="198" y="0"/>
                  </a:lnTo>
                  <a:lnTo>
                    <a:pt x="206" y="0"/>
                  </a:lnTo>
                  <a:lnTo>
                    <a:pt x="216" y="4"/>
                  </a:lnTo>
                  <a:lnTo>
                    <a:pt x="224" y="8"/>
                  </a:lnTo>
                  <a:lnTo>
                    <a:pt x="230" y="14"/>
                  </a:lnTo>
                  <a:lnTo>
                    <a:pt x="230" y="1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7" name="Freeform 17">
              <a:extLst>
                <a:ext uri="{FF2B5EF4-FFF2-40B4-BE49-F238E27FC236}">
                  <a16:creationId xmlns:a16="http://schemas.microsoft.com/office/drawing/2014/main" id="{EBED3D5F-122B-B194-F735-F06384A2EB90}"/>
                </a:ext>
              </a:extLst>
            </p:cNvPr>
            <p:cNvSpPr>
              <a:spLocks/>
            </p:cNvSpPr>
            <p:nvPr/>
          </p:nvSpPr>
          <p:spPr bwMode="auto">
            <a:xfrm>
              <a:off x="4191001" y="981076"/>
              <a:ext cx="382588" cy="361950"/>
            </a:xfrm>
            <a:custGeom>
              <a:avLst/>
              <a:gdLst>
                <a:gd name="T0" fmla="*/ 12 w 241"/>
                <a:gd name="T1" fmla="*/ 14 h 228"/>
                <a:gd name="T2" fmla="*/ 12 w 241"/>
                <a:gd name="T3" fmla="*/ 14 h 228"/>
                <a:gd name="T4" fmla="*/ 12 w 241"/>
                <a:gd name="T5" fmla="*/ 14 h 228"/>
                <a:gd name="T6" fmla="*/ 6 w 241"/>
                <a:gd name="T7" fmla="*/ 22 h 228"/>
                <a:gd name="T8" fmla="*/ 2 w 241"/>
                <a:gd name="T9" fmla="*/ 30 h 228"/>
                <a:gd name="T10" fmla="*/ 0 w 241"/>
                <a:gd name="T11" fmla="*/ 40 h 228"/>
                <a:gd name="T12" fmla="*/ 0 w 241"/>
                <a:gd name="T13" fmla="*/ 48 h 228"/>
                <a:gd name="T14" fmla="*/ 2 w 241"/>
                <a:gd name="T15" fmla="*/ 56 h 228"/>
                <a:gd name="T16" fmla="*/ 4 w 241"/>
                <a:gd name="T17" fmla="*/ 66 h 228"/>
                <a:gd name="T18" fmla="*/ 10 w 241"/>
                <a:gd name="T19" fmla="*/ 74 h 228"/>
                <a:gd name="T20" fmla="*/ 16 w 241"/>
                <a:gd name="T21" fmla="*/ 80 h 228"/>
                <a:gd name="T22" fmla="*/ 166 w 241"/>
                <a:gd name="T23" fmla="*/ 216 h 228"/>
                <a:gd name="T24" fmla="*/ 166 w 241"/>
                <a:gd name="T25" fmla="*/ 216 h 228"/>
                <a:gd name="T26" fmla="*/ 172 w 241"/>
                <a:gd name="T27" fmla="*/ 222 h 228"/>
                <a:gd name="T28" fmla="*/ 180 w 241"/>
                <a:gd name="T29" fmla="*/ 226 h 228"/>
                <a:gd name="T30" fmla="*/ 190 w 241"/>
                <a:gd name="T31" fmla="*/ 228 h 228"/>
                <a:gd name="T32" fmla="*/ 198 w 241"/>
                <a:gd name="T33" fmla="*/ 228 h 228"/>
                <a:gd name="T34" fmla="*/ 207 w 241"/>
                <a:gd name="T35" fmla="*/ 228 h 228"/>
                <a:gd name="T36" fmla="*/ 215 w 241"/>
                <a:gd name="T37" fmla="*/ 224 h 228"/>
                <a:gd name="T38" fmla="*/ 223 w 241"/>
                <a:gd name="T39" fmla="*/ 220 h 228"/>
                <a:gd name="T40" fmla="*/ 229 w 241"/>
                <a:gd name="T41" fmla="*/ 214 h 228"/>
                <a:gd name="T42" fmla="*/ 229 w 241"/>
                <a:gd name="T43" fmla="*/ 214 h 228"/>
                <a:gd name="T44" fmla="*/ 229 w 241"/>
                <a:gd name="T45" fmla="*/ 214 h 228"/>
                <a:gd name="T46" fmla="*/ 235 w 241"/>
                <a:gd name="T47" fmla="*/ 206 h 228"/>
                <a:gd name="T48" fmla="*/ 239 w 241"/>
                <a:gd name="T49" fmla="*/ 198 h 228"/>
                <a:gd name="T50" fmla="*/ 241 w 241"/>
                <a:gd name="T51" fmla="*/ 188 h 228"/>
                <a:gd name="T52" fmla="*/ 241 w 241"/>
                <a:gd name="T53" fmla="*/ 180 h 228"/>
                <a:gd name="T54" fmla="*/ 241 w 241"/>
                <a:gd name="T55" fmla="*/ 172 h 228"/>
                <a:gd name="T56" fmla="*/ 237 w 241"/>
                <a:gd name="T57" fmla="*/ 162 h 228"/>
                <a:gd name="T58" fmla="*/ 233 w 241"/>
                <a:gd name="T59" fmla="*/ 154 h 228"/>
                <a:gd name="T60" fmla="*/ 227 w 241"/>
                <a:gd name="T61" fmla="*/ 148 h 228"/>
                <a:gd name="T62" fmla="*/ 78 w 241"/>
                <a:gd name="T63" fmla="*/ 12 h 228"/>
                <a:gd name="T64" fmla="*/ 78 w 241"/>
                <a:gd name="T65" fmla="*/ 12 h 228"/>
                <a:gd name="T66" fmla="*/ 70 w 241"/>
                <a:gd name="T67" fmla="*/ 6 h 228"/>
                <a:gd name="T68" fmla="*/ 62 w 241"/>
                <a:gd name="T69" fmla="*/ 2 h 228"/>
                <a:gd name="T70" fmla="*/ 54 w 241"/>
                <a:gd name="T71" fmla="*/ 0 h 228"/>
                <a:gd name="T72" fmla="*/ 44 w 241"/>
                <a:gd name="T73" fmla="*/ 0 h 228"/>
                <a:gd name="T74" fmla="*/ 36 w 241"/>
                <a:gd name="T75" fmla="*/ 0 h 228"/>
                <a:gd name="T76" fmla="*/ 28 w 241"/>
                <a:gd name="T77" fmla="*/ 4 h 228"/>
                <a:gd name="T78" fmla="*/ 20 w 241"/>
                <a:gd name="T79" fmla="*/ 8 h 228"/>
                <a:gd name="T80" fmla="*/ 12 w 241"/>
                <a:gd name="T81" fmla="*/ 14 h 228"/>
                <a:gd name="T82" fmla="*/ 12 w 241"/>
                <a:gd name="T83" fmla="*/ 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 h="228">
                  <a:moveTo>
                    <a:pt x="12" y="14"/>
                  </a:moveTo>
                  <a:lnTo>
                    <a:pt x="12" y="14"/>
                  </a:lnTo>
                  <a:lnTo>
                    <a:pt x="12" y="14"/>
                  </a:lnTo>
                  <a:lnTo>
                    <a:pt x="6" y="22"/>
                  </a:lnTo>
                  <a:lnTo>
                    <a:pt x="2" y="30"/>
                  </a:lnTo>
                  <a:lnTo>
                    <a:pt x="0" y="40"/>
                  </a:lnTo>
                  <a:lnTo>
                    <a:pt x="0" y="48"/>
                  </a:lnTo>
                  <a:lnTo>
                    <a:pt x="2" y="56"/>
                  </a:lnTo>
                  <a:lnTo>
                    <a:pt x="4" y="66"/>
                  </a:lnTo>
                  <a:lnTo>
                    <a:pt x="10" y="74"/>
                  </a:lnTo>
                  <a:lnTo>
                    <a:pt x="16" y="80"/>
                  </a:lnTo>
                  <a:lnTo>
                    <a:pt x="166" y="216"/>
                  </a:lnTo>
                  <a:lnTo>
                    <a:pt x="166" y="216"/>
                  </a:lnTo>
                  <a:lnTo>
                    <a:pt x="172" y="222"/>
                  </a:lnTo>
                  <a:lnTo>
                    <a:pt x="180" y="226"/>
                  </a:lnTo>
                  <a:lnTo>
                    <a:pt x="190" y="228"/>
                  </a:lnTo>
                  <a:lnTo>
                    <a:pt x="198" y="228"/>
                  </a:lnTo>
                  <a:lnTo>
                    <a:pt x="207" y="228"/>
                  </a:lnTo>
                  <a:lnTo>
                    <a:pt x="215" y="224"/>
                  </a:lnTo>
                  <a:lnTo>
                    <a:pt x="223" y="220"/>
                  </a:lnTo>
                  <a:lnTo>
                    <a:pt x="229" y="214"/>
                  </a:lnTo>
                  <a:lnTo>
                    <a:pt x="229" y="214"/>
                  </a:lnTo>
                  <a:lnTo>
                    <a:pt x="229" y="214"/>
                  </a:lnTo>
                  <a:lnTo>
                    <a:pt x="235" y="206"/>
                  </a:lnTo>
                  <a:lnTo>
                    <a:pt x="239" y="198"/>
                  </a:lnTo>
                  <a:lnTo>
                    <a:pt x="241" y="188"/>
                  </a:lnTo>
                  <a:lnTo>
                    <a:pt x="241" y="180"/>
                  </a:lnTo>
                  <a:lnTo>
                    <a:pt x="241" y="172"/>
                  </a:lnTo>
                  <a:lnTo>
                    <a:pt x="237" y="162"/>
                  </a:lnTo>
                  <a:lnTo>
                    <a:pt x="233" y="154"/>
                  </a:lnTo>
                  <a:lnTo>
                    <a:pt x="227" y="148"/>
                  </a:lnTo>
                  <a:lnTo>
                    <a:pt x="78" y="12"/>
                  </a:lnTo>
                  <a:lnTo>
                    <a:pt x="78" y="12"/>
                  </a:lnTo>
                  <a:lnTo>
                    <a:pt x="70" y="6"/>
                  </a:lnTo>
                  <a:lnTo>
                    <a:pt x="62" y="2"/>
                  </a:lnTo>
                  <a:lnTo>
                    <a:pt x="54" y="0"/>
                  </a:lnTo>
                  <a:lnTo>
                    <a:pt x="44" y="0"/>
                  </a:lnTo>
                  <a:lnTo>
                    <a:pt x="36" y="0"/>
                  </a:lnTo>
                  <a:lnTo>
                    <a:pt x="28" y="4"/>
                  </a:lnTo>
                  <a:lnTo>
                    <a:pt x="20" y="8"/>
                  </a:lnTo>
                  <a:lnTo>
                    <a:pt x="12" y="14"/>
                  </a:lnTo>
                  <a:lnTo>
                    <a:pt x="12" y="1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18">
              <a:extLst>
                <a:ext uri="{FF2B5EF4-FFF2-40B4-BE49-F238E27FC236}">
                  <a16:creationId xmlns:a16="http://schemas.microsoft.com/office/drawing/2014/main" id="{6BCEFF82-68AA-890D-1433-F8DCEA70C306}"/>
                </a:ext>
              </a:extLst>
            </p:cNvPr>
            <p:cNvSpPr>
              <a:spLocks/>
            </p:cNvSpPr>
            <p:nvPr/>
          </p:nvSpPr>
          <p:spPr bwMode="auto">
            <a:xfrm>
              <a:off x="4102101" y="898526"/>
              <a:ext cx="142875" cy="142875"/>
            </a:xfrm>
            <a:custGeom>
              <a:avLst/>
              <a:gdLst>
                <a:gd name="T0" fmla="*/ 90 w 90"/>
                <a:gd name="T1" fmla="*/ 46 h 90"/>
                <a:gd name="T2" fmla="*/ 90 w 90"/>
                <a:gd name="T3" fmla="*/ 46 h 90"/>
                <a:gd name="T4" fmla="*/ 90 w 90"/>
                <a:gd name="T5" fmla="*/ 36 h 90"/>
                <a:gd name="T6" fmla="*/ 86 w 90"/>
                <a:gd name="T7" fmla="*/ 28 h 90"/>
                <a:gd name="T8" fmla="*/ 82 w 90"/>
                <a:gd name="T9" fmla="*/ 20 h 90"/>
                <a:gd name="T10" fmla="*/ 76 w 90"/>
                <a:gd name="T11" fmla="*/ 14 h 90"/>
                <a:gd name="T12" fmla="*/ 70 w 90"/>
                <a:gd name="T13" fmla="*/ 8 h 90"/>
                <a:gd name="T14" fmla="*/ 62 w 90"/>
                <a:gd name="T15" fmla="*/ 4 h 90"/>
                <a:gd name="T16" fmla="*/ 54 w 90"/>
                <a:gd name="T17" fmla="*/ 2 h 90"/>
                <a:gd name="T18" fmla="*/ 46 w 90"/>
                <a:gd name="T19" fmla="*/ 0 h 90"/>
                <a:gd name="T20" fmla="*/ 46 w 90"/>
                <a:gd name="T21" fmla="*/ 0 h 90"/>
                <a:gd name="T22" fmla="*/ 36 w 90"/>
                <a:gd name="T23" fmla="*/ 2 h 90"/>
                <a:gd name="T24" fmla="*/ 28 w 90"/>
                <a:gd name="T25" fmla="*/ 4 h 90"/>
                <a:gd name="T26" fmla="*/ 20 w 90"/>
                <a:gd name="T27" fmla="*/ 8 h 90"/>
                <a:gd name="T28" fmla="*/ 14 w 90"/>
                <a:gd name="T29" fmla="*/ 14 h 90"/>
                <a:gd name="T30" fmla="*/ 8 w 90"/>
                <a:gd name="T31" fmla="*/ 20 h 90"/>
                <a:gd name="T32" fmla="*/ 4 w 90"/>
                <a:gd name="T33" fmla="*/ 28 h 90"/>
                <a:gd name="T34" fmla="*/ 2 w 90"/>
                <a:gd name="T35" fmla="*/ 36 h 90"/>
                <a:gd name="T36" fmla="*/ 0 w 90"/>
                <a:gd name="T37" fmla="*/ 46 h 90"/>
                <a:gd name="T38" fmla="*/ 0 w 90"/>
                <a:gd name="T39" fmla="*/ 46 h 90"/>
                <a:gd name="T40" fmla="*/ 2 w 90"/>
                <a:gd name="T41" fmla="*/ 54 h 90"/>
                <a:gd name="T42" fmla="*/ 4 w 90"/>
                <a:gd name="T43" fmla="*/ 62 h 90"/>
                <a:gd name="T44" fmla="*/ 8 w 90"/>
                <a:gd name="T45" fmla="*/ 70 h 90"/>
                <a:gd name="T46" fmla="*/ 14 w 90"/>
                <a:gd name="T47" fmla="*/ 78 h 90"/>
                <a:gd name="T48" fmla="*/ 20 w 90"/>
                <a:gd name="T49" fmla="*/ 82 h 90"/>
                <a:gd name="T50" fmla="*/ 28 w 90"/>
                <a:gd name="T51" fmla="*/ 86 h 90"/>
                <a:gd name="T52" fmla="*/ 36 w 90"/>
                <a:gd name="T53" fmla="*/ 90 h 90"/>
                <a:gd name="T54" fmla="*/ 46 w 90"/>
                <a:gd name="T55" fmla="*/ 90 h 90"/>
                <a:gd name="T56" fmla="*/ 46 w 90"/>
                <a:gd name="T57" fmla="*/ 90 h 90"/>
                <a:gd name="T58" fmla="*/ 54 w 90"/>
                <a:gd name="T59" fmla="*/ 90 h 90"/>
                <a:gd name="T60" fmla="*/ 62 w 90"/>
                <a:gd name="T61" fmla="*/ 86 h 90"/>
                <a:gd name="T62" fmla="*/ 70 w 90"/>
                <a:gd name="T63" fmla="*/ 82 h 90"/>
                <a:gd name="T64" fmla="*/ 76 w 90"/>
                <a:gd name="T65" fmla="*/ 78 h 90"/>
                <a:gd name="T66" fmla="*/ 82 w 90"/>
                <a:gd name="T67" fmla="*/ 70 h 90"/>
                <a:gd name="T68" fmla="*/ 86 w 90"/>
                <a:gd name="T69" fmla="*/ 62 h 90"/>
                <a:gd name="T70" fmla="*/ 90 w 90"/>
                <a:gd name="T71" fmla="*/ 54 h 90"/>
                <a:gd name="T72" fmla="*/ 90 w 90"/>
                <a:gd name="T73" fmla="*/ 46 h 90"/>
                <a:gd name="T74" fmla="*/ 90 w 90"/>
                <a:gd name="T75" fmla="*/ 4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0">
                  <a:moveTo>
                    <a:pt x="90" y="46"/>
                  </a:moveTo>
                  <a:lnTo>
                    <a:pt x="90" y="46"/>
                  </a:lnTo>
                  <a:lnTo>
                    <a:pt x="90" y="36"/>
                  </a:lnTo>
                  <a:lnTo>
                    <a:pt x="86" y="28"/>
                  </a:lnTo>
                  <a:lnTo>
                    <a:pt x="82" y="20"/>
                  </a:lnTo>
                  <a:lnTo>
                    <a:pt x="76" y="14"/>
                  </a:lnTo>
                  <a:lnTo>
                    <a:pt x="70" y="8"/>
                  </a:lnTo>
                  <a:lnTo>
                    <a:pt x="62" y="4"/>
                  </a:lnTo>
                  <a:lnTo>
                    <a:pt x="54" y="2"/>
                  </a:lnTo>
                  <a:lnTo>
                    <a:pt x="46" y="0"/>
                  </a:lnTo>
                  <a:lnTo>
                    <a:pt x="46" y="0"/>
                  </a:lnTo>
                  <a:lnTo>
                    <a:pt x="36" y="2"/>
                  </a:lnTo>
                  <a:lnTo>
                    <a:pt x="28" y="4"/>
                  </a:lnTo>
                  <a:lnTo>
                    <a:pt x="20" y="8"/>
                  </a:lnTo>
                  <a:lnTo>
                    <a:pt x="14" y="14"/>
                  </a:lnTo>
                  <a:lnTo>
                    <a:pt x="8" y="20"/>
                  </a:lnTo>
                  <a:lnTo>
                    <a:pt x="4" y="28"/>
                  </a:lnTo>
                  <a:lnTo>
                    <a:pt x="2" y="36"/>
                  </a:lnTo>
                  <a:lnTo>
                    <a:pt x="0" y="46"/>
                  </a:lnTo>
                  <a:lnTo>
                    <a:pt x="0" y="46"/>
                  </a:lnTo>
                  <a:lnTo>
                    <a:pt x="2" y="54"/>
                  </a:lnTo>
                  <a:lnTo>
                    <a:pt x="4" y="62"/>
                  </a:lnTo>
                  <a:lnTo>
                    <a:pt x="8" y="70"/>
                  </a:lnTo>
                  <a:lnTo>
                    <a:pt x="14" y="78"/>
                  </a:lnTo>
                  <a:lnTo>
                    <a:pt x="20" y="82"/>
                  </a:lnTo>
                  <a:lnTo>
                    <a:pt x="28" y="86"/>
                  </a:lnTo>
                  <a:lnTo>
                    <a:pt x="36" y="90"/>
                  </a:lnTo>
                  <a:lnTo>
                    <a:pt x="46" y="90"/>
                  </a:lnTo>
                  <a:lnTo>
                    <a:pt x="46" y="90"/>
                  </a:lnTo>
                  <a:lnTo>
                    <a:pt x="54" y="90"/>
                  </a:lnTo>
                  <a:lnTo>
                    <a:pt x="62" y="86"/>
                  </a:lnTo>
                  <a:lnTo>
                    <a:pt x="70" y="82"/>
                  </a:lnTo>
                  <a:lnTo>
                    <a:pt x="76" y="78"/>
                  </a:lnTo>
                  <a:lnTo>
                    <a:pt x="82" y="70"/>
                  </a:lnTo>
                  <a:lnTo>
                    <a:pt x="86" y="62"/>
                  </a:lnTo>
                  <a:lnTo>
                    <a:pt x="90" y="54"/>
                  </a:lnTo>
                  <a:lnTo>
                    <a:pt x="90" y="46"/>
                  </a:lnTo>
                  <a:lnTo>
                    <a:pt x="90" y="46"/>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19">
              <a:extLst>
                <a:ext uri="{FF2B5EF4-FFF2-40B4-BE49-F238E27FC236}">
                  <a16:creationId xmlns:a16="http://schemas.microsoft.com/office/drawing/2014/main" id="{EC201B0F-2993-86C4-1D15-19ABAD94F4CA}"/>
                </a:ext>
              </a:extLst>
            </p:cNvPr>
            <p:cNvSpPr>
              <a:spLocks/>
            </p:cNvSpPr>
            <p:nvPr/>
          </p:nvSpPr>
          <p:spPr bwMode="auto">
            <a:xfrm>
              <a:off x="4035426" y="831851"/>
              <a:ext cx="276225" cy="276225"/>
            </a:xfrm>
            <a:custGeom>
              <a:avLst/>
              <a:gdLst>
                <a:gd name="T0" fmla="*/ 174 w 174"/>
                <a:gd name="T1" fmla="*/ 88 h 174"/>
                <a:gd name="T2" fmla="*/ 174 w 174"/>
                <a:gd name="T3" fmla="*/ 88 h 174"/>
                <a:gd name="T4" fmla="*/ 172 w 174"/>
                <a:gd name="T5" fmla="*/ 70 h 174"/>
                <a:gd name="T6" fmla="*/ 168 w 174"/>
                <a:gd name="T7" fmla="*/ 54 h 174"/>
                <a:gd name="T8" fmla="*/ 160 w 174"/>
                <a:gd name="T9" fmla="*/ 38 h 174"/>
                <a:gd name="T10" fmla="*/ 148 w 174"/>
                <a:gd name="T11" fmla="*/ 26 h 174"/>
                <a:gd name="T12" fmla="*/ 136 w 174"/>
                <a:gd name="T13" fmla="*/ 16 h 174"/>
                <a:gd name="T14" fmla="*/ 122 w 174"/>
                <a:gd name="T15" fmla="*/ 8 h 174"/>
                <a:gd name="T16" fmla="*/ 104 w 174"/>
                <a:gd name="T17" fmla="*/ 2 h 174"/>
                <a:gd name="T18" fmla="*/ 88 w 174"/>
                <a:gd name="T19" fmla="*/ 0 h 174"/>
                <a:gd name="T20" fmla="*/ 88 w 174"/>
                <a:gd name="T21" fmla="*/ 0 h 174"/>
                <a:gd name="T22" fmla="*/ 70 w 174"/>
                <a:gd name="T23" fmla="*/ 2 h 174"/>
                <a:gd name="T24" fmla="*/ 54 w 174"/>
                <a:gd name="T25" fmla="*/ 8 h 174"/>
                <a:gd name="T26" fmla="*/ 38 w 174"/>
                <a:gd name="T27" fmla="*/ 16 h 174"/>
                <a:gd name="T28" fmla="*/ 26 w 174"/>
                <a:gd name="T29" fmla="*/ 26 h 174"/>
                <a:gd name="T30" fmla="*/ 14 w 174"/>
                <a:gd name="T31" fmla="*/ 38 h 174"/>
                <a:gd name="T32" fmla="*/ 6 w 174"/>
                <a:gd name="T33" fmla="*/ 54 h 174"/>
                <a:gd name="T34" fmla="*/ 2 w 174"/>
                <a:gd name="T35" fmla="*/ 70 h 174"/>
                <a:gd name="T36" fmla="*/ 0 w 174"/>
                <a:gd name="T37" fmla="*/ 88 h 174"/>
                <a:gd name="T38" fmla="*/ 0 w 174"/>
                <a:gd name="T39" fmla="*/ 88 h 174"/>
                <a:gd name="T40" fmla="*/ 2 w 174"/>
                <a:gd name="T41" fmla="*/ 106 h 174"/>
                <a:gd name="T42" fmla="*/ 6 w 174"/>
                <a:gd name="T43" fmla="*/ 122 h 174"/>
                <a:gd name="T44" fmla="*/ 14 w 174"/>
                <a:gd name="T45" fmla="*/ 136 h 174"/>
                <a:gd name="T46" fmla="*/ 26 w 174"/>
                <a:gd name="T47" fmla="*/ 150 h 174"/>
                <a:gd name="T48" fmla="*/ 38 w 174"/>
                <a:gd name="T49" fmla="*/ 160 h 174"/>
                <a:gd name="T50" fmla="*/ 54 w 174"/>
                <a:gd name="T51" fmla="*/ 168 h 174"/>
                <a:gd name="T52" fmla="*/ 70 w 174"/>
                <a:gd name="T53" fmla="*/ 174 h 174"/>
                <a:gd name="T54" fmla="*/ 88 w 174"/>
                <a:gd name="T55" fmla="*/ 174 h 174"/>
                <a:gd name="T56" fmla="*/ 88 w 174"/>
                <a:gd name="T57" fmla="*/ 174 h 174"/>
                <a:gd name="T58" fmla="*/ 104 w 174"/>
                <a:gd name="T59" fmla="*/ 174 h 174"/>
                <a:gd name="T60" fmla="*/ 122 w 174"/>
                <a:gd name="T61" fmla="*/ 168 h 174"/>
                <a:gd name="T62" fmla="*/ 136 w 174"/>
                <a:gd name="T63" fmla="*/ 160 h 174"/>
                <a:gd name="T64" fmla="*/ 148 w 174"/>
                <a:gd name="T65" fmla="*/ 150 h 174"/>
                <a:gd name="T66" fmla="*/ 160 w 174"/>
                <a:gd name="T67" fmla="*/ 136 h 174"/>
                <a:gd name="T68" fmla="*/ 168 w 174"/>
                <a:gd name="T69" fmla="*/ 122 h 174"/>
                <a:gd name="T70" fmla="*/ 172 w 174"/>
                <a:gd name="T71" fmla="*/ 106 h 174"/>
                <a:gd name="T72" fmla="*/ 174 w 174"/>
                <a:gd name="T73" fmla="*/ 88 h 174"/>
                <a:gd name="T74" fmla="*/ 174 w 174"/>
                <a:gd name="T75"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4">
                  <a:moveTo>
                    <a:pt x="174" y="88"/>
                  </a:moveTo>
                  <a:lnTo>
                    <a:pt x="174" y="88"/>
                  </a:lnTo>
                  <a:lnTo>
                    <a:pt x="172" y="70"/>
                  </a:lnTo>
                  <a:lnTo>
                    <a:pt x="168" y="54"/>
                  </a:lnTo>
                  <a:lnTo>
                    <a:pt x="160" y="38"/>
                  </a:lnTo>
                  <a:lnTo>
                    <a:pt x="148" y="26"/>
                  </a:lnTo>
                  <a:lnTo>
                    <a:pt x="136" y="16"/>
                  </a:lnTo>
                  <a:lnTo>
                    <a:pt x="122" y="8"/>
                  </a:lnTo>
                  <a:lnTo>
                    <a:pt x="104" y="2"/>
                  </a:lnTo>
                  <a:lnTo>
                    <a:pt x="88" y="0"/>
                  </a:lnTo>
                  <a:lnTo>
                    <a:pt x="88" y="0"/>
                  </a:lnTo>
                  <a:lnTo>
                    <a:pt x="70" y="2"/>
                  </a:lnTo>
                  <a:lnTo>
                    <a:pt x="54" y="8"/>
                  </a:lnTo>
                  <a:lnTo>
                    <a:pt x="38" y="16"/>
                  </a:lnTo>
                  <a:lnTo>
                    <a:pt x="26" y="26"/>
                  </a:lnTo>
                  <a:lnTo>
                    <a:pt x="14" y="38"/>
                  </a:lnTo>
                  <a:lnTo>
                    <a:pt x="6" y="54"/>
                  </a:lnTo>
                  <a:lnTo>
                    <a:pt x="2" y="70"/>
                  </a:lnTo>
                  <a:lnTo>
                    <a:pt x="0" y="88"/>
                  </a:lnTo>
                  <a:lnTo>
                    <a:pt x="0" y="88"/>
                  </a:lnTo>
                  <a:lnTo>
                    <a:pt x="2" y="106"/>
                  </a:lnTo>
                  <a:lnTo>
                    <a:pt x="6" y="122"/>
                  </a:lnTo>
                  <a:lnTo>
                    <a:pt x="14" y="136"/>
                  </a:lnTo>
                  <a:lnTo>
                    <a:pt x="26" y="150"/>
                  </a:lnTo>
                  <a:lnTo>
                    <a:pt x="38" y="160"/>
                  </a:lnTo>
                  <a:lnTo>
                    <a:pt x="54" y="168"/>
                  </a:lnTo>
                  <a:lnTo>
                    <a:pt x="70" y="174"/>
                  </a:lnTo>
                  <a:lnTo>
                    <a:pt x="88" y="174"/>
                  </a:lnTo>
                  <a:lnTo>
                    <a:pt x="88" y="174"/>
                  </a:lnTo>
                  <a:lnTo>
                    <a:pt x="104" y="174"/>
                  </a:lnTo>
                  <a:lnTo>
                    <a:pt x="122" y="168"/>
                  </a:lnTo>
                  <a:lnTo>
                    <a:pt x="136" y="160"/>
                  </a:lnTo>
                  <a:lnTo>
                    <a:pt x="148" y="150"/>
                  </a:lnTo>
                  <a:lnTo>
                    <a:pt x="160" y="136"/>
                  </a:lnTo>
                  <a:lnTo>
                    <a:pt x="168" y="122"/>
                  </a:lnTo>
                  <a:lnTo>
                    <a:pt x="172" y="106"/>
                  </a:lnTo>
                  <a:lnTo>
                    <a:pt x="174" y="88"/>
                  </a:lnTo>
                  <a:lnTo>
                    <a:pt x="174" y="88"/>
                  </a:lnTo>
                  <a:close/>
                </a:path>
              </a:pathLst>
            </a:custGeom>
            <a:grpFill/>
            <a:ln w="2540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20">
              <a:extLst>
                <a:ext uri="{FF2B5EF4-FFF2-40B4-BE49-F238E27FC236}">
                  <a16:creationId xmlns:a16="http://schemas.microsoft.com/office/drawing/2014/main" id="{5ECB0501-D619-7DC0-5D49-22C4CBA80E87}"/>
                </a:ext>
              </a:extLst>
            </p:cNvPr>
            <p:cNvSpPr>
              <a:spLocks noChangeArrowheads="1"/>
            </p:cNvSpPr>
            <p:nvPr/>
          </p:nvSpPr>
          <p:spPr bwMode="auto">
            <a:xfrm>
              <a:off x="3629026" y="763588"/>
              <a:ext cx="15875" cy="4111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1">
              <a:extLst>
                <a:ext uri="{FF2B5EF4-FFF2-40B4-BE49-F238E27FC236}">
                  <a16:creationId xmlns:a16="http://schemas.microsoft.com/office/drawing/2014/main" id="{9A12AEBD-AE37-173D-E967-2B5322C96F1A}"/>
                </a:ext>
              </a:extLst>
            </p:cNvPr>
            <p:cNvSpPr>
              <a:spLocks noChangeArrowheads="1"/>
            </p:cNvSpPr>
            <p:nvPr/>
          </p:nvSpPr>
          <p:spPr bwMode="auto">
            <a:xfrm>
              <a:off x="4722813" y="763588"/>
              <a:ext cx="15875" cy="4111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22" name="Group 21">
            <a:extLst>
              <a:ext uri="{FF2B5EF4-FFF2-40B4-BE49-F238E27FC236}">
                <a16:creationId xmlns:a16="http://schemas.microsoft.com/office/drawing/2014/main" id="{00A80699-9BDF-E4C8-83F3-9C5FBC4C2104}"/>
              </a:ext>
            </a:extLst>
          </p:cNvPr>
          <p:cNvGrpSpPr/>
          <p:nvPr/>
        </p:nvGrpSpPr>
        <p:grpSpPr>
          <a:xfrm rot="5400000">
            <a:off x="4175294" y="133126"/>
            <a:ext cx="1160463" cy="1908175"/>
            <a:chOff x="6429749" y="2499605"/>
            <a:chExt cx="1160463" cy="1908175"/>
          </a:xfrm>
          <a:solidFill>
            <a:schemeClr val="tx2"/>
          </a:solidFill>
          <a:scene3d>
            <a:camera prst="orthographicFront">
              <a:rot lat="0" lon="0" rev="0"/>
            </a:camera>
            <a:lightRig rig="balanced" dir="t">
              <a:rot lat="0" lon="0" rev="8700000"/>
            </a:lightRig>
          </a:scene3d>
        </p:grpSpPr>
        <p:sp>
          <p:nvSpPr>
            <p:cNvPr id="23" name="Freeform 84">
              <a:extLst>
                <a:ext uri="{FF2B5EF4-FFF2-40B4-BE49-F238E27FC236}">
                  <a16:creationId xmlns:a16="http://schemas.microsoft.com/office/drawing/2014/main" id="{8CB1AE8C-B175-2A2F-F060-BEDEA551D484}"/>
                </a:ext>
              </a:extLst>
            </p:cNvPr>
            <p:cNvSpPr>
              <a:spLocks/>
            </p:cNvSpPr>
            <p:nvPr/>
          </p:nvSpPr>
          <p:spPr bwMode="auto">
            <a:xfrm rot="16200000">
              <a:off x="6030493" y="2997286"/>
              <a:ext cx="1838325" cy="919163"/>
            </a:xfrm>
            <a:custGeom>
              <a:avLst/>
              <a:gdLst>
                <a:gd name="T0" fmla="*/ 908 w 1158"/>
                <a:gd name="T1" fmla="*/ 541 h 579"/>
                <a:gd name="T2" fmla="*/ 904 w 1158"/>
                <a:gd name="T3" fmla="*/ 491 h 579"/>
                <a:gd name="T4" fmla="*/ 902 w 1158"/>
                <a:gd name="T5" fmla="*/ 481 h 579"/>
                <a:gd name="T6" fmla="*/ 868 w 1158"/>
                <a:gd name="T7" fmla="*/ 385 h 579"/>
                <a:gd name="T8" fmla="*/ 846 w 1158"/>
                <a:gd name="T9" fmla="*/ 349 h 579"/>
                <a:gd name="T10" fmla="*/ 812 w 1158"/>
                <a:gd name="T11" fmla="*/ 311 h 579"/>
                <a:gd name="T12" fmla="*/ 782 w 1158"/>
                <a:gd name="T13" fmla="*/ 283 h 579"/>
                <a:gd name="T14" fmla="*/ 749 w 1158"/>
                <a:gd name="T15" fmla="*/ 261 h 579"/>
                <a:gd name="T16" fmla="*/ 723 w 1158"/>
                <a:gd name="T17" fmla="*/ 247 h 579"/>
                <a:gd name="T18" fmla="*/ 665 w 1158"/>
                <a:gd name="T19" fmla="*/ 225 h 579"/>
                <a:gd name="T20" fmla="*/ 605 w 1158"/>
                <a:gd name="T21" fmla="*/ 217 h 579"/>
                <a:gd name="T22" fmla="*/ 561 w 1158"/>
                <a:gd name="T23" fmla="*/ 217 h 579"/>
                <a:gd name="T24" fmla="*/ 497 w 1158"/>
                <a:gd name="T25" fmla="*/ 227 h 579"/>
                <a:gd name="T26" fmla="*/ 439 w 1158"/>
                <a:gd name="T27" fmla="*/ 249 h 579"/>
                <a:gd name="T28" fmla="*/ 413 w 1158"/>
                <a:gd name="T29" fmla="*/ 263 h 579"/>
                <a:gd name="T30" fmla="*/ 361 w 1158"/>
                <a:gd name="T31" fmla="*/ 303 h 579"/>
                <a:gd name="T32" fmla="*/ 317 w 1158"/>
                <a:gd name="T33" fmla="*/ 353 h 579"/>
                <a:gd name="T34" fmla="*/ 295 w 1158"/>
                <a:gd name="T35" fmla="*/ 389 h 579"/>
                <a:gd name="T36" fmla="*/ 263 w 1158"/>
                <a:gd name="T37" fmla="*/ 485 h 579"/>
                <a:gd name="T38" fmla="*/ 261 w 1158"/>
                <a:gd name="T39" fmla="*/ 495 h 579"/>
                <a:gd name="T40" fmla="*/ 257 w 1158"/>
                <a:gd name="T41" fmla="*/ 579 h 579"/>
                <a:gd name="T42" fmla="*/ 0 w 1158"/>
                <a:gd name="T43" fmla="*/ 551 h 579"/>
                <a:gd name="T44" fmla="*/ 20 w 1158"/>
                <a:gd name="T45" fmla="*/ 423 h 579"/>
                <a:gd name="T46" fmla="*/ 40 w 1158"/>
                <a:gd name="T47" fmla="*/ 367 h 579"/>
                <a:gd name="T48" fmla="*/ 78 w 1158"/>
                <a:gd name="T49" fmla="*/ 285 h 579"/>
                <a:gd name="T50" fmla="*/ 129 w 1158"/>
                <a:gd name="T51" fmla="*/ 213 h 579"/>
                <a:gd name="T52" fmla="*/ 167 w 1158"/>
                <a:gd name="T53" fmla="*/ 169 h 579"/>
                <a:gd name="T54" fmla="*/ 241 w 1158"/>
                <a:gd name="T55" fmla="*/ 106 h 579"/>
                <a:gd name="T56" fmla="*/ 325 w 1158"/>
                <a:gd name="T57" fmla="*/ 58 h 579"/>
                <a:gd name="T58" fmla="*/ 363 w 1158"/>
                <a:gd name="T59" fmla="*/ 40 h 579"/>
                <a:gd name="T60" fmla="*/ 451 w 1158"/>
                <a:gd name="T61" fmla="*/ 14 h 579"/>
                <a:gd name="T62" fmla="*/ 545 w 1158"/>
                <a:gd name="T63" fmla="*/ 0 h 579"/>
                <a:gd name="T64" fmla="*/ 611 w 1158"/>
                <a:gd name="T65" fmla="*/ 0 h 579"/>
                <a:gd name="T66" fmla="*/ 707 w 1158"/>
                <a:gd name="T67" fmla="*/ 14 h 579"/>
                <a:gd name="T68" fmla="*/ 796 w 1158"/>
                <a:gd name="T69" fmla="*/ 42 h 579"/>
                <a:gd name="T70" fmla="*/ 832 w 1158"/>
                <a:gd name="T71" fmla="*/ 58 h 579"/>
                <a:gd name="T72" fmla="*/ 886 w 1158"/>
                <a:gd name="T73" fmla="*/ 88 h 579"/>
                <a:gd name="T74" fmla="*/ 958 w 1158"/>
                <a:gd name="T75" fmla="*/ 141 h 579"/>
                <a:gd name="T76" fmla="*/ 1022 w 1158"/>
                <a:gd name="T77" fmla="*/ 207 h 579"/>
                <a:gd name="T78" fmla="*/ 1028 w 1158"/>
                <a:gd name="T79" fmla="*/ 213 h 579"/>
                <a:gd name="T80" fmla="*/ 1100 w 1158"/>
                <a:gd name="T81" fmla="*/ 327 h 579"/>
                <a:gd name="T82" fmla="*/ 1122 w 1158"/>
                <a:gd name="T83" fmla="*/ 377 h 579"/>
                <a:gd name="T84" fmla="*/ 1148 w 1158"/>
                <a:gd name="T85" fmla="*/ 475 h 579"/>
                <a:gd name="T86" fmla="*/ 908 w 1158"/>
                <a:gd name="T87"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8" h="579">
                  <a:moveTo>
                    <a:pt x="908" y="579"/>
                  </a:moveTo>
                  <a:lnTo>
                    <a:pt x="908" y="541"/>
                  </a:lnTo>
                  <a:lnTo>
                    <a:pt x="908" y="541"/>
                  </a:lnTo>
                  <a:lnTo>
                    <a:pt x="906" y="515"/>
                  </a:lnTo>
                  <a:lnTo>
                    <a:pt x="904" y="491"/>
                  </a:lnTo>
                  <a:lnTo>
                    <a:pt x="904" y="491"/>
                  </a:lnTo>
                  <a:lnTo>
                    <a:pt x="904" y="491"/>
                  </a:lnTo>
                  <a:lnTo>
                    <a:pt x="902" y="481"/>
                  </a:lnTo>
                  <a:lnTo>
                    <a:pt x="902" y="481"/>
                  </a:lnTo>
                  <a:lnTo>
                    <a:pt x="894" y="449"/>
                  </a:lnTo>
                  <a:lnTo>
                    <a:pt x="882" y="417"/>
                  </a:lnTo>
                  <a:lnTo>
                    <a:pt x="868" y="385"/>
                  </a:lnTo>
                  <a:lnTo>
                    <a:pt x="850" y="357"/>
                  </a:lnTo>
                  <a:lnTo>
                    <a:pt x="850" y="357"/>
                  </a:lnTo>
                  <a:lnTo>
                    <a:pt x="846" y="349"/>
                  </a:lnTo>
                  <a:lnTo>
                    <a:pt x="846" y="349"/>
                  </a:lnTo>
                  <a:lnTo>
                    <a:pt x="830" y="329"/>
                  </a:lnTo>
                  <a:lnTo>
                    <a:pt x="812" y="311"/>
                  </a:lnTo>
                  <a:lnTo>
                    <a:pt x="812" y="311"/>
                  </a:lnTo>
                  <a:lnTo>
                    <a:pt x="798" y="297"/>
                  </a:lnTo>
                  <a:lnTo>
                    <a:pt x="782" y="283"/>
                  </a:lnTo>
                  <a:lnTo>
                    <a:pt x="765" y="271"/>
                  </a:lnTo>
                  <a:lnTo>
                    <a:pt x="749" y="261"/>
                  </a:lnTo>
                  <a:lnTo>
                    <a:pt x="749" y="261"/>
                  </a:lnTo>
                  <a:lnTo>
                    <a:pt x="741" y="257"/>
                  </a:lnTo>
                  <a:lnTo>
                    <a:pt x="741" y="257"/>
                  </a:lnTo>
                  <a:lnTo>
                    <a:pt x="723" y="247"/>
                  </a:lnTo>
                  <a:lnTo>
                    <a:pt x="705" y="239"/>
                  </a:lnTo>
                  <a:lnTo>
                    <a:pt x="685" y="231"/>
                  </a:lnTo>
                  <a:lnTo>
                    <a:pt x="665" y="225"/>
                  </a:lnTo>
                  <a:lnTo>
                    <a:pt x="645" y="221"/>
                  </a:lnTo>
                  <a:lnTo>
                    <a:pt x="625" y="219"/>
                  </a:lnTo>
                  <a:lnTo>
                    <a:pt x="605" y="217"/>
                  </a:lnTo>
                  <a:lnTo>
                    <a:pt x="583" y="215"/>
                  </a:lnTo>
                  <a:lnTo>
                    <a:pt x="583" y="215"/>
                  </a:lnTo>
                  <a:lnTo>
                    <a:pt x="561" y="217"/>
                  </a:lnTo>
                  <a:lnTo>
                    <a:pt x="539" y="219"/>
                  </a:lnTo>
                  <a:lnTo>
                    <a:pt x="517" y="221"/>
                  </a:lnTo>
                  <a:lnTo>
                    <a:pt x="497" y="227"/>
                  </a:lnTo>
                  <a:lnTo>
                    <a:pt x="477" y="233"/>
                  </a:lnTo>
                  <a:lnTo>
                    <a:pt x="457" y="241"/>
                  </a:lnTo>
                  <a:lnTo>
                    <a:pt x="439" y="249"/>
                  </a:lnTo>
                  <a:lnTo>
                    <a:pt x="421" y="259"/>
                  </a:lnTo>
                  <a:lnTo>
                    <a:pt x="421" y="259"/>
                  </a:lnTo>
                  <a:lnTo>
                    <a:pt x="413" y="263"/>
                  </a:lnTo>
                  <a:lnTo>
                    <a:pt x="413" y="263"/>
                  </a:lnTo>
                  <a:lnTo>
                    <a:pt x="385" y="283"/>
                  </a:lnTo>
                  <a:lnTo>
                    <a:pt x="361" y="303"/>
                  </a:lnTo>
                  <a:lnTo>
                    <a:pt x="337" y="327"/>
                  </a:lnTo>
                  <a:lnTo>
                    <a:pt x="317" y="353"/>
                  </a:lnTo>
                  <a:lnTo>
                    <a:pt x="317" y="353"/>
                  </a:lnTo>
                  <a:lnTo>
                    <a:pt x="311" y="361"/>
                  </a:lnTo>
                  <a:lnTo>
                    <a:pt x="311" y="361"/>
                  </a:lnTo>
                  <a:lnTo>
                    <a:pt x="295" y="389"/>
                  </a:lnTo>
                  <a:lnTo>
                    <a:pt x="281" y="419"/>
                  </a:lnTo>
                  <a:lnTo>
                    <a:pt x="271" y="451"/>
                  </a:lnTo>
                  <a:lnTo>
                    <a:pt x="263" y="485"/>
                  </a:lnTo>
                  <a:lnTo>
                    <a:pt x="263" y="485"/>
                  </a:lnTo>
                  <a:lnTo>
                    <a:pt x="261" y="495"/>
                  </a:lnTo>
                  <a:lnTo>
                    <a:pt x="261" y="495"/>
                  </a:lnTo>
                  <a:lnTo>
                    <a:pt x="259" y="517"/>
                  </a:lnTo>
                  <a:lnTo>
                    <a:pt x="257" y="541"/>
                  </a:lnTo>
                  <a:lnTo>
                    <a:pt x="257" y="579"/>
                  </a:lnTo>
                  <a:lnTo>
                    <a:pt x="0" y="579"/>
                  </a:lnTo>
                  <a:lnTo>
                    <a:pt x="0" y="579"/>
                  </a:lnTo>
                  <a:lnTo>
                    <a:pt x="0" y="551"/>
                  </a:lnTo>
                  <a:lnTo>
                    <a:pt x="2" y="525"/>
                  </a:lnTo>
                  <a:lnTo>
                    <a:pt x="8" y="473"/>
                  </a:lnTo>
                  <a:lnTo>
                    <a:pt x="20" y="423"/>
                  </a:lnTo>
                  <a:lnTo>
                    <a:pt x="36" y="375"/>
                  </a:lnTo>
                  <a:lnTo>
                    <a:pt x="36" y="375"/>
                  </a:lnTo>
                  <a:lnTo>
                    <a:pt x="40" y="367"/>
                  </a:lnTo>
                  <a:lnTo>
                    <a:pt x="40" y="367"/>
                  </a:lnTo>
                  <a:lnTo>
                    <a:pt x="58" y="325"/>
                  </a:lnTo>
                  <a:lnTo>
                    <a:pt x="78" y="285"/>
                  </a:lnTo>
                  <a:lnTo>
                    <a:pt x="102" y="247"/>
                  </a:lnTo>
                  <a:lnTo>
                    <a:pt x="129" y="213"/>
                  </a:lnTo>
                  <a:lnTo>
                    <a:pt x="129" y="213"/>
                  </a:lnTo>
                  <a:lnTo>
                    <a:pt x="135" y="205"/>
                  </a:lnTo>
                  <a:lnTo>
                    <a:pt x="135" y="205"/>
                  </a:lnTo>
                  <a:lnTo>
                    <a:pt x="167" y="169"/>
                  </a:lnTo>
                  <a:lnTo>
                    <a:pt x="167" y="169"/>
                  </a:lnTo>
                  <a:lnTo>
                    <a:pt x="203" y="135"/>
                  </a:lnTo>
                  <a:lnTo>
                    <a:pt x="241" y="106"/>
                  </a:lnTo>
                  <a:lnTo>
                    <a:pt x="283" y="80"/>
                  </a:lnTo>
                  <a:lnTo>
                    <a:pt x="325" y="58"/>
                  </a:lnTo>
                  <a:lnTo>
                    <a:pt x="325" y="58"/>
                  </a:lnTo>
                  <a:lnTo>
                    <a:pt x="335" y="54"/>
                  </a:lnTo>
                  <a:lnTo>
                    <a:pt x="335" y="54"/>
                  </a:lnTo>
                  <a:lnTo>
                    <a:pt x="363" y="40"/>
                  </a:lnTo>
                  <a:lnTo>
                    <a:pt x="391" y="30"/>
                  </a:lnTo>
                  <a:lnTo>
                    <a:pt x="421" y="20"/>
                  </a:lnTo>
                  <a:lnTo>
                    <a:pt x="451" y="14"/>
                  </a:lnTo>
                  <a:lnTo>
                    <a:pt x="483" y="8"/>
                  </a:lnTo>
                  <a:lnTo>
                    <a:pt x="513" y="2"/>
                  </a:lnTo>
                  <a:lnTo>
                    <a:pt x="545" y="0"/>
                  </a:lnTo>
                  <a:lnTo>
                    <a:pt x="579" y="0"/>
                  </a:lnTo>
                  <a:lnTo>
                    <a:pt x="579" y="0"/>
                  </a:lnTo>
                  <a:lnTo>
                    <a:pt x="611" y="0"/>
                  </a:lnTo>
                  <a:lnTo>
                    <a:pt x="643" y="2"/>
                  </a:lnTo>
                  <a:lnTo>
                    <a:pt x="675" y="8"/>
                  </a:lnTo>
                  <a:lnTo>
                    <a:pt x="707" y="14"/>
                  </a:lnTo>
                  <a:lnTo>
                    <a:pt x="737" y="22"/>
                  </a:lnTo>
                  <a:lnTo>
                    <a:pt x="767" y="30"/>
                  </a:lnTo>
                  <a:lnTo>
                    <a:pt x="796" y="42"/>
                  </a:lnTo>
                  <a:lnTo>
                    <a:pt x="824" y="54"/>
                  </a:lnTo>
                  <a:lnTo>
                    <a:pt x="824" y="54"/>
                  </a:lnTo>
                  <a:lnTo>
                    <a:pt x="832" y="58"/>
                  </a:lnTo>
                  <a:lnTo>
                    <a:pt x="832" y="58"/>
                  </a:lnTo>
                  <a:lnTo>
                    <a:pt x="860" y="72"/>
                  </a:lnTo>
                  <a:lnTo>
                    <a:pt x="886" y="88"/>
                  </a:lnTo>
                  <a:lnTo>
                    <a:pt x="910" y="104"/>
                  </a:lnTo>
                  <a:lnTo>
                    <a:pt x="936" y="123"/>
                  </a:lnTo>
                  <a:lnTo>
                    <a:pt x="958" y="141"/>
                  </a:lnTo>
                  <a:lnTo>
                    <a:pt x="982" y="163"/>
                  </a:lnTo>
                  <a:lnTo>
                    <a:pt x="1002" y="183"/>
                  </a:lnTo>
                  <a:lnTo>
                    <a:pt x="1022" y="207"/>
                  </a:lnTo>
                  <a:lnTo>
                    <a:pt x="1022" y="207"/>
                  </a:lnTo>
                  <a:lnTo>
                    <a:pt x="1028" y="213"/>
                  </a:lnTo>
                  <a:lnTo>
                    <a:pt x="1028" y="213"/>
                  </a:lnTo>
                  <a:lnTo>
                    <a:pt x="1054" y="249"/>
                  </a:lnTo>
                  <a:lnTo>
                    <a:pt x="1078" y="287"/>
                  </a:lnTo>
                  <a:lnTo>
                    <a:pt x="1100" y="327"/>
                  </a:lnTo>
                  <a:lnTo>
                    <a:pt x="1118" y="367"/>
                  </a:lnTo>
                  <a:lnTo>
                    <a:pt x="1118" y="367"/>
                  </a:lnTo>
                  <a:lnTo>
                    <a:pt x="1122" y="377"/>
                  </a:lnTo>
                  <a:lnTo>
                    <a:pt x="1122" y="377"/>
                  </a:lnTo>
                  <a:lnTo>
                    <a:pt x="1136" y="425"/>
                  </a:lnTo>
                  <a:lnTo>
                    <a:pt x="1148" y="475"/>
                  </a:lnTo>
                  <a:lnTo>
                    <a:pt x="1154" y="525"/>
                  </a:lnTo>
                  <a:lnTo>
                    <a:pt x="1158" y="579"/>
                  </a:lnTo>
                  <a:lnTo>
                    <a:pt x="908" y="579"/>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89">
              <a:extLst>
                <a:ext uri="{FF2B5EF4-FFF2-40B4-BE49-F238E27FC236}">
                  <a16:creationId xmlns:a16="http://schemas.microsoft.com/office/drawing/2014/main" id="{17C99487-8FFB-BF6D-A40F-4097E841EBD6}"/>
                </a:ext>
              </a:extLst>
            </p:cNvPr>
            <p:cNvSpPr>
              <a:spLocks/>
            </p:cNvSpPr>
            <p:nvPr/>
          </p:nvSpPr>
          <p:spPr bwMode="auto">
            <a:xfrm rot="16200000">
              <a:off x="7327480" y="4141874"/>
              <a:ext cx="461963" cy="63500"/>
            </a:xfrm>
            <a:custGeom>
              <a:avLst/>
              <a:gdLst>
                <a:gd name="T0" fmla="*/ 18 w 291"/>
                <a:gd name="T1" fmla="*/ 40 h 40"/>
                <a:gd name="T2" fmla="*/ 0 w 291"/>
                <a:gd name="T3" fmla="*/ 0 h 40"/>
                <a:gd name="T4" fmla="*/ 291 w 291"/>
                <a:gd name="T5" fmla="*/ 0 h 40"/>
                <a:gd name="T6" fmla="*/ 275 w 291"/>
                <a:gd name="T7" fmla="*/ 40 h 40"/>
                <a:gd name="T8" fmla="*/ 18 w 291"/>
                <a:gd name="T9" fmla="*/ 40 h 40"/>
              </a:gdLst>
              <a:ahLst/>
              <a:cxnLst>
                <a:cxn ang="0">
                  <a:pos x="T0" y="T1"/>
                </a:cxn>
                <a:cxn ang="0">
                  <a:pos x="T2" y="T3"/>
                </a:cxn>
                <a:cxn ang="0">
                  <a:pos x="T4" y="T5"/>
                </a:cxn>
                <a:cxn ang="0">
                  <a:pos x="T6" y="T7"/>
                </a:cxn>
                <a:cxn ang="0">
                  <a:pos x="T8" y="T9"/>
                </a:cxn>
              </a:cxnLst>
              <a:rect l="0" t="0" r="r" b="b"/>
              <a:pathLst>
                <a:path w="291" h="40">
                  <a:moveTo>
                    <a:pt x="18" y="40"/>
                  </a:moveTo>
                  <a:lnTo>
                    <a:pt x="0" y="0"/>
                  </a:lnTo>
                  <a:lnTo>
                    <a:pt x="291" y="0"/>
                  </a:lnTo>
                  <a:lnTo>
                    <a:pt x="275" y="40"/>
                  </a:lnTo>
                  <a:lnTo>
                    <a:pt x="18" y="40"/>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90">
              <a:extLst>
                <a:ext uri="{FF2B5EF4-FFF2-40B4-BE49-F238E27FC236}">
                  <a16:creationId xmlns:a16="http://schemas.microsoft.com/office/drawing/2014/main" id="{B8D4BBBC-5209-A235-54B5-813907BB7BE7}"/>
                </a:ext>
              </a:extLst>
            </p:cNvPr>
            <p:cNvSpPr>
              <a:spLocks noChangeArrowheads="1"/>
            </p:cNvSpPr>
            <p:nvPr/>
          </p:nvSpPr>
          <p:spPr bwMode="auto">
            <a:xfrm rot="16200000">
              <a:off x="7252867" y="4130761"/>
              <a:ext cx="461963" cy="85725"/>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91">
              <a:extLst>
                <a:ext uri="{FF2B5EF4-FFF2-40B4-BE49-F238E27FC236}">
                  <a16:creationId xmlns:a16="http://schemas.microsoft.com/office/drawing/2014/main" id="{6A194790-11C4-A56B-7BF4-BC16B1F3559C}"/>
                </a:ext>
              </a:extLst>
            </p:cNvPr>
            <p:cNvSpPr>
              <a:spLocks/>
            </p:cNvSpPr>
            <p:nvPr/>
          </p:nvSpPr>
          <p:spPr bwMode="auto">
            <a:xfrm rot="16200000">
              <a:off x="7170317" y="4137111"/>
              <a:ext cx="468313" cy="73025"/>
            </a:xfrm>
            <a:custGeom>
              <a:avLst/>
              <a:gdLst>
                <a:gd name="T0" fmla="*/ 2 w 295"/>
                <a:gd name="T1" fmla="*/ 46 h 46"/>
                <a:gd name="T2" fmla="*/ 2 w 295"/>
                <a:gd name="T3" fmla="*/ 44 h 46"/>
                <a:gd name="T4" fmla="*/ 2 w 295"/>
                <a:gd name="T5" fmla="*/ 44 h 46"/>
                <a:gd name="T6" fmla="*/ 0 w 295"/>
                <a:gd name="T7" fmla="*/ 36 h 46"/>
                <a:gd name="T8" fmla="*/ 0 w 295"/>
                <a:gd name="T9" fmla="*/ 28 h 46"/>
                <a:gd name="T10" fmla="*/ 2 w 295"/>
                <a:gd name="T11" fmla="*/ 22 h 46"/>
                <a:gd name="T12" fmla="*/ 4 w 295"/>
                <a:gd name="T13" fmla="*/ 14 h 46"/>
                <a:gd name="T14" fmla="*/ 10 w 295"/>
                <a:gd name="T15" fmla="*/ 8 h 46"/>
                <a:gd name="T16" fmla="*/ 16 w 295"/>
                <a:gd name="T17" fmla="*/ 4 h 46"/>
                <a:gd name="T18" fmla="*/ 24 w 295"/>
                <a:gd name="T19" fmla="*/ 0 h 46"/>
                <a:gd name="T20" fmla="*/ 32 w 295"/>
                <a:gd name="T21" fmla="*/ 0 h 46"/>
                <a:gd name="T22" fmla="*/ 263 w 295"/>
                <a:gd name="T23" fmla="*/ 0 h 46"/>
                <a:gd name="T24" fmla="*/ 263 w 295"/>
                <a:gd name="T25" fmla="*/ 0 h 46"/>
                <a:gd name="T26" fmla="*/ 271 w 295"/>
                <a:gd name="T27" fmla="*/ 0 h 46"/>
                <a:gd name="T28" fmla="*/ 277 w 295"/>
                <a:gd name="T29" fmla="*/ 4 h 46"/>
                <a:gd name="T30" fmla="*/ 283 w 295"/>
                <a:gd name="T31" fmla="*/ 8 h 46"/>
                <a:gd name="T32" fmla="*/ 289 w 295"/>
                <a:gd name="T33" fmla="*/ 14 h 46"/>
                <a:gd name="T34" fmla="*/ 293 w 295"/>
                <a:gd name="T35" fmla="*/ 20 h 46"/>
                <a:gd name="T36" fmla="*/ 295 w 295"/>
                <a:gd name="T37" fmla="*/ 28 h 46"/>
                <a:gd name="T38" fmla="*/ 295 w 295"/>
                <a:gd name="T39" fmla="*/ 36 h 46"/>
                <a:gd name="T40" fmla="*/ 293 w 295"/>
                <a:gd name="T41" fmla="*/ 44 h 46"/>
                <a:gd name="T42" fmla="*/ 293 w 295"/>
                <a:gd name="T43" fmla="*/ 46 h 46"/>
                <a:gd name="T44" fmla="*/ 2 w 295"/>
                <a:gd name="T4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5" h="46">
                  <a:moveTo>
                    <a:pt x="2" y="46"/>
                  </a:moveTo>
                  <a:lnTo>
                    <a:pt x="2" y="44"/>
                  </a:lnTo>
                  <a:lnTo>
                    <a:pt x="2" y="44"/>
                  </a:lnTo>
                  <a:lnTo>
                    <a:pt x="0" y="36"/>
                  </a:lnTo>
                  <a:lnTo>
                    <a:pt x="0" y="28"/>
                  </a:lnTo>
                  <a:lnTo>
                    <a:pt x="2" y="22"/>
                  </a:lnTo>
                  <a:lnTo>
                    <a:pt x="4" y="14"/>
                  </a:lnTo>
                  <a:lnTo>
                    <a:pt x="10" y="8"/>
                  </a:lnTo>
                  <a:lnTo>
                    <a:pt x="16" y="4"/>
                  </a:lnTo>
                  <a:lnTo>
                    <a:pt x="24" y="0"/>
                  </a:lnTo>
                  <a:lnTo>
                    <a:pt x="32" y="0"/>
                  </a:lnTo>
                  <a:lnTo>
                    <a:pt x="263" y="0"/>
                  </a:lnTo>
                  <a:lnTo>
                    <a:pt x="263" y="0"/>
                  </a:lnTo>
                  <a:lnTo>
                    <a:pt x="271" y="0"/>
                  </a:lnTo>
                  <a:lnTo>
                    <a:pt x="277" y="4"/>
                  </a:lnTo>
                  <a:lnTo>
                    <a:pt x="283" y="8"/>
                  </a:lnTo>
                  <a:lnTo>
                    <a:pt x="289" y="14"/>
                  </a:lnTo>
                  <a:lnTo>
                    <a:pt x="293" y="20"/>
                  </a:lnTo>
                  <a:lnTo>
                    <a:pt x="295" y="28"/>
                  </a:lnTo>
                  <a:lnTo>
                    <a:pt x="295" y="36"/>
                  </a:lnTo>
                  <a:lnTo>
                    <a:pt x="293" y="44"/>
                  </a:lnTo>
                  <a:lnTo>
                    <a:pt x="293" y="46"/>
                  </a:lnTo>
                  <a:lnTo>
                    <a:pt x="2" y="46"/>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6" name="Rectangle 96">
              <a:extLst>
                <a:ext uri="{FF2B5EF4-FFF2-40B4-BE49-F238E27FC236}">
                  <a16:creationId xmlns:a16="http://schemas.microsoft.com/office/drawing/2014/main" id="{3D1E829B-AB5C-41E7-4457-371B0FA2A792}"/>
                </a:ext>
              </a:extLst>
            </p:cNvPr>
            <p:cNvSpPr>
              <a:spLocks noChangeArrowheads="1"/>
            </p:cNvSpPr>
            <p:nvPr/>
          </p:nvSpPr>
          <p:spPr bwMode="auto">
            <a:xfrm rot="16200000">
              <a:off x="6621043" y="3224298"/>
              <a:ext cx="85725" cy="4619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97">
              <a:extLst>
                <a:ext uri="{FF2B5EF4-FFF2-40B4-BE49-F238E27FC236}">
                  <a16:creationId xmlns:a16="http://schemas.microsoft.com/office/drawing/2014/main" id="{B7C52591-3EE9-D01B-F61F-01172F19D830}"/>
                </a:ext>
              </a:extLst>
            </p:cNvPr>
            <p:cNvSpPr>
              <a:spLocks/>
            </p:cNvSpPr>
            <p:nvPr/>
          </p:nvSpPr>
          <p:spPr bwMode="auto">
            <a:xfrm rot="16200000">
              <a:off x="6627393" y="3300498"/>
              <a:ext cx="73025" cy="468313"/>
            </a:xfrm>
            <a:custGeom>
              <a:avLst/>
              <a:gdLst>
                <a:gd name="T0" fmla="*/ 46 w 46"/>
                <a:gd name="T1" fmla="*/ 2 h 295"/>
                <a:gd name="T2" fmla="*/ 46 w 46"/>
                <a:gd name="T3" fmla="*/ 2 h 295"/>
                <a:gd name="T4" fmla="*/ 46 w 46"/>
                <a:gd name="T5" fmla="*/ 2 h 295"/>
                <a:gd name="T6" fmla="*/ 38 w 46"/>
                <a:gd name="T7" fmla="*/ 0 h 295"/>
                <a:gd name="T8" fmla="*/ 30 w 46"/>
                <a:gd name="T9" fmla="*/ 0 h 295"/>
                <a:gd name="T10" fmla="*/ 22 w 46"/>
                <a:gd name="T11" fmla="*/ 2 h 295"/>
                <a:gd name="T12" fmla="*/ 14 w 46"/>
                <a:gd name="T13" fmla="*/ 4 h 295"/>
                <a:gd name="T14" fmla="*/ 10 w 46"/>
                <a:gd name="T15" fmla="*/ 10 h 295"/>
                <a:gd name="T16" fmla="*/ 4 w 46"/>
                <a:gd name="T17" fmla="*/ 16 h 295"/>
                <a:gd name="T18" fmla="*/ 2 w 46"/>
                <a:gd name="T19" fmla="*/ 24 h 295"/>
                <a:gd name="T20" fmla="*/ 0 w 46"/>
                <a:gd name="T21" fmla="*/ 32 h 295"/>
                <a:gd name="T22" fmla="*/ 0 w 46"/>
                <a:gd name="T23" fmla="*/ 263 h 295"/>
                <a:gd name="T24" fmla="*/ 0 w 46"/>
                <a:gd name="T25" fmla="*/ 263 h 295"/>
                <a:gd name="T26" fmla="*/ 2 w 46"/>
                <a:gd name="T27" fmla="*/ 271 h 295"/>
                <a:gd name="T28" fmla="*/ 4 w 46"/>
                <a:gd name="T29" fmla="*/ 277 h 295"/>
                <a:gd name="T30" fmla="*/ 8 w 46"/>
                <a:gd name="T31" fmla="*/ 283 h 295"/>
                <a:gd name="T32" fmla="*/ 14 w 46"/>
                <a:gd name="T33" fmla="*/ 289 h 295"/>
                <a:gd name="T34" fmla="*/ 22 w 46"/>
                <a:gd name="T35" fmla="*/ 293 h 295"/>
                <a:gd name="T36" fmla="*/ 28 w 46"/>
                <a:gd name="T37" fmla="*/ 295 h 295"/>
                <a:gd name="T38" fmla="*/ 36 w 46"/>
                <a:gd name="T39" fmla="*/ 295 h 295"/>
                <a:gd name="T40" fmla="*/ 44 w 46"/>
                <a:gd name="T41" fmla="*/ 293 h 295"/>
                <a:gd name="T42" fmla="*/ 46 w 46"/>
                <a:gd name="T43" fmla="*/ 293 h 295"/>
                <a:gd name="T44" fmla="*/ 46 w 46"/>
                <a:gd name="T45" fmla="*/ 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5">
                  <a:moveTo>
                    <a:pt x="46" y="2"/>
                  </a:moveTo>
                  <a:lnTo>
                    <a:pt x="46" y="2"/>
                  </a:lnTo>
                  <a:lnTo>
                    <a:pt x="46" y="2"/>
                  </a:lnTo>
                  <a:lnTo>
                    <a:pt x="38" y="0"/>
                  </a:lnTo>
                  <a:lnTo>
                    <a:pt x="30" y="0"/>
                  </a:lnTo>
                  <a:lnTo>
                    <a:pt x="22" y="2"/>
                  </a:lnTo>
                  <a:lnTo>
                    <a:pt x="14" y="4"/>
                  </a:lnTo>
                  <a:lnTo>
                    <a:pt x="10" y="10"/>
                  </a:lnTo>
                  <a:lnTo>
                    <a:pt x="4" y="16"/>
                  </a:lnTo>
                  <a:lnTo>
                    <a:pt x="2" y="24"/>
                  </a:lnTo>
                  <a:lnTo>
                    <a:pt x="0" y="32"/>
                  </a:lnTo>
                  <a:lnTo>
                    <a:pt x="0" y="263"/>
                  </a:lnTo>
                  <a:lnTo>
                    <a:pt x="0" y="263"/>
                  </a:lnTo>
                  <a:lnTo>
                    <a:pt x="2" y="271"/>
                  </a:lnTo>
                  <a:lnTo>
                    <a:pt x="4" y="277"/>
                  </a:lnTo>
                  <a:lnTo>
                    <a:pt x="8" y="283"/>
                  </a:lnTo>
                  <a:lnTo>
                    <a:pt x="14" y="289"/>
                  </a:lnTo>
                  <a:lnTo>
                    <a:pt x="22" y="293"/>
                  </a:lnTo>
                  <a:lnTo>
                    <a:pt x="28" y="295"/>
                  </a:lnTo>
                  <a:lnTo>
                    <a:pt x="36" y="295"/>
                  </a:lnTo>
                  <a:lnTo>
                    <a:pt x="44" y="293"/>
                  </a:lnTo>
                  <a:lnTo>
                    <a:pt x="46" y="293"/>
                  </a:lnTo>
                  <a:lnTo>
                    <a:pt x="46" y="2"/>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98">
              <a:extLst>
                <a:ext uri="{FF2B5EF4-FFF2-40B4-BE49-F238E27FC236}">
                  <a16:creationId xmlns:a16="http://schemas.microsoft.com/office/drawing/2014/main" id="{A9B9ED62-E73A-8DC0-C8F5-1B215BFBFBD5}"/>
                </a:ext>
              </a:extLst>
            </p:cNvPr>
            <p:cNvSpPr>
              <a:spLocks/>
            </p:cNvSpPr>
            <p:nvPr/>
          </p:nvSpPr>
          <p:spPr bwMode="auto">
            <a:xfrm rot="16200000">
              <a:off x="6627393" y="3141748"/>
              <a:ext cx="73025" cy="468313"/>
            </a:xfrm>
            <a:custGeom>
              <a:avLst/>
              <a:gdLst>
                <a:gd name="T0" fmla="*/ 0 w 46"/>
                <a:gd name="T1" fmla="*/ 2 h 295"/>
                <a:gd name="T2" fmla="*/ 2 w 46"/>
                <a:gd name="T3" fmla="*/ 2 h 295"/>
                <a:gd name="T4" fmla="*/ 2 w 46"/>
                <a:gd name="T5" fmla="*/ 2 h 295"/>
                <a:gd name="T6" fmla="*/ 10 w 46"/>
                <a:gd name="T7" fmla="*/ 0 h 295"/>
                <a:gd name="T8" fmla="*/ 18 w 46"/>
                <a:gd name="T9" fmla="*/ 0 h 295"/>
                <a:gd name="T10" fmla="*/ 24 w 46"/>
                <a:gd name="T11" fmla="*/ 2 h 295"/>
                <a:gd name="T12" fmla="*/ 32 w 46"/>
                <a:gd name="T13" fmla="*/ 4 h 295"/>
                <a:gd name="T14" fmla="*/ 38 w 46"/>
                <a:gd name="T15" fmla="*/ 10 h 295"/>
                <a:gd name="T16" fmla="*/ 42 w 46"/>
                <a:gd name="T17" fmla="*/ 16 h 295"/>
                <a:gd name="T18" fmla="*/ 46 w 46"/>
                <a:gd name="T19" fmla="*/ 24 h 295"/>
                <a:gd name="T20" fmla="*/ 46 w 46"/>
                <a:gd name="T21" fmla="*/ 32 h 295"/>
                <a:gd name="T22" fmla="*/ 46 w 46"/>
                <a:gd name="T23" fmla="*/ 263 h 295"/>
                <a:gd name="T24" fmla="*/ 46 w 46"/>
                <a:gd name="T25" fmla="*/ 263 h 295"/>
                <a:gd name="T26" fmla="*/ 44 w 46"/>
                <a:gd name="T27" fmla="*/ 271 h 295"/>
                <a:gd name="T28" fmla="*/ 42 w 46"/>
                <a:gd name="T29" fmla="*/ 277 h 295"/>
                <a:gd name="T30" fmla="*/ 38 w 46"/>
                <a:gd name="T31" fmla="*/ 283 h 295"/>
                <a:gd name="T32" fmla="*/ 32 w 46"/>
                <a:gd name="T33" fmla="*/ 289 h 295"/>
                <a:gd name="T34" fmla="*/ 26 w 46"/>
                <a:gd name="T35" fmla="*/ 293 h 295"/>
                <a:gd name="T36" fmla="*/ 18 w 46"/>
                <a:gd name="T37" fmla="*/ 295 h 295"/>
                <a:gd name="T38" fmla="*/ 10 w 46"/>
                <a:gd name="T39" fmla="*/ 295 h 295"/>
                <a:gd name="T40" fmla="*/ 2 w 46"/>
                <a:gd name="T41" fmla="*/ 293 h 295"/>
                <a:gd name="T42" fmla="*/ 0 w 46"/>
                <a:gd name="T43" fmla="*/ 293 h 295"/>
                <a:gd name="T44" fmla="*/ 0 w 46"/>
                <a:gd name="T45" fmla="*/ 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5">
                  <a:moveTo>
                    <a:pt x="0" y="2"/>
                  </a:moveTo>
                  <a:lnTo>
                    <a:pt x="2" y="2"/>
                  </a:lnTo>
                  <a:lnTo>
                    <a:pt x="2" y="2"/>
                  </a:lnTo>
                  <a:lnTo>
                    <a:pt x="10" y="0"/>
                  </a:lnTo>
                  <a:lnTo>
                    <a:pt x="18" y="0"/>
                  </a:lnTo>
                  <a:lnTo>
                    <a:pt x="24" y="2"/>
                  </a:lnTo>
                  <a:lnTo>
                    <a:pt x="32" y="4"/>
                  </a:lnTo>
                  <a:lnTo>
                    <a:pt x="38" y="10"/>
                  </a:lnTo>
                  <a:lnTo>
                    <a:pt x="42" y="16"/>
                  </a:lnTo>
                  <a:lnTo>
                    <a:pt x="46" y="24"/>
                  </a:lnTo>
                  <a:lnTo>
                    <a:pt x="46" y="32"/>
                  </a:lnTo>
                  <a:lnTo>
                    <a:pt x="46" y="263"/>
                  </a:lnTo>
                  <a:lnTo>
                    <a:pt x="46" y="263"/>
                  </a:lnTo>
                  <a:lnTo>
                    <a:pt x="44" y="271"/>
                  </a:lnTo>
                  <a:lnTo>
                    <a:pt x="42" y="277"/>
                  </a:lnTo>
                  <a:lnTo>
                    <a:pt x="38" y="283"/>
                  </a:lnTo>
                  <a:lnTo>
                    <a:pt x="32" y="289"/>
                  </a:lnTo>
                  <a:lnTo>
                    <a:pt x="26" y="293"/>
                  </a:lnTo>
                  <a:lnTo>
                    <a:pt x="18" y="295"/>
                  </a:lnTo>
                  <a:lnTo>
                    <a:pt x="10" y="295"/>
                  </a:lnTo>
                  <a:lnTo>
                    <a:pt x="2" y="293"/>
                  </a:lnTo>
                  <a:lnTo>
                    <a:pt x="0" y="293"/>
                  </a:lnTo>
                  <a:lnTo>
                    <a:pt x="0" y="2"/>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103">
              <a:extLst>
                <a:ext uri="{FF2B5EF4-FFF2-40B4-BE49-F238E27FC236}">
                  <a16:creationId xmlns:a16="http://schemas.microsoft.com/office/drawing/2014/main" id="{8C98CC57-CB54-E94D-9881-D65E0A6A6877}"/>
                </a:ext>
              </a:extLst>
            </p:cNvPr>
            <p:cNvSpPr>
              <a:spLocks/>
            </p:cNvSpPr>
            <p:nvPr/>
          </p:nvSpPr>
          <p:spPr bwMode="auto">
            <a:xfrm rot="16200000">
              <a:off x="7328274" y="2704393"/>
              <a:ext cx="460375" cy="63500"/>
            </a:xfrm>
            <a:custGeom>
              <a:avLst/>
              <a:gdLst>
                <a:gd name="T0" fmla="*/ 16 w 290"/>
                <a:gd name="T1" fmla="*/ 40 h 40"/>
                <a:gd name="T2" fmla="*/ 0 w 290"/>
                <a:gd name="T3" fmla="*/ 0 h 40"/>
                <a:gd name="T4" fmla="*/ 290 w 290"/>
                <a:gd name="T5" fmla="*/ 0 h 40"/>
                <a:gd name="T6" fmla="*/ 276 w 290"/>
                <a:gd name="T7" fmla="*/ 40 h 40"/>
                <a:gd name="T8" fmla="*/ 16 w 290"/>
                <a:gd name="T9" fmla="*/ 40 h 40"/>
              </a:gdLst>
              <a:ahLst/>
              <a:cxnLst>
                <a:cxn ang="0">
                  <a:pos x="T0" y="T1"/>
                </a:cxn>
                <a:cxn ang="0">
                  <a:pos x="T2" y="T3"/>
                </a:cxn>
                <a:cxn ang="0">
                  <a:pos x="T4" y="T5"/>
                </a:cxn>
                <a:cxn ang="0">
                  <a:pos x="T6" y="T7"/>
                </a:cxn>
                <a:cxn ang="0">
                  <a:pos x="T8" y="T9"/>
                </a:cxn>
              </a:cxnLst>
              <a:rect l="0" t="0" r="r" b="b"/>
              <a:pathLst>
                <a:path w="290" h="40">
                  <a:moveTo>
                    <a:pt x="16" y="40"/>
                  </a:moveTo>
                  <a:lnTo>
                    <a:pt x="0" y="0"/>
                  </a:lnTo>
                  <a:lnTo>
                    <a:pt x="290" y="0"/>
                  </a:lnTo>
                  <a:lnTo>
                    <a:pt x="276" y="40"/>
                  </a:lnTo>
                  <a:lnTo>
                    <a:pt x="16" y="40"/>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0" name="Rectangle 104">
              <a:extLst>
                <a:ext uri="{FF2B5EF4-FFF2-40B4-BE49-F238E27FC236}">
                  <a16:creationId xmlns:a16="http://schemas.microsoft.com/office/drawing/2014/main" id="{6498B9E0-8431-CE1B-53AE-8425F72FEC91}"/>
                </a:ext>
              </a:extLst>
            </p:cNvPr>
            <p:cNvSpPr>
              <a:spLocks noChangeArrowheads="1"/>
            </p:cNvSpPr>
            <p:nvPr/>
          </p:nvSpPr>
          <p:spPr bwMode="auto">
            <a:xfrm rot="16200000">
              <a:off x="7253661" y="2693280"/>
              <a:ext cx="460375" cy="85725"/>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105">
              <a:extLst>
                <a:ext uri="{FF2B5EF4-FFF2-40B4-BE49-F238E27FC236}">
                  <a16:creationId xmlns:a16="http://schemas.microsoft.com/office/drawing/2014/main" id="{C5759A2C-7CFD-454B-EA31-8EBEA2743834}"/>
                </a:ext>
              </a:extLst>
            </p:cNvPr>
            <p:cNvSpPr>
              <a:spLocks/>
            </p:cNvSpPr>
            <p:nvPr/>
          </p:nvSpPr>
          <p:spPr bwMode="auto">
            <a:xfrm rot="16200000">
              <a:off x="7167936" y="2699630"/>
              <a:ext cx="473075" cy="73025"/>
            </a:xfrm>
            <a:custGeom>
              <a:avLst/>
              <a:gdLst>
                <a:gd name="T0" fmla="*/ 4 w 298"/>
                <a:gd name="T1" fmla="*/ 46 h 46"/>
                <a:gd name="T2" fmla="*/ 2 w 298"/>
                <a:gd name="T3" fmla="*/ 44 h 46"/>
                <a:gd name="T4" fmla="*/ 2 w 298"/>
                <a:gd name="T5" fmla="*/ 44 h 46"/>
                <a:gd name="T6" fmla="*/ 0 w 298"/>
                <a:gd name="T7" fmla="*/ 36 h 46"/>
                <a:gd name="T8" fmla="*/ 0 w 298"/>
                <a:gd name="T9" fmla="*/ 28 h 46"/>
                <a:gd name="T10" fmla="*/ 2 w 298"/>
                <a:gd name="T11" fmla="*/ 22 h 46"/>
                <a:gd name="T12" fmla="*/ 6 w 298"/>
                <a:gd name="T13" fmla="*/ 14 h 46"/>
                <a:gd name="T14" fmla="*/ 10 w 298"/>
                <a:gd name="T15" fmla="*/ 8 h 46"/>
                <a:gd name="T16" fmla="*/ 18 w 298"/>
                <a:gd name="T17" fmla="*/ 4 h 46"/>
                <a:gd name="T18" fmla="*/ 24 w 298"/>
                <a:gd name="T19" fmla="*/ 0 h 46"/>
                <a:gd name="T20" fmla="*/ 32 w 298"/>
                <a:gd name="T21" fmla="*/ 0 h 46"/>
                <a:gd name="T22" fmla="*/ 264 w 298"/>
                <a:gd name="T23" fmla="*/ 0 h 46"/>
                <a:gd name="T24" fmla="*/ 264 w 298"/>
                <a:gd name="T25" fmla="*/ 0 h 46"/>
                <a:gd name="T26" fmla="*/ 272 w 298"/>
                <a:gd name="T27" fmla="*/ 0 h 46"/>
                <a:gd name="T28" fmla="*/ 280 w 298"/>
                <a:gd name="T29" fmla="*/ 4 h 46"/>
                <a:gd name="T30" fmla="*/ 286 w 298"/>
                <a:gd name="T31" fmla="*/ 8 h 46"/>
                <a:gd name="T32" fmla="*/ 292 w 298"/>
                <a:gd name="T33" fmla="*/ 14 h 46"/>
                <a:gd name="T34" fmla="*/ 294 w 298"/>
                <a:gd name="T35" fmla="*/ 20 h 46"/>
                <a:gd name="T36" fmla="*/ 296 w 298"/>
                <a:gd name="T37" fmla="*/ 28 h 46"/>
                <a:gd name="T38" fmla="*/ 298 w 298"/>
                <a:gd name="T39" fmla="*/ 36 h 46"/>
                <a:gd name="T40" fmla="*/ 296 w 298"/>
                <a:gd name="T41" fmla="*/ 44 h 46"/>
                <a:gd name="T42" fmla="*/ 294 w 298"/>
                <a:gd name="T43" fmla="*/ 46 h 46"/>
                <a:gd name="T44" fmla="*/ 4 w 298"/>
                <a:gd name="T4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6">
                  <a:moveTo>
                    <a:pt x="4" y="46"/>
                  </a:moveTo>
                  <a:lnTo>
                    <a:pt x="2" y="44"/>
                  </a:lnTo>
                  <a:lnTo>
                    <a:pt x="2" y="44"/>
                  </a:lnTo>
                  <a:lnTo>
                    <a:pt x="0" y="36"/>
                  </a:lnTo>
                  <a:lnTo>
                    <a:pt x="0" y="28"/>
                  </a:lnTo>
                  <a:lnTo>
                    <a:pt x="2" y="22"/>
                  </a:lnTo>
                  <a:lnTo>
                    <a:pt x="6" y="14"/>
                  </a:lnTo>
                  <a:lnTo>
                    <a:pt x="10" y="8"/>
                  </a:lnTo>
                  <a:lnTo>
                    <a:pt x="18" y="4"/>
                  </a:lnTo>
                  <a:lnTo>
                    <a:pt x="24" y="0"/>
                  </a:lnTo>
                  <a:lnTo>
                    <a:pt x="32" y="0"/>
                  </a:lnTo>
                  <a:lnTo>
                    <a:pt x="264" y="0"/>
                  </a:lnTo>
                  <a:lnTo>
                    <a:pt x="264" y="0"/>
                  </a:lnTo>
                  <a:lnTo>
                    <a:pt x="272" y="0"/>
                  </a:lnTo>
                  <a:lnTo>
                    <a:pt x="280" y="4"/>
                  </a:lnTo>
                  <a:lnTo>
                    <a:pt x="286" y="8"/>
                  </a:lnTo>
                  <a:lnTo>
                    <a:pt x="292" y="14"/>
                  </a:lnTo>
                  <a:lnTo>
                    <a:pt x="294" y="20"/>
                  </a:lnTo>
                  <a:lnTo>
                    <a:pt x="296" y="28"/>
                  </a:lnTo>
                  <a:lnTo>
                    <a:pt x="298" y="36"/>
                  </a:lnTo>
                  <a:lnTo>
                    <a:pt x="296" y="44"/>
                  </a:lnTo>
                  <a:lnTo>
                    <a:pt x="294" y="46"/>
                  </a:lnTo>
                  <a:lnTo>
                    <a:pt x="4" y="46"/>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107">
              <a:extLst>
                <a:ext uri="{FF2B5EF4-FFF2-40B4-BE49-F238E27FC236}">
                  <a16:creationId xmlns:a16="http://schemas.microsoft.com/office/drawing/2014/main" id="{DAB596AA-538D-A02E-0383-B4E175412085}"/>
                </a:ext>
              </a:extLst>
            </p:cNvPr>
            <p:cNvSpPr>
              <a:spLocks/>
            </p:cNvSpPr>
            <p:nvPr/>
          </p:nvSpPr>
          <p:spPr bwMode="auto">
            <a:xfrm rot="16200000">
              <a:off x="6994105" y="4037099"/>
              <a:ext cx="360363" cy="203200"/>
            </a:xfrm>
            <a:custGeom>
              <a:avLst/>
              <a:gdLst>
                <a:gd name="T0" fmla="*/ 227 w 227"/>
                <a:gd name="T1" fmla="*/ 118 h 128"/>
                <a:gd name="T2" fmla="*/ 227 w 227"/>
                <a:gd name="T3" fmla="*/ 118 h 128"/>
                <a:gd name="T4" fmla="*/ 225 w 227"/>
                <a:gd name="T5" fmla="*/ 128 h 128"/>
                <a:gd name="T6" fmla="*/ 0 w 227"/>
                <a:gd name="T7" fmla="*/ 8 h 128"/>
                <a:gd name="T8" fmla="*/ 0 w 227"/>
                <a:gd name="T9" fmla="*/ 8 h 128"/>
                <a:gd name="T10" fmla="*/ 4 w 227"/>
                <a:gd name="T11" fmla="*/ 0 h 128"/>
                <a:gd name="T12" fmla="*/ 227 w 227"/>
                <a:gd name="T13" fmla="*/ 118 h 128"/>
              </a:gdLst>
              <a:ahLst/>
              <a:cxnLst>
                <a:cxn ang="0">
                  <a:pos x="T0" y="T1"/>
                </a:cxn>
                <a:cxn ang="0">
                  <a:pos x="T2" y="T3"/>
                </a:cxn>
                <a:cxn ang="0">
                  <a:pos x="T4" y="T5"/>
                </a:cxn>
                <a:cxn ang="0">
                  <a:pos x="T6" y="T7"/>
                </a:cxn>
                <a:cxn ang="0">
                  <a:pos x="T8" y="T9"/>
                </a:cxn>
                <a:cxn ang="0">
                  <a:pos x="T10" y="T11"/>
                </a:cxn>
                <a:cxn ang="0">
                  <a:pos x="T12" y="T13"/>
                </a:cxn>
              </a:cxnLst>
              <a:rect l="0" t="0" r="r" b="b"/>
              <a:pathLst>
                <a:path w="227" h="128">
                  <a:moveTo>
                    <a:pt x="227" y="118"/>
                  </a:moveTo>
                  <a:lnTo>
                    <a:pt x="227" y="118"/>
                  </a:lnTo>
                  <a:lnTo>
                    <a:pt x="225" y="128"/>
                  </a:lnTo>
                  <a:lnTo>
                    <a:pt x="0" y="8"/>
                  </a:lnTo>
                  <a:lnTo>
                    <a:pt x="0" y="8"/>
                  </a:lnTo>
                  <a:lnTo>
                    <a:pt x="4" y="0"/>
                  </a:lnTo>
                  <a:lnTo>
                    <a:pt x="227" y="118"/>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108">
              <a:extLst>
                <a:ext uri="{FF2B5EF4-FFF2-40B4-BE49-F238E27FC236}">
                  <a16:creationId xmlns:a16="http://schemas.microsoft.com/office/drawing/2014/main" id="{F09B51A6-636F-E744-6D7C-17C9AD07FC26}"/>
                </a:ext>
              </a:extLst>
            </p:cNvPr>
            <p:cNvSpPr>
              <a:spLocks/>
            </p:cNvSpPr>
            <p:nvPr/>
          </p:nvSpPr>
          <p:spPr bwMode="auto">
            <a:xfrm rot="16200000">
              <a:off x="6790111" y="3898192"/>
              <a:ext cx="298450" cy="247650"/>
            </a:xfrm>
            <a:custGeom>
              <a:avLst/>
              <a:gdLst>
                <a:gd name="T0" fmla="*/ 188 w 188"/>
                <a:gd name="T1" fmla="*/ 148 h 156"/>
                <a:gd name="T2" fmla="*/ 188 w 188"/>
                <a:gd name="T3" fmla="*/ 148 h 156"/>
                <a:gd name="T4" fmla="*/ 182 w 188"/>
                <a:gd name="T5" fmla="*/ 156 h 156"/>
                <a:gd name="T6" fmla="*/ 0 w 188"/>
                <a:gd name="T7" fmla="*/ 8 h 156"/>
                <a:gd name="T8" fmla="*/ 0 w 188"/>
                <a:gd name="T9" fmla="*/ 8 h 156"/>
                <a:gd name="T10" fmla="*/ 6 w 188"/>
                <a:gd name="T11" fmla="*/ 0 h 156"/>
                <a:gd name="T12" fmla="*/ 188 w 188"/>
                <a:gd name="T13" fmla="*/ 148 h 156"/>
              </a:gdLst>
              <a:ahLst/>
              <a:cxnLst>
                <a:cxn ang="0">
                  <a:pos x="T0" y="T1"/>
                </a:cxn>
                <a:cxn ang="0">
                  <a:pos x="T2" y="T3"/>
                </a:cxn>
                <a:cxn ang="0">
                  <a:pos x="T4" y="T5"/>
                </a:cxn>
                <a:cxn ang="0">
                  <a:pos x="T6" y="T7"/>
                </a:cxn>
                <a:cxn ang="0">
                  <a:pos x="T8" y="T9"/>
                </a:cxn>
                <a:cxn ang="0">
                  <a:pos x="T10" y="T11"/>
                </a:cxn>
                <a:cxn ang="0">
                  <a:pos x="T12" y="T13"/>
                </a:cxn>
              </a:cxnLst>
              <a:rect l="0" t="0" r="r" b="b"/>
              <a:pathLst>
                <a:path w="188" h="156">
                  <a:moveTo>
                    <a:pt x="188" y="148"/>
                  </a:moveTo>
                  <a:lnTo>
                    <a:pt x="188" y="148"/>
                  </a:lnTo>
                  <a:lnTo>
                    <a:pt x="182" y="156"/>
                  </a:lnTo>
                  <a:lnTo>
                    <a:pt x="0" y="8"/>
                  </a:lnTo>
                  <a:lnTo>
                    <a:pt x="0" y="8"/>
                  </a:lnTo>
                  <a:lnTo>
                    <a:pt x="6" y="0"/>
                  </a:lnTo>
                  <a:lnTo>
                    <a:pt x="188" y="148"/>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109">
              <a:extLst>
                <a:ext uri="{FF2B5EF4-FFF2-40B4-BE49-F238E27FC236}">
                  <a16:creationId xmlns:a16="http://schemas.microsoft.com/office/drawing/2014/main" id="{2F3A35A1-9846-E47D-5D0F-698F1C16E378}"/>
                </a:ext>
              </a:extLst>
            </p:cNvPr>
            <p:cNvSpPr>
              <a:spLocks/>
            </p:cNvSpPr>
            <p:nvPr/>
          </p:nvSpPr>
          <p:spPr bwMode="auto">
            <a:xfrm rot="16200000">
              <a:off x="6665493" y="3617998"/>
              <a:ext cx="152400" cy="331788"/>
            </a:xfrm>
            <a:custGeom>
              <a:avLst/>
              <a:gdLst>
                <a:gd name="T0" fmla="*/ 96 w 96"/>
                <a:gd name="T1" fmla="*/ 205 h 209"/>
                <a:gd name="T2" fmla="*/ 96 w 96"/>
                <a:gd name="T3" fmla="*/ 205 h 209"/>
                <a:gd name="T4" fmla="*/ 88 w 96"/>
                <a:gd name="T5" fmla="*/ 209 h 209"/>
                <a:gd name="T6" fmla="*/ 0 w 96"/>
                <a:gd name="T7" fmla="*/ 4 h 209"/>
                <a:gd name="T8" fmla="*/ 0 w 96"/>
                <a:gd name="T9" fmla="*/ 4 h 209"/>
                <a:gd name="T10" fmla="*/ 10 w 96"/>
                <a:gd name="T11" fmla="*/ 0 h 209"/>
                <a:gd name="T12" fmla="*/ 96 w 96"/>
                <a:gd name="T13" fmla="*/ 205 h 209"/>
              </a:gdLst>
              <a:ahLst/>
              <a:cxnLst>
                <a:cxn ang="0">
                  <a:pos x="T0" y="T1"/>
                </a:cxn>
                <a:cxn ang="0">
                  <a:pos x="T2" y="T3"/>
                </a:cxn>
                <a:cxn ang="0">
                  <a:pos x="T4" y="T5"/>
                </a:cxn>
                <a:cxn ang="0">
                  <a:pos x="T6" y="T7"/>
                </a:cxn>
                <a:cxn ang="0">
                  <a:pos x="T8" y="T9"/>
                </a:cxn>
                <a:cxn ang="0">
                  <a:pos x="T10" y="T11"/>
                </a:cxn>
                <a:cxn ang="0">
                  <a:pos x="T12" y="T13"/>
                </a:cxn>
              </a:cxnLst>
              <a:rect l="0" t="0" r="r" b="b"/>
              <a:pathLst>
                <a:path w="96" h="209">
                  <a:moveTo>
                    <a:pt x="96" y="205"/>
                  </a:moveTo>
                  <a:lnTo>
                    <a:pt x="96" y="205"/>
                  </a:lnTo>
                  <a:lnTo>
                    <a:pt x="88" y="209"/>
                  </a:lnTo>
                  <a:lnTo>
                    <a:pt x="0" y="4"/>
                  </a:lnTo>
                  <a:lnTo>
                    <a:pt x="0" y="4"/>
                  </a:lnTo>
                  <a:lnTo>
                    <a:pt x="10" y="0"/>
                  </a:lnTo>
                  <a:lnTo>
                    <a:pt x="96" y="20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110">
              <a:extLst>
                <a:ext uri="{FF2B5EF4-FFF2-40B4-BE49-F238E27FC236}">
                  <a16:creationId xmlns:a16="http://schemas.microsoft.com/office/drawing/2014/main" id="{DEB1B878-13A8-6DA1-720A-6F2A79FB4380}"/>
                </a:ext>
              </a:extLst>
            </p:cNvPr>
            <p:cNvSpPr>
              <a:spLocks/>
            </p:cNvSpPr>
            <p:nvPr/>
          </p:nvSpPr>
          <p:spPr bwMode="auto">
            <a:xfrm rot="16200000">
              <a:off x="6996486" y="2671055"/>
              <a:ext cx="349250" cy="196850"/>
            </a:xfrm>
            <a:custGeom>
              <a:avLst/>
              <a:gdLst>
                <a:gd name="T0" fmla="*/ 220 w 220"/>
                <a:gd name="T1" fmla="*/ 10 h 124"/>
                <a:gd name="T2" fmla="*/ 2 w 220"/>
                <a:gd name="T3" fmla="*/ 124 h 124"/>
                <a:gd name="T4" fmla="*/ 2 w 220"/>
                <a:gd name="T5" fmla="*/ 124 h 124"/>
                <a:gd name="T6" fmla="*/ 0 w 220"/>
                <a:gd name="T7" fmla="*/ 114 h 124"/>
                <a:gd name="T8" fmla="*/ 216 w 220"/>
                <a:gd name="T9" fmla="*/ 0 h 124"/>
                <a:gd name="T10" fmla="*/ 216 w 220"/>
                <a:gd name="T11" fmla="*/ 0 h 124"/>
                <a:gd name="T12" fmla="*/ 220 w 220"/>
                <a:gd name="T13" fmla="*/ 10 h 124"/>
                <a:gd name="T14" fmla="*/ 220 w 220"/>
                <a:gd name="T15" fmla="*/ 1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124">
                  <a:moveTo>
                    <a:pt x="220" y="10"/>
                  </a:moveTo>
                  <a:lnTo>
                    <a:pt x="2" y="124"/>
                  </a:lnTo>
                  <a:lnTo>
                    <a:pt x="2" y="124"/>
                  </a:lnTo>
                  <a:lnTo>
                    <a:pt x="0" y="114"/>
                  </a:lnTo>
                  <a:lnTo>
                    <a:pt x="216" y="0"/>
                  </a:lnTo>
                  <a:lnTo>
                    <a:pt x="216" y="0"/>
                  </a:lnTo>
                  <a:lnTo>
                    <a:pt x="220" y="10"/>
                  </a:lnTo>
                  <a:lnTo>
                    <a:pt x="220" y="10"/>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111">
              <a:extLst>
                <a:ext uri="{FF2B5EF4-FFF2-40B4-BE49-F238E27FC236}">
                  <a16:creationId xmlns:a16="http://schemas.microsoft.com/office/drawing/2014/main" id="{FA682DC6-D3B8-5B63-2854-7965009B1E7C}"/>
                </a:ext>
              </a:extLst>
            </p:cNvPr>
            <p:cNvSpPr>
              <a:spLocks/>
            </p:cNvSpPr>
            <p:nvPr/>
          </p:nvSpPr>
          <p:spPr bwMode="auto">
            <a:xfrm rot="16200000">
              <a:off x="6793286" y="2769480"/>
              <a:ext cx="288925" cy="238125"/>
            </a:xfrm>
            <a:custGeom>
              <a:avLst/>
              <a:gdLst>
                <a:gd name="T0" fmla="*/ 182 w 182"/>
                <a:gd name="T1" fmla="*/ 6 h 150"/>
                <a:gd name="T2" fmla="*/ 4 w 182"/>
                <a:gd name="T3" fmla="*/ 150 h 150"/>
                <a:gd name="T4" fmla="*/ 4 w 182"/>
                <a:gd name="T5" fmla="*/ 150 h 150"/>
                <a:gd name="T6" fmla="*/ 0 w 182"/>
                <a:gd name="T7" fmla="*/ 142 h 150"/>
                <a:gd name="T8" fmla="*/ 176 w 182"/>
                <a:gd name="T9" fmla="*/ 0 h 150"/>
                <a:gd name="T10" fmla="*/ 176 w 182"/>
                <a:gd name="T11" fmla="*/ 0 h 150"/>
                <a:gd name="T12" fmla="*/ 182 w 182"/>
                <a:gd name="T13" fmla="*/ 6 h 150"/>
                <a:gd name="T14" fmla="*/ 182 w 182"/>
                <a:gd name="T15" fmla="*/ 6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0">
                  <a:moveTo>
                    <a:pt x="182" y="6"/>
                  </a:moveTo>
                  <a:lnTo>
                    <a:pt x="4" y="150"/>
                  </a:lnTo>
                  <a:lnTo>
                    <a:pt x="4" y="150"/>
                  </a:lnTo>
                  <a:lnTo>
                    <a:pt x="0" y="142"/>
                  </a:lnTo>
                  <a:lnTo>
                    <a:pt x="176" y="0"/>
                  </a:lnTo>
                  <a:lnTo>
                    <a:pt x="176" y="0"/>
                  </a:lnTo>
                  <a:lnTo>
                    <a:pt x="182" y="6"/>
                  </a:lnTo>
                  <a:lnTo>
                    <a:pt x="182" y="6"/>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112">
              <a:extLst>
                <a:ext uri="{FF2B5EF4-FFF2-40B4-BE49-F238E27FC236}">
                  <a16:creationId xmlns:a16="http://schemas.microsoft.com/office/drawing/2014/main" id="{97ADC08F-8773-E6F5-51FE-9424D4FB628F}"/>
                </a:ext>
              </a:extLst>
            </p:cNvPr>
            <p:cNvSpPr>
              <a:spLocks/>
            </p:cNvSpPr>
            <p:nvPr/>
          </p:nvSpPr>
          <p:spPr bwMode="auto">
            <a:xfrm rot="16200000">
              <a:off x="6667874" y="2963154"/>
              <a:ext cx="144463" cy="328613"/>
            </a:xfrm>
            <a:custGeom>
              <a:avLst/>
              <a:gdLst>
                <a:gd name="T0" fmla="*/ 91 w 91"/>
                <a:gd name="T1" fmla="*/ 4 h 207"/>
                <a:gd name="T2" fmla="*/ 8 w 91"/>
                <a:gd name="T3" fmla="*/ 207 h 207"/>
                <a:gd name="T4" fmla="*/ 8 w 91"/>
                <a:gd name="T5" fmla="*/ 207 h 207"/>
                <a:gd name="T6" fmla="*/ 0 w 91"/>
                <a:gd name="T7" fmla="*/ 203 h 207"/>
                <a:gd name="T8" fmla="*/ 83 w 91"/>
                <a:gd name="T9" fmla="*/ 0 h 207"/>
                <a:gd name="T10" fmla="*/ 83 w 91"/>
                <a:gd name="T11" fmla="*/ 0 h 207"/>
                <a:gd name="T12" fmla="*/ 91 w 91"/>
                <a:gd name="T13" fmla="*/ 4 h 207"/>
                <a:gd name="T14" fmla="*/ 91 w 91"/>
                <a:gd name="T15" fmla="*/ 4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207">
                  <a:moveTo>
                    <a:pt x="91" y="4"/>
                  </a:moveTo>
                  <a:lnTo>
                    <a:pt x="8" y="207"/>
                  </a:lnTo>
                  <a:lnTo>
                    <a:pt x="8" y="207"/>
                  </a:lnTo>
                  <a:lnTo>
                    <a:pt x="0" y="203"/>
                  </a:lnTo>
                  <a:lnTo>
                    <a:pt x="83" y="0"/>
                  </a:lnTo>
                  <a:lnTo>
                    <a:pt x="83" y="0"/>
                  </a:lnTo>
                  <a:lnTo>
                    <a:pt x="91" y="4"/>
                  </a:lnTo>
                  <a:lnTo>
                    <a:pt x="91" y="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48" name="Group 47">
            <a:extLst>
              <a:ext uri="{FF2B5EF4-FFF2-40B4-BE49-F238E27FC236}">
                <a16:creationId xmlns:a16="http://schemas.microsoft.com/office/drawing/2014/main" id="{EFEC2EB4-2C49-FA57-FD02-6BF3809626A4}"/>
              </a:ext>
            </a:extLst>
          </p:cNvPr>
          <p:cNvGrpSpPr/>
          <p:nvPr/>
        </p:nvGrpSpPr>
        <p:grpSpPr>
          <a:xfrm rot="10800000">
            <a:off x="6082948" y="3659096"/>
            <a:ext cx="1885950" cy="858838"/>
            <a:chOff x="3246438" y="484188"/>
            <a:chExt cx="1885950" cy="858838"/>
          </a:xfrm>
          <a:solidFill>
            <a:schemeClr val="accent4"/>
          </a:solidFill>
          <a:scene3d>
            <a:camera prst="orthographicFront">
              <a:rot lat="0" lon="0" rev="0"/>
            </a:camera>
            <a:lightRig rig="balanced" dir="t">
              <a:rot lat="0" lon="0" rev="8700000"/>
            </a:lightRig>
          </a:scene3d>
        </p:grpSpPr>
        <p:sp>
          <p:nvSpPr>
            <p:cNvPr id="49" name="Rectangle 6">
              <a:extLst>
                <a:ext uri="{FF2B5EF4-FFF2-40B4-BE49-F238E27FC236}">
                  <a16:creationId xmlns:a16="http://schemas.microsoft.com/office/drawing/2014/main" id="{C181288C-BA9E-23F3-9A51-A61DF0C8F2FF}"/>
                </a:ext>
              </a:extLst>
            </p:cNvPr>
            <p:cNvSpPr>
              <a:spLocks noChangeArrowheads="1"/>
            </p:cNvSpPr>
            <p:nvPr/>
          </p:nvSpPr>
          <p:spPr bwMode="auto">
            <a:xfrm>
              <a:off x="3421063" y="763588"/>
              <a:ext cx="1609725" cy="4111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7">
              <a:extLst>
                <a:ext uri="{FF2B5EF4-FFF2-40B4-BE49-F238E27FC236}">
                  <a16:creationId xmlns:a16="http://schemas.microsoft.com/office/drawing/2014/main" id="{0A72BAB0-EACE-D70B-0F51-9256847905F4}"/>
                </a:ext>
              </a:extLst>
            </p:cNvPr>
            <p:cNvSpPr>
              <a:spLocks/>
            </p:cNvSpPr>
            <p:nvPr/>
          </p:nvSpPr>
          <p:spPr bwMode="auto">
            <a:xfrm>
              <a:off x="3405188" y="741363"/>
              <a:ext cx="65088" cy="461963"/>
            </a:xfrm>
            <a:custGeom>
              <a:avLst/>
              <a:gdLst>
                <a:gd name="T0" fmla="*/ 41 w 41"/>
                <a:gd name="T1" fmla="*/ 273 h 291"/>
                <a:gd name="T2" fmla="*/ 0 w 41"/>
                <a:gd name="T3" fmla="*/ 291 h 291"/>
                <a:gd name="T4" fmla="*/ 0 w 41"/>
                <a:gd name="T5" fmla="*/ 0 h 291"/>
                <a:gd name="T6" fmla="*/ 41 w 41"/>
                <a:gd name="T7" fmla="*/ 14 h 291"/>
                <a:gd name="T8" fmla="*/ 41 w 41"/>
                <a:gd name="T9" fmla="*/ 273 h 291"/>
              </a:gdLst>
              <a:ahLst/>
              <a:cxnLst>
                <a:cxn ang="0">
                  <a:pos x="T0" y="T1"/>
                </a:cxn>
                <a:cxn ang="0">
                  <a:pos x="T2" y="T3"/>
                </a:cxn>
                <a:cxn ang="0">
                  <a:pos x="T4" y="T5"/>
                </a:cxn>
                <a:cxn ang="0">
                  <a:pos x="T6" y="T7"/>
                </a:cxn>
                <a:cxn ang="0">
                  <a:pos x="T8" y="T9"/>
                </a:cxn>
              </a:cxnLst>
              <a:rect l="0" t="0" r="r" b="b"/>
              <a:pathLst>
                <a:path w="41" h="291">
                  <a:moveTo>
                    <a:pt x="41" y="273"/>
                  </a:moveTo>
                  <a:lnTo>
                    <a:pt x="0" y="291"/>
                  </a:lnTo>
                  <a:lnTo>
                    <a:pt x="0" y="0"/>
                  </a:lnTo>
                  <a:lnTo>
                    <a:pt x="41" y="14"/>
                  </a:lnTo>
                  <a:lnTo>
                    <a:pt x="41" y="273"/>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1" name="Rectangle 8">
              <a:extLst>
                <a:ext uri="{FF2B5EF4-FFF2-40B4-BE49-F238E27FC236}">
                  <a16:creationId xmlns:a16="http://schemas.microsoft.com/office/drawing/2014/main" id="{241ECFFB-7657-9A5E-4276-BF3FF40F5028}"/>
                </a:ext>
              </a:extLst>
            </p:cNvPr>
            <p:cNvSpPr>
              <a:spLocks noChangeArrowheads="1"/>
            </p:cNvSpPr>
            <p:nvPr/>
          </p:nvSpPr>
          <p:spPr bwMode="auto">
            <a:xfrm>
              <a:off x="3319463" y="741363"/>
              <a:ext cx="85725" cy="4619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9">
              <a:extLst>
                <a:ext uri="{FF2B5EF4-FFF2-40B4-BE49-F238E27FC236}">
                  <a16:creationId xmlns:a16="http://schemas.microsoft.com/office/drawing/2014/main" id="{5E4D510B-425B-447D-3F36-5942816969AC}"/>
                </a:ext>
              </a:extLst>
            </p:cNvPr>
            <p:cNvSpPr>
              <a:spLocks/>
            </p:cNvSpPr>
            <p:nvPr/>
          </p:nvSpPr>
          <p:spPr bwMode="auto">
            <a:xfrm>
              <a:off x="3246438" y="735013"/>
              <a:ext cx="73025" cy="471488"/>
            </a:xfrm>
            <a:custGeom>
              <a:avLst/>
              <a:gdLst>
                <a:gd name="T0" fmla="*/ 46 w 46"/>
                <a:gd name="T1" fmla="*/ 295 h 297"/>
                <a:gd name="T2" fmla="*/ 46 w 46"/>
                <a:gd name="T3" fmla="*/ 295 h 297"/>
                <a:gd name="T4" fmla="*/ 46 w 46"/>
                <a:gd name="T5" fmla="*/ 295 h 297"/>
                <a:gd name="T6" fmla="*/ 38 w 46"/>
                <a:gd name="T7" fmla="*/ 297 h 297"/>
                <a:gd name="T8" fmla="*/ 30 w 46"/>
                <a:gd name="T9" fmla="*/ 297 h 297"/>
                <a:gd name="T10" fmla="*/ 22 w 46"/>
                <a:gd name="T11" fmla="*/ 295 h 297"/>
                <a:gd name="T12" fmla="*/ 16 w 46"/>
                <a:gd name="T13" fmla="*/ 291 h 297"/>
                <a:gd name="T14" fmla="*/ 10 w 46"/>
                <a:gd name="T15" fmla="*/ 287 h 297"/>
                <a:gd name="T16" fmla="*/ 6 w 46"/>
                <a:gd name="T17" fmla="*/ 281 h 297"/>
                <a:gd name="T18" fmla="*/ 2 w 46"/>
                <a:gd name="T19" fmla="*/ 273 h 297"/>
                <a:gd name="T20" fmla="*/ 0 w 46"/>
                <a:gd name="T21" fmla="*/ 265 h 297"/>
                <a:gd name="T22" fmla="*/ 0 w 46"/>
                <a:gd name="T23" fmla="*/ 33 h 297"/>
                <a:gd name="T24" fmla="*/ 0 w 46"/>
                <a:gd name="T25" fmla="*/ 33 h 297"/>
                <a:gd name="T26" fmla="*/ 2 w 46"/>
                <a:gd name="T27" fmla="*/ 26 h 297"/>
                <a:gd name="T28" fmla="*/ 4 w 46"/>
                <a:gd name="T29" fmla="*/ 18 h 297"/>
                <a:gd name="T30" fmla="*/ 10 w 46"/>
                <a:gd name="T31" fmla="*/ 12 h 297"/>
                <a:gd name="T32" fmla="*/ 14 w 46"/>
                <a:gd name="T33" fmla="*/ 6 h 297"/>
                <a:gd name="T34" fmla="*/ 22 w 46"/>
                <a:gd name="T35" fmla="*/ 4 h 297"/>
                <a:gd name="T36" fmla="*/ 28 w 46"/>
                <a:gd name="T37" fmla="*/ 2 h 297"/>
                <a:gd name="T38" fmla="*/ 36 w 46"/>
                <a:gd name="T39" fmla="*/ 0 h 297"/>
                <a:gd name="T40" fmla="*/ 44 w 46"/>
                <a:gd name="T41" fmla="*/ 2 h 297"/>
                <a:gd name="T42" fmla="*/ 46 w 46"/>
                <a:gd name="T43" fmla="*/ 4 h 297"/>
                <a:gd name="T44" fmla="*/ 46 w 46"/>
                <a:gd name="T45"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7">
                  <a:moveTo>
                    <a:pt x="46" y="295"/>
                  </a:moveTo>
                  <a:lnTo>
                    <a:pt x="46" y="295"/>
                  </a:lnTo>
                  <a:lnTo>
                    <a:pt x="46" y="295"/>
                  </a:lnTo>
                  <a:lnTo>
                    <a:pt x="38" y="297"/>
                  </a:lnTo>
                  <a:lnTo>
                    <a:pt x="30" y="297"/>
                  </a:lnTo>
                  <a:lnTo>
                    <a:pt x="22" y="295"/>
                  </a:lnTo>
                  <a:lnTo>
                    <a:pt x="16" y="291"/>
                  </a:lnTo>
                  <a:lnTo>
                    <a:pt x="10" y="287"/>
                  </a:lnTo>
                  <a:lnTo>
                    <a:pt x="6" y="281"/>
                  </a:lnTo>
                  <a:lnTo>
                    <a:pt x="2" y="273"/>
                  </a:lnTo>
                  <a:lnTo>
                    <a:pt x="0" y="265"/>
                  </a:lnTo>
                  <a:lnTo>
                    <a:pt x="0" y="33"/>
                  </a:lnTo>
                  <a:lnTo>
                    <a:pt x="0" y="33"/>
                  </a:lnTo>
                  <a:lnTo>
                    <a:pt x="2" y="26"/>
                  </a:lnTo>
                  <a:lnTo>
                    <a:pt x="4" y="18"/>
                  </a:lnTo>
                  <a:lnTo>
                    <a:pt x="10" y="12"/>
                  </a:lnTo>
                  <a:lnTo>
                    <a:pt x="14" y="6"/>
                  </a:lnTo>
                  <a:lnTo>
                    <a:pt x="22" y="4"/>
                  </a:lnTo>
                  <a:lnTo>
                    <a:pt x="28" y="2"/>
                  </a:lnTo>
                  <a:lnTo>
                    <a:pt x="36" y="0"/>
                  </a:lnTo>
                  <a:lnTo>
                    <a:pt x="44" y="2"/>
                  </a:lnTo>
                  <a:lnTo>
                    <a:pt x="46" y="4"/>
                  </a:lnTo>
                  <a:lnTo>
                    <a:pt x="46" y="29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10">
              <a:extLst>
                <a:ext uri="{FF2B5EF4-FFF2-40B4-BE49-F238E27FC236}">
                  <a16:creationId xmlns:a16="http://schemas.microsoft.com/office/drawing/2014/main" id="{A70991A8-B925-8DE2-D98A-CE0C47B71346}"/>
                </a:ext>
              </a:extLst>
            </p:cNvPr>
            <p:cNvSpPr>
              <a:spLocks/>
            </p:cNvSpPr>
            <p:nvPr/>
          </p:nvSpPr>
          <p:spPr bwMode="auto">
            <a:xfrm>
              <a:off x="4906963" y="741363"/>
              <a:ext cx="66675" cy="461963"/>
            </a:xfrm>
            <a:custGeom>
              <a:avLst/>
              <a:gdLst>
                <a:gd name="T0" fmla="*/ 0 w 42"/>
                <a:gd name="T1" fmla="*/ 273 h 291"/>
                <a:gd name="T2" fmla="*/ 42 w 42"/>
                <a:gd name="T3" fmla="*/ 291 h 291"/>
                <a:gd name="T4" fmla="*/ 42 w 42"/>
                <a:gd name="T5" fmla="*/ 0 h 291"/>
                <a:gd name="T6" fmla="*/ 0 w 42"/>
                <a:gd name="T7" fmla="*/ 14 h 291"/>
                <a:gd name="T8" fmla="*/ 0 w 42"/>
                <a:gd name="T9" fmla="*/ 273 h 291"/>
              </a:gdLst>
              <a:ahLst/>
              <a:cxnLst>
                <a:cxn ang="0">
                  <a:pos x="T0" y="T1"/>
                </a:cxn>
                <a:cxn ang="0">
                  <a:pos x="T2" y="T3"/>
                </a:cxn>
                <a:cxn ang="0">
                  <a:pos x="T4" y="T5"/>
                </a:cxn>
                <a:cxn ang="0">
                  <a:pos x="T6" y="T7"/>
                </a:cxn>
                <a:cxn ang="0">
                  <a:pos x="T8" y="T9"/>
                </a:cxn>
              </a:cxnLst>
              <a:rect l="0" t="0" r="r" b="b"/>
              <a:pathLst>
                <a:path w="42" h="291">
                  <a:moveTo>
                    <a:pt x="0" y="273"/>
                  </a:moveTo>
                  <a:lnTo>
                    <a:pt x="42" y="291"/>
                  </a:lnTo>
                  <a:lnTo>
                    <a:pt x="42" y="0"/>
                  </a:lnTo>
                  <a:lnTo>
                    <a:pt x="0" y="14"/>
                  </a:lnTo>
                  <a:lnTo>
                    <a:pt x="0" y="273"/>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4" name="Rectangle 11">
              <a:extLst>
                <a:ext uri="{FF2B5EF4-FFF2-40B4-BE49-F238E27FC236}">
                  <a16:creationId xmlns:a16="http://schemas.microsoft.com/office/drawing/2014/main" id="{2C933992-CF4F-E217-AE22-AA79B12FFD8C}"/>
                </a:ext>
              </a:extLst>
            </p:cNvPr>
            <p:cNvSpPr>
              <a:spLocks noChangeArrowheads="1"/>
            </p:cNvSpPr>
            <p:nvPr/>
          </p:nvSpPr>
          <p:spPr bwMode="auto">
            <a:xfrm>
              <a:off x="4973638" y="741363"/>
              <a:ext cx="85725" cy="4619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5" name="Freeform 12">
              <a:extLst>
                <a:ext uri="{FF2B5EF4-FFF2-40B4-BE49-F238E27FC236}">
                  <a16:creationId xmlns:a16="http://schemas.microsoft.com/office/drawing/2014/main" id="{64F49404-7939-77B3-E4FA-F4E06FB8F59E}"/>
                </a:ext>
              </a:extLst>
            </p:cNvPr>
            <p:cNvSpPr>
              <a:spLocks/>
            </p:cNvSpPr>
            <p:nvPr/>
          </p:nvSpPr>
          <p:spPr bwMode="auto">
            <a:xfrm>
              <a:off x="5059363" y="735013"/>
              <a:ext cx="73025" cy="471488"/>
            </a:xfrm>
            <a:custGeom>
              <a:avLst/>
              <a:gdLst>
                <a:gd name="T0" fmla="*/ 0 w 46"/>
                <a:gd name="T1" fmla="*/ 295 h 297"/>
                <a:gd name="T2" fmla="*/ 0 w 46"/>
                <a:gd name="T3" fmla="*/ 295 h 297"/>
                <a:gd name="T4" fmla="*/ 0 w 46"/>
                <a:gd name="T5" fmla="*/ 295 h 297"/>
                <a:gd name="T6" fmla="*/ 8 w 46"/>
                <a:gd name="T7" fmla="*/ 297 h 297"/>
                <a:gd name="T8" fmla="*/ 16 w 46"/>
                <a:gd name="T9" fmla="*/ 297 h 297"/>
                <a:gd name="T10" fmla="*/ 24 w 46"/>
                <a:gd name="T11" fmla="*/ 295 h 297"/>
                <a:gd name="T12" fmla="*/ 32 w 46"/>
                <a:gd name="T13" fmla="*/ 291 h 297"/>
                <a:gd name="T14" fmla="*/ 38 w 46"/>
                <a:gd name="T15" fmla="*/ 287 h 297"/>
                <a:gd name="T16" fmla="*/ 42 w 46"/>
                <a:gd name="T17" fmla="*/ 281 h 297"/>
                <a:gd name="T18" fmla="*/ 44 w 46"/>
                <a:gd name="T19" fmla="*/ 273 h 297"/>
                <a:gd name="T20" fmla="*/ 46 w 46"/>
                <a:gd name="T21" fmla="*/ 265 h 297"/>
                <a:gd name="T22" fmla="*/ 46 w 46"/>
                <a:gd name="T23" fmla="*/ 33 h 297"/>
                <a:gd name="T24" fmla="*/ 46 w 46"/>
                <a:gd name="T25" fmla="*/ 33 h 297"/>
                <a:gd name="T26" fmla="*/ 46 w 46"/>
                <a:gd name="T27" fmla="*/ 26 h 297"/>
                <a:gd name="T28" fmla="*/ 42 w 46"/>
                <a:gd name="T29" fmla="*/ 18 h 297"/>
                <a:gd name="T30" fmla="*/ 38 w 46"/>
                <a:gd name="T31" fmla="*/ 12 h 297"/>
                <a:gd name="T32" fmla="*/ 32 w 46"/>
                <a:gd name="T33" fmla="*/ 6 h 297"/>
                <a:gd name="T34" fmla="*/ 26 w 46"/>
                <a:gd name="T35" fmla="*/ 4 h 297"/>
                <a:gd name="T36" fmla="*/ 18 w 46"/>
                <a:gd name="T37" fmla="*/ 2 h 297"/>
                <a:gd name="T38" fmla="*/ 10 w 46"/>
                <a:gd name="T39" fmla="*/ 0 h 297"/>
                <a:gd name="T40" fmla="*/ 2 w 46"/>
                <a:gd name="T41" fmla="*/ 2 h 297"/>
                <a:gd name="T42" fmla="*/ 0 w 46"/>
                <a:gd name="T43" fmla="*/ 4 h 297"/>
                <a:gd name="T44" fmla="*/ 0 w 46"/>
                <a:gd name="T45"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7">
                  <a:moveTo>
                    <a:pt x="0" y="295"/>
                  </a:moveTo>
                  <a:lnTo>
                    <a:pt x="0" y="295"/>
                  </a:lnTo>
                  <a:lnTo>
                    <a:pt x="0" y="295"/>
                  </a:lnTo>
                  <a:lnTo>
                    <a:pt x="8" y="297"/>
                  </a:lnTo>
                  <a:lnTo>
                    <a:pt x="16" y="297"/>
                  </a:lnTo>
                  <a:lnTo>
                    <a:pt x="24" y="295"/>
                  </a:lnTo>
                  <a:lnTo>
                    <a:pt x="32" y="291"/>
                  </a:lnTo>
                  <a:lnTo>
                    <a:pt x="38" y="287"/>
                  </a:lnTo>
                  <a:lnTo>
                    <a:pt x="42" y="281"/>
                  </a:lnTo>
                  <a:lnTo>
                    <a:pt x="44" y="273"/>
                  </a:lnTo>
                  <a:lnTo>
                    <a:pt x="46" y="265"/>
                  </a:lnTo>
                  <a:lnTo>
                    <a:pt x="46" y="33"/>
                  </a:lnTo>
                  <a:lnTo>
                    <a:pt x="46" y="33"/>
                  </a:lnTo>
                  <a:lnTo>
                    <a:pt x="46" y="26"/>
                  </a:lnTo>
                  <a:lnTo>
                    <a:pt x="42" y="18"/>
                  </a:lnTo>
                  <a:lnTo>
                    <a:pt x="38" y="12"/>
                  </a:lnTo>
                  <a:lnTo>
                    <a:pt x="32" y="6"/>
                  </a:lnTo>
                  <a:lnTo>
                    <a:pt x="26" y="4"/>
                  </a:lnTo>
                  <a:lnTo>
                    <a:pt x="18" y="2"/>
                  </a:lnTo>
                  <a:lnTo>
                    <a:pt x="10" y="0"/>
                  </a:lnTo>
                  <a:lnTo>
                    <a:pt x="2" y="2"/>
                  </a:lnTo>
                  <a:lnTo>
                    <a:pt x="0" y="4"/>
                  </a:lnTo>
                  <a:lnTo>
                    <a:pt x="0" y="29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6" name="Freeform 13">
              <a:extLst>
                <a:ext uri="{FF2B5EF4-FFF2-40B4-BE49-F238E27FC236}">
                  <a16:creationId xmlns:a16="http://schemas.microsoft.com/office/drawing/2014/main" id="{358EDE27-731B-21AD-CCAD-40FEAFC64391}"/>
                </a:ext>
              </a:extLst>
            </p:cNvPr>
            <p:cNvSpPr>
              <a:spLocks/>
            </p:cNvSpPr>
            <p:nvPr/>
          </p:nvSpPr>
          <p:spPr bwMode="auto">
            <a:xfrm>
              <a:off x="3794126" y="706438"/>
              <a:ext cx="757238" cy="528638"/>
            </a:xfrm>
            <a:custGeom>
              <a:avLst/>
              <a:gdLst>
                <a:gd name="T0" fmla="*/ 432 w 477"/>
                <a:gd name="T1" fmla="*/ 0 h 333"/>
                <a:gd name="T2" fmla="*/ 46 w 477"/>
                <a:gd name="T3" fmla="*/ 0 h 333"/>
                <a:gd name="T4" fmla="*/ 46 w 477"/>
                <a:gd name="T5" fmla="*/ 0 h 333"/>
                <a:gd name="T6" fmla="*/ 36 w 477"/>
                <a:gd name="T7" fmla="*/ 2 h 333"/>
                <a:gd name="T8" fmla="*/ 28 w 477"/>
                <a:gd name="T9" fmla="*/ 4 h 333"/>
                <a:gd name="T10" fmla="*/ 20 w 477"/>
                <a:gd name="T11" fmla="*/ 8 h 333"/>
                <a:gd name="T12" fmla="*/ 14 w 477"/>
                <a:gd name="T13" fmla="*/ 14 h 333"/>
                <a:gd name="T14" fmla="*/ 8 w 477"/>
                <a:gd name="T15" fmla="*/ 20 h 333"/>
                <a:gd name="T16" fmla="*/ 4 w 477"/>
                <a:gd name="T17" fmla="*/ 28 h 333"/>
                <a:gd name="T18" fmla="*/ 2 w 477"/>
                <a:gd name="T19" fmla="*/ 36 h 333"/>
                <a:gd name="T20" fmla="*/ 0 w 477"/>
                <a:gd name="T21" fmla="*/ 46 h 333"/>
                <a:gd name="T22" fmla="*/ 0 w 477"/>
                <a:gd name="T23" fmla="*/ 289 h 333"/>
                <a:gd name="T24" fmla="*/ 0 w 477"/>
                <a:gd name="T25" fmla="*/ 289 h 333"/>
                <a:gd name="T26" fmla="*/ 2 w 477"/>
                <a:gd name="T27" fmla="*/ 297 h 333"/>
                <a:gd name="T28" fmla="*/ 4 w 477"/>
                <a:gd name="T29" fmla="*/ 307 h 333"/>
                <a:gd name="T30" fmla="*/ 8 w 477"/>
                <a:gd name="T31" fmla="*/ 313 h 333"/>
                <a:gd name="T32" fmla="*/ 14 w 477"/>
                <a:gd name="T33" fmla="*/ 321 h 333"/>
                <a:gd name="T34" fmla="*/ 20 w 477"/>
                <a:gd name="T35" fmla="*/ 327 h 333"/>
                <a:gd name="T36" fmla="*/ 28 w 477"/>
                <a:gd name="T37" fmla="*/ 331 h 333"/>
                <a:gd name="T38" fmla="*/ 36 w 477"/>
                <a:gd name="T39" fmla="*/ 333 h 333"/>
                <a:gd name="T40" fmla="*/ 46 w 477"/>
                <a:gd name="T41" fmla="*/ 333 h 333"/>
                <a:gd name="T42" fmla="*/ 432 w 477"/>
                <a:gd name="T43" fmla="*/ 333 h 333"/>
                <a:gd name="T44" fmla="*/ 432 w 477"/>
                <a:gd name="T45" fmla="*/ 333 h 333"/>
                <a:gd name="T46" fmla="*/ 442 w 477"/>
                <a:gd name="T47" fmla="*/ 333 h 333"/>
                <a:gd name="T48" fmla="*/ 450 w 477"/>
                <a:gd name="T49" fmla="*/ 331 h 333"/>
                <a:gd name="T50" fmla="*/ 457 w 477"/>
                <a:gd name="T51" fmla="*/ 327 h 333"/>
                <a:gd name="T52" fmla="*/ 463 w 477"/>
                <a:gd name="T53" fmla="*/ 321 h 333"/>
                <a:gd name="T54" fmla="*/ 469 w 477"/>
                <a:gd name="T55" fmla="*/ 313 h 333"/>
                <a:gd name="T56" fmla="*/ 473 w 477"/>
                <a:gd name="T57" fmla="*/ 307 h 333"/>
                <a:gd name="T58" fmla="*/ 475 w 477"/>
                <a:gd name="T59" fmla="*/ 297 h 333"/>
                <a:gd name="T60" fmla="*/ 477 w 477"/>
                <a:gd name="T61" fmla="*/ 289 h 333"/>
                <a:gd name="T62" fmla="*/ 477 w 477"/>
                <a:gd name="T63" fmla="*/ 46 h 333"/>
                <a:gd name="T64" fmla="*/ 477 w 477"/>
                <a:gd name="T65" fmla="*/ 46 h 333"/>
                <a:gd name="T66" fmla="*/ 475 w 477"/>
                <a:gd name="T67" fmla="*/ 36 h 333"/>
                <a:gd name="T68" fmla="*/ 473 w 477"/>
                <a:gd name="T69" fmla="*/ 28 h 333"/>
                <a:gd name="T70" fmla="*/ 469 w 477"/>
                <a:gd name="T71" fmla="*/ 20 h 333"/>
                <a:gd name="T72" fmla="*/ 463 w 477"/>
                <a:gd name="T73" fmla="*/ 14 h 333"/>
                <a:gd name="T74" fmla="*/ 457 w 477"/>
                <a:gd name="T75" fmla="*/ 8 h 333"/>
                <a:gd name="T76" fmla="*/ 450 w 477"/>
                <a:gd name="T77" fmla="*/ 4 h 333"/>
                <a:gd name="T78" fmla="*/ 442 w 477"/>
                <a:gd name="T79" fmla="*/ 2 h 333"/>
                <a:gd name="T80" fmla="*/ 432 w 477"/>
                <a:gd name="T81" fmla="*/ 0 h 333"/>
                <a:gd name="T82" fmla="*/ 432 w 477"/>
                <a:gd name="T8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7" h="333">
                  <a:moveTo>
                    <a:pt x="432" y="0"/>
                  </a:moveTo>
                  <a:lnTo>
                    <a:pt x="46" y="0"/>
                  </a:lnTo>
                  <a:lnTo>
                    <a:pt x="46" y="0"/>
                  </a:lnTo>
                  <a:lnTo>
                    <a:pt x="36" y="2"/>
                  </a:lnTo>
                  <a:lnTo>
                    <a:pt x="28" y="4"/>
                  </a:lnTo>
                  <a:lnTo>
                    <a:pt x="20" y="8"/>
                  </a:lnTo>
                  <a:lnTo>
                    <a:pt x="14" y="14"/>
                  </a:lnTo>
                  <a:lnTo>
                    <a:pt x="8" y="20"/>
                  </a:lnTo>
                  <a:lnTo>
                    <a:pt x="4" y="28"/>
                  </a:lnTo>
                  <a:lnTo>
                    <a:pt x="2" y="36"/>
                  </a:lnTo>
                  <a:lnTo>
                    <a:pt x="0" y="46"/>
                  </a:lnTo>
                  <a:lnTo>
                    <a:pt x="0" y="289"/>
                  </a:lnTo>
                  <a:lnTo>
                    <a:pt x="0" y="289"/>
                  </a:lnTo>
                  <a:lnTo>
                    <a:pt x="2" y="297"/>
                  </a:lnTo>
                  <a:lnTo>
                    <a:pt x="4" y="307"/>
                  </a:lnTo>
                  <a:lnTo>
                    <a:pt x="8" y="313"/>
                  </a:lnTo>
                  <a:lnTo>
                    <a:pt x="14" y="321"/>
                  </a:lnTo>
                  <a:lnTo>
                    <a:pt x="20" y="327"/>
                  </a:lnTo>
                  <a:lnTo>
                    <a:pt x="28" y="331"/>
                  </a:lnTo>
                  <a:lnTo>
                    <a:pt x="36" y="333"/>
                  </a:lnTo>
                  <a:lnTo>
                    <a:pt x="46" y="333"/>
                  </a:lnTo>
                  <a:lnTo>
                    <a:pt x="432" y="333"/>
                  </a:lnTo>
                  <a:lnTo>
                    <a:pt x="432" y="333"/>
                  </a:lnTo>
                  <a:lnTo>
                    <a:pt x="442" y="333"/>
                  </a:lnTo>
                  <a:lnTo>
                    <a:pt x="450" y="331"/>
                  </a:lnTo>
                  <a:lnTo>
                    <a:pt x="457" y="327"/>
                  </a:lnTo>
                  <a:lnTo>
                    <a:pt x="463" y="321"/>
                  </a:lnTo>
                  <a:lnTo>
                    <a:pt x="469" y="313"/>
                  </a:lnTo>
                  <a:lnTo>
                    <a:pt x="473" y="307"/>
                  </a:lnTo>
                  <a:lnTo>
                    <a:pt x="475" y="297"/>
                  </a:lnTo>
                  <a:lnTo>
                    <a:pt x="477" y="289"/>
                  </a:lnTo>
                  <a:lnTo>
                    <a:pt x="477" y="46"/>
                  </a:lnTo>
                  <a:lnTo>
                    <a:pt x="477" y="46"/>
                  </a:lnTo>
                  <a:lnTo>
                    <a:pt x="475" y="36"/>
                  </a:lnTo>
                  <a:lnTo>
                    <a:pt x="473" y="28"/>
                  </a:lnTo>
                  <a:lnTo>
                    <a:pt x="469" y="20"/>
                  </a:lnTo>
                  <a:lnTo>
                    <a:pt x="463" y="14"/>
                  </a:lnTo>
                  <a:lnTo>
                    <a:pt x="457" y="8"/>
                  </a:lnTo>
                  <a:lnTo>
                    <a:pt x="450" y="4"/>
                  </a:lnTo>
                  <a:lnTo>
                    <a:pt x="442" y="2"/>
                  </a:lnTo>
                  <a:lnTo>
                    <a:pt x="432" y="0"/>
                  </a:lnTo>
                  <a:lnTo>
                    <a:pt x="432" y="0"/>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7" name="Freeform 14">
              <a:extLst>
                <a:ext uri="{FF2B5EF4-FFF2-40B4-BE49-F238E27FC236}">
                  <a16:creationId xmlns:a16="http://schemas.microsoft.com/office/drawing/2014/main" id="{6F8C526A-20F5-5409-5162-A32B7A690EF5}"/>
                </a:ext>
              </a:extLst>
            </p:cNvPr>
            <p:cNvSpPr>
              <a:spLocks/>
            </p:cNvSpPr>
            <p:nvPr/>
          </p:nvSpPr>
          <p:spPr bwMode="auto">
            <a:xfrm>
              <a:off x="3990976" y="790576"/>
              <a:ext cx="365125" cy="361950"/>
            </a:xfrm>
            <a:custGeom>
              <a:avLst/>
              <a:gdLst>
                <a:gd name="T0" fmla="*/ 230 w 230"/>
                <a:gd name="T1" fmla="*/ 114 h 228"/>
                <a:gd name="T2" fmla="*/ 230 w 230"/>
                <a:gd name="T3" fmla="*/ 114 h 228"/>
                <a:gd name="T4" fmla="*/ 228 w 230"/>
                <a:gd name="T5" fmla="*/ 90 h 228"/>
                <a:gd name="T6" fmla="*/ 220 w 230"/>
                <a:gd name="T7" fmla="*/ 70 h 228"/>
                <a:gd name="T8" fmla="*/ 210 w 230"/>
                <a:gd name="T9" fmla="*/ 50 h 228"/>
                <a:gd name="T10" fmla="*/ 196 w 230"/>
                <a:gd name="T11" fmla="*/ 32 h 228"/>
                <a:gd name="T12" fmla="*/ 180 w 230"/>
                <a:gd name="T13" fmla="*/ 18 h 228"/>
                <a:gd name="T14" fmla="*/ 160 w 230"/>
                <a:gd name="T15" fmla="*/ 8 h 228"/>
                <a:gd name="T16" fmla="*/ 138 w 230"/>
                <a:gd name="T17" fmla="*/ 2 h 228"/>
                <a:gd name="T18" fmla="*/ 116 w 230"/>
                <a:gd name="T19" fmla="*/ 0 h 228"/>
                <a:gd name="T20" fmla="*/ 116 w 230"/>
                <a:gd name="T21" fmla="*/ 0 h 228"/>
                <a:gd name="T22" fmla="*/ 92 w 230"/>
                <a:gd name="T23" fmla="*/ 2 h 228"/>
                <a:gd name="T24" fmla="*/ 70 w 230"/>
                <a:gd name="T25" fmla="*/ 8 h 228"/>
                <a:gd name="T26" fmla="*/ 52 w 230"/>
                <a:gd name="T27" fmla="*/ 18 h 228"/>
                <a:gd name="T28" fmla="*/ 34 w 230"/>
                <a:gd name="T29" fmla="*/ 32 h 228"/>
                <a:gd name="T30" fmla="*/ 20 w 230"/>
                <a:gd name="T31" fmla="*/ 50 h 228"/>
                <a:gd name="T32" fmla="*/ 10 w 230"/>
                <a:gd name="T33" fmla="*/ 70 h 228"/>
                <a:gd name="T34" fmla="*/ 4 w 230"/>
                <a:gd name="T35" fmla="*/ 90 h 228"/>
                <a:gd name="T36" fmla="*/ 0 w 230"/>
                <a:gd name="T37" fmla="*/ 114 h 228"/>
                <a:gd name="T38" fmla="*/ 0 w 230"/>
                <a:gd name="T39" fmla="*/ 114 h 228"/>
                <a:gd name="T40" fmla="*/ 4 w 230"/>
                <a:gd name="T41" fmla="*/ 136 h 228"/>
                <a:gd name="T42" fmla="*/ 10 w 230"/>
                <a:gd name="T43" fmla="*/ 158 h 228"/>
                <a:gd name="T44" fmla="*/ 20 w 230"/>
                <a:gd name="T45" fmla="*/ 178 h 228"/>
                <a:gd name="T46" fmla="*/ 34 w 230"/>
                <a:gd name="T47" fmla="*/ 194 h 228"/>
                <a:gd name="T48" fmla="*/ 52 w 230"/>
                <a:gd name="T49" fmla="*/ 208 h 228"/>
                <a:gd name="T50" fmla="*/ 70 w 230"/>
                <a:gd name="T51" fmla="*/ 218 h 228"/>
                <a:gd name="T52" fmla="*/ 92 w 230"/>
                <a:gd name="T53" fmla="*/ 226 h 228"/>
                <a:gd name="T54" fmla="*/ 116 w 230"/>
                <a:gd name="T55" fmla="*/ 228 h 228"/>
                <a:gd name="T56" fmla="*/ 116 w 230"/>
                <a:gd name="T57" fmla="*/ 228 h 228"/>
                <a:gd name="T58" fmla="*/ 138 w 230"/>
                <a:gd name="T59" fmla="*/ 226 h 228"/>
                <a:gd name="T60" fmla="*/ 160 w 230"/>
                <a:gd name="T61" fmla="*/ 218 h 228"/>
                <a:gd name="T62" fmla="*/ 180 w 230"/>
                <a:gd name="T63" fmla="*/ 208 h 228"/>
                <a:gd name="T64" fmla="*/ 196 w 230"/>
                <a:gd name="T65" fmla="*/ 194 h 228"/>
                <a:gd name="T66" fmla="*/ 210 w 230"/>
                <a:gd name="T67" fmla="*/ 178 h 228"/>
                <a:gd name="T68" fmla="*/ 220 w 230"/>
                <a:gd name="T69" fmla="*/ 158 h 228"/>
                <a:gd name="T70" fmla="*/ 228 w 230"/>
                <a:gd name="T71" fmla="*/ 136 h 228"/>
                <a:gd name="T72" fmla="*/ 230 w 230"/>
                <a:gd name="T73" fmla="*/ 114 h 228"/>
                <a:gd name="T74" fmla="*/ 230 w 230"/>
                <a:gd name="T75"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228">
                  <a:moveTo>
                    <a:pt x="230" y="114"/>
                  </a:moveTo>
                  <a:lnTo>
                    <a:pt x="230" y="114"/>
                  </a:lnTo>
                  <a:lnTo>
                    <a:pt x="228" y="90"/>
                  </a:lnTo>
                  <a:lnTo>
                    <a:pt x="220" y="70"/>
                  </a:lnTo>
                  <a:lnTo>
                    <a:pt x="210" y="50"/>
                  </a:lnTo>
                  <a:lnTo>
                    <a:pt x="196" y="32"/>
                  </a:lnTo>
                  <a:lnTo>
                    <a:pt x="180" y="18"/>
                  </a:lnTo>
                  <a:lnTo>
                    <a:pt x="160" y="8"/>
                  </a:lnTo>
                  <a:lnTo>
                    <a:pt x="138" y="2"/>
                  </a:lnTo>
                  <a:lnTo>
                    <a:pt x="116" y="0"/>
                  </a:lnTo>
                  <a:lnTo>
                    <a:pt x="116" y="0"/>
                  </a:lnTo>
                  <a:lnTo>
                    <a:pt x="92" y="2"/>
                  </a:lnTo>
                  <a:lnTo>
                    <a:pt x="70" y="8"/>
                  </a:lnTo>
                  <a:lnTo>
                    <a:pt x="52" y="18"/>
                  </a:lnTo>
                  <a:lnTo>
                    <a:pt x="34" y="32"/>
                  </a:lnTo>
                  <a:lnTo>
                    <a:pt x="20" y="50"/>
                  </a:lnTo>
                  <a:lnTo>
                    <a:pt x="10" y="70"/>
                  </a:lnTo>
                  <a:lnTo>
                    <a:pt x="4" y="90"/>
                  </a:lnTo>
                  <a:lnTo>
                    <a:pt x="0" y="114"/>
                  </a:lnTo>
                  <a:lnTo>
                    <a:pt x="0" y="114"/>
                  </a:lnTo>
                  <a:lnTo>
                    <a:pt x="4" y="136"/>
                  </a:lnTo>
                  <a:lnTo>
                    <a:pt x="10" y="158"/>
                  </a:lnTo>
                  <a:lnTo>
                    <a:pt x="20" y="178"/>
                  </a:lnTo>
                  <a:lnTo>
                    <a:pt x="34" y="194"/>
                  </a:lnTo>
                  <a:lnTo>
                    <a:pt x="52" y="208"/>
                  </a:lnTo>
                  <a:lnTo>
                    <a:pt x="70" y="218"/>
                  </a:lnTo>
                  <a:lnTo>
                    <a:pt x="92" y="226"/>
                  </a:lnTo>
                  <a:lnTo>
                    <a:pt x="116" y="228"/>
                  </a:lnTo>
                  <a:lnTo>
                    <a:pt x="116" y="228"/>
                  </a:lnTo>
                  <a:lnTo>
                    <a:pt x="138" y="226"/>
                  </a:lnTo>
                  <a:lnTo>
                    <a:pt x="160" y="218"/>
                  </a:lnTo>
                  <a:lnTo>
                    <a:pt x="180" y="208"/>
                  </a:lnTo>
                  <a:lnTo>
                    <a:pt x="196" y="194"/>
                  </a:lnTo>
                  <a:lnTo>
                    <a:pt x="210" y="178"/>
                  </a:lnTo>
                  <a:lnTo>
                    <a:pt x="220" y="158"/>
                  </a:lnTo>
                  <a:lnTo>
                    <a:pt x="228" y="136"/>
                  </a:lnTo>
                  <a:lnTo>
                    <a:pt x="230" y="114"/>
                  </a:lnTo>
                  <a:lnTo>
                    <a:pt x="230" y="11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8" name="Freeform 15">
              <a:extLst>
                <a:ext uri="{FF2B5EF4-FFF2-40B4-BE49-F238E27FC236}">
                  <a16:creationId xmlns:a16="http://schemas.microsoft.com/office/drawing/2014/main" id="{413E34F9-C7E2-CE6F-57A9-0AF55E3A9BF9}"/>
                </a:ext>
              </a:extLst>
            </p:cNvPr>
            <p:cNvSpPr>
              <a:spLocks/>
            </p:cNvSpPr>
            <p:nvPr/>
          </p:nvSpPr>
          <p:spPr bwMode="auto">
            <a:xfrm>
              <a:off x="4098926" y="484188"/>
              <a:ext cx="149225" cy="468313"/>
            </a:xfrm>
            <a:custGeom>
              <a:avLst/>
              <a:gdLst>
                <a:gd name="T0" fmla="*/ 48 w 94"/>
                <a:gd name="T1" fmla="*/ 295 h 295"/>
                <a:gd name="T2" fmla="*/ 48 w 94"/>
                <a:gd name="T3" fmla="*/ 295 h 295"/>
                <a:gd name="T4" fmla="*/ 48 w 94"/>
                <a:gd name="T5" fmla="*/ 295 h 295"/>
                <a:gd name="T6" fmla="*/ 38 w 94"/>
                <a:gd name="T7" fmla="*/ 293 h 295"/>
                <a:gd name="T8" fmla="*/ 30 w 94"/>
                <a:gd name="T9" fmla="*/ 291 h 295"/>
                <a:gd name="T10" fmla="*/ 22 w 94"/>
                <a:gd name="T11" fmla="*/ 287 h 295"/>
                <a:gd name="T12" fmla="*/ 14 w 94"/>
                <a:gd name="T13" fmla="*/ 281 h 295"/>
                <a:gd name="T14" fmla="*/ 8 w 94"/>
                <a:gd name="T15" fmla="*/ 273 h 295"/>
                <a:gd name="T16" fmla="*/ 4 w 94"/>
                <a:gd name="T17" fmla="*/ 265 h 295"/>
                <a:gd name="T18" fmla="*/ 2 w 94"/>
                <a:gd name="T19" fmla="*/ 257 h 295"/>
                <a:gd name="T20" fmla="*/ 0 w 94"/>
                <a:gd name="T21" fmla="*/ 247 h 295"/>
                <a:gd name="T22" fmla="*/ 0 w 94"/>
                <a:gd name="T23" fmla="*/ 46 h 295"/>
                <a:gd name="T24" fmla="*/ 0 w 94"/>
                <a:gd name="T25" fmla="*/ 46 h 295"/>
                <a:gd name="T26" fmla="*/ 2 w 94"/>
                <a:gd name="T27" fmla="*/ 36 h 295"/>
                <a:gd name="T28" fmla="*/ 4 w 94"/>
                <a:gd name="T29" fmla="*/ 28 h 295"/>
                <a:gd name="T30" fmla="*/ 8 w 94"/>
                <a:gd name="T31" fmla="*/ 20 h 295"/>
                <a:gd name="T32" fmla="*/ 14 w 94"/>
                <a:gd name="T33" fmla="*/ 14 h 295"/>
                <a:gd name="T34" fmla="*/ 22 w 94"/>
                <a:gd name="T35" fmla="*/ 8 h 295"/>
                <a:gd name="T36" fmla="*/ 30 w 94"/>
                <a:gd name="T37" fmla="*/ 4 h 295"/>
                <a:gd name="T38" fmla="*/ 38 w 94"/>
                <a:gd name="T39" fmla="*/ 0 h 295"/>
                <a:gd name="T40" fmla="*/ 48 w 94"/>
                <a:gd name="T41" fmla="*/ 0 h 295"/>
                <a:gd name="T42" fmla="*/ 48 w 94"/>
                <a:gd name="T43" fmla="*/ 0 h 295"/>
                <a:gd name="T44" fmla="*/ 48 w 94"/>
                <a:gd name="T45" fmla="*/ 0 h 295"/>
                <a:gd name="T46" fmla="*/ 56 w 94"/>
                <a:gd name="T47" fmla="*/ 0 h 295"/>
                <a:gd name="T48" fmla="*/ 66 w 94"/>
                <a:gd name="T49" fmla="*/ 4 h 295"/>
                <a:gd name="T50" fmla="*/ 74 w 94"/>
                <a:gd name="T51" fmla="*/ 8 h 295"/>
                <a:gd name="T52" fmla="*/ 80 w 94"/>
                <a:gd name="T53" fmla="*/ 14 h 295"/>
                <a:gd name="T54" fmla="*/ 86 w 94"/>
                <a:gd name="T55" fmla="*/ 20 h 295"/>
                <a:gd name="T56" fmla="*/ 90 w 94"/>
                <a:gd name="T57" fmla="*/ 28 h 295"/>
                <a:gd name="T58" fmla="*/ 92 w 94"/>
                <a:gd name="T59" fmla="*/ 36 h 295"/>
                <a:gd name="T60" fmla="*/ 94 w 94"/>
                <a:gd name="T61" fmla="*/ 46 h 295"/>
                <a:gd name="T62" fmla="*/ 94 w 94"/>
                <a:gd name="T63" fmla="*/ 247 h 295"/>
                <a:gd name="T64" fmla="*/ 94 w 94"/>
                <a:gd name="T65" fmla="*/ 247 h 295"/>
                <a:gd name="T66" fmla="*/ 92 w 94"/>
                <a:gd name="T67" fmla="*/ 257 h 295"/>
                <a:gd name="T68" fmla="*/ 90 w 94"/>
                <a:gd name="T69" fmla="*/ 265 h 295"/>
                <a:gd name="T70" fmla="*/ 86 w 94"/>
                <a:gd name="T71" fmla="*/ 273 h 295"/>
                <a:gd name="T72" fmla="*/ 80 w 94"/>
                <a:gd name="T73" fmla="*/ 281 h 295"/>
                <a:gd name="T74" fmla="*/ 74 w 94"/>
                <a:gd name="T75" fmla="*/ 287 h 295"/>
                <a:gd name="T76" fmla="*/ 66 w 94"/>
                <a:gd name="T77" fmla="*/ 291 h 295"/>
                <a:gd name="T78" fmla="*/ 56 w 94"/>
                <a:gd name="T79" fmla="*/ 293 h 295"/>
                <a:gd name="T80" fmla="*/ 48 w 94"/>
                <a:gd name="T81" fmla="*/ 295 h 295"/>
                <a:gd name="T82" fmla="*/ 48 w 94"/>
                <a:gd name="T83"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295">
                  <a:moveTo>
                    <a:pt x="48" y="295"/>
                  </a:moveTo>
                  <a:lnTo>
                    <a:pt x="48" y="295"/>
                  </a:lnTo>
                  <a:lnTo>
                    <a:pt x="48" y="295"/>
                  </a:lnTo>
                  <a:lnTo>
                    <a:pt x="38" y="293"/>
                  </a:lnTo>
                  <a:lnTo>
                    <a:pt x="30" y="291"/>
                  </a:lnTo>
                  <a:lnTo>
                    <a:pt x="22" y="287"/>
                  </a:lnTo>
                  <a:lnTo>
                    <a:pt x="14" y="281"/>
                  </a:lnTo>
                  <a:lnTo>
                    <a:pt x="8" y="273"/>
                  </a:lnTo>
                  <a:lnTo>
                    <a:pt x="4" y="265"/>
                  </a:lnTo>
                  <a:lnTo>
                    <a:pt x="2" y="257"/>
                  </a:lnTo>
                  <a:lnTo>
                    <a:pt x="0" y="247"/>
                  </a:lnTo>
                  <a:lnTo>
                    <a:pt x="0" y="46"/>
                  </a:lnTo>
                  <a:lnTo>
                    <a:pt x="0" y="46"/>
                  </a:lnTo>
                  <a:lnTo>
                    <a:pt x="2" y="36"/>
                  </a:lnTo>
                  <a:lnTo>
                    <a:pt x="4" y="28"/>
                  </a:lnTo>
                  <a:lnTo>
                    <a:pt x="8" y="20"/>
                  </a:lnTo>
                  <a:lnTo>
                    <a:pt x="14" y="14"/>
                  </a:lnTo>
                  <a:lnTo>
                    <a:pt x="22" y="8"/>
                  </a:lnTo>
                  <a:lnTo>
                    <a:pt x="30" y="4"/>
                  </a:lnTo>
                  <a:lnTo>
                    <a:pt x="38" y="0"/>
                  </a:lnTo>
                  <a:lnTo>
                    <a:pt x="48" y="0"/>
                  </a:lnTo>
                  <a:lnTo>
                    <a:pt x="48" y="0"/>
                  </a:lnTo>
                  <a:lnTo>
                    <a:pt x="48" y="0"/>
                  </a:lnTo>
                  <a:lnTo>
                    <a:pt x="56" y="0"/>
                  </a:lnTo>
                  <a:lnTo>
                    <a:pt x="66" y="4"/>
                  </a:lnTo>
                  <a:lnTo>
                    <a:pt x="74" y="8"/>
                  </a:lnTo>
                  <a:lnTo>
                    <a:pt x="80" y="14"/>
                  </a:lnTo>
                  <a:lnTo>
                    <a:pt x="86" y="20"/>
                  </a:lnTo>
                  <a:lnTo>
                    <a:pt x="90" y="28"/>
                  </a:lnTo>
                  <a:lnTo>
                    <a:pt x="92" y="36"/>
                  </a:lnTo>
                  <a:lnTo>
                    <a:pt x="94" y="46"/>
                  </a:lnTo>
                  <a:lnTo>
                    <a:pt x="94" y="247"/>
                  </a:lnTo>
                  <a:lnTo>
                    <a:pt x="94" y="247"/>
                  </a:lnTo>
                  <a:lnTo>
                    <a:pt x="92" y="257"/>
                  </a:lnTo>
                  <a:lnTo>
                    <a:pt x="90" y="265"/>
                  </a:lnTo>
                  <a:lnTo>
                    <a:pt x="86" y="273"/>
                  </a:lnTo>
                  <a:lnTo>
                    <a:pt x="80" y="281"/>
                  </a:lnTo>
                  <a:lnTo>
                    <a:pt x="74" y="287"/>
                  </a:lnTo>
                  <a:lnTo>
                    <a:pt x="66" y="291"/>
                  </a:lnTo>
                  <a:lnTo>
                    <a:pt x="56" y="293"/>
                  </a:lnTo>
                  <a:lnTo>
                    <a:pt x="48" y="295"/>
                  </a:lnTo>
                  <a:lnTo>
                    <a:pt x="48" y="29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9" name="Freeform 16">
              <a:extLst>
                <a:ext uri="{FF2B5EF4-FFF2-40B4-BE49-F238E27FC236}">
                  <a16:creationId xmlns:a16="http://schemas.microsoft.com/office/drawing/2014/main" id="{C4890098-787C-C717-D1D1-C2DECF0BD71C}"/>
                </a:ext>
              </a:extLst>
            </p:cNvPr>
            <p:cNvSpPr>
              <a:spLocks/>
            </p:cNvSpPr>
            <p:nvPr/>
          </p:nvSpPr>
          <p:spPr bwMode="auto">
            <a:xfrm>
              <a:off x="3771901" y="981076"/>
              <a:ext cx="384175" cy="361950"/>
            </a:xfrm>
            <a:custGeom>
              <a:avLst/>
              <a:gdLst>
                <a:gd name="T0" fmla="*/ 230 w 242"/>
                <a:gd name="T1" fmla="*/ 14 h 228"/>
                <a:gd name="T2" fmla="*/ 230 w 242"/>
                <a:gd name="T3" fmla="*/ 14 h 228"/>
                <a:gd name="T4" fmla="*/ 230 w 242"/>
                <a:gd name="T5" fmla="*/ 14 h 228"/>
                <a:gd name="T6" fmla="*/ 236 w 242"/>
                <a:gd name="T7" fmla="*/ 22 h 228"/>
                <a:gd name="T8" fmla="*/ 240 w 242"/>
                <a:gd name="T9" fmla="*/ 30 h 228"/>
                <a:gd name="T10" fmla="*/ 242 w 242"/>
                <a:gd name="T11" fmla="*/ 40 h 228"/>
                <a:gd name="T12" fmla="*/ 242 w 242"/>
                <a:gd name="T13" fmla="*/ 48 h 228"/>
                <a:gd name="T14" fmla="*/ 242 w 242"/>
                <a:gd name="T15" fmla="*/ 56 h 228"/>
                <a:gd name="T16" fmla="*/ 238 w 242"/>
                <a:gd name="T17" fmla="*/ 66 h 228"/>
                <a:gd name="T18" fmla="*/ 234 w 242"/>
                <a:gd name="T19" fmla="*/ 74 h 228"/>
                <a:gd name="T20" fmla="*/ 228 w 242"/>
                <a:gd name="T21" fmla="*/ 80 h 228"/>
                <a:gd name="T22" fmla="*/ 78 w 242"/>
                <a:gd name="T23" fmla="*/ 216 h 228"/>
                <a:gd name="T24" fmla="*/ 78 w 242"/>
                <a:gd name="T25" fmla="*/ 216 h 228"/>
                <a:gd name="T26" fmla="*/ 70 w 242"/>
                <a:gd name="T27" fmla="*/ 222 h 228"/>
                <a:gd name="T28" fmla="*/ 62 w 242"/>
                <a:gd name="T29" fmla="*/ 226 h 228"/>
                <a:gd name="T30" fmla="*/ 52 w 242"/>
                <a:gd name="T31" fmla="*/ 228 h 228"/>
                <a:gd name="T32" fmla="*/ 44 w 242"/>
                <a:gd name="T33" fmla="*/ 228 h 228"/>
                <a:gd name="T34" fmla="*/ 36 w 242"/>
                <a:gd name="T35" fmla="*/ 228 h 228"/>
                <a:gd name="T36" fmla="*/ 26 w 242"/>
                <a:gd name="T37" fmla="*/ 224 h 228"/>
                <a:gd name="T38" fmla="*/ 18 w 242"/>
                <a:gd name="T39" fmla="*/ 220 h 228"/>
                <a:gd name="T40" fmla="*/ 12 w 242"/>
                <a:gd name="T41" fmla="*/ 214 h 228"/>
                <a:gd name="T42" fmla="*/ 12 w 242"/>
                <a:gd name="T43" fmla="*/ 214 h 228"/>
                <a:gd name="T44" fmla="*/ 12 w 242"/>
                <a:gd name="T45" fmla="*/ 214 h 228"/>
                <a:gd name="T46" fmla="*/ 6 w 242"/>
                <a:gd name="T47" fmla="*/ 206 h 228"/>
                <a:gd name="T48" fmla="*/ 2 w 242"/>
                <a:gd name="T49" fmla="*/ 198 h 228"/>
                <a:gd name="T50" fmla="*/ 0 w 242"/>
                <a:gd name="T51" fmla="*/ 188 h 228"/>
                <a:gd name="T52" fmla="*/ 0 w 242"/>
                <a:gd name="T53" fmla="*/ 180 h 228"/>
                <a:gd name="T54" fmla="*/ 2 w 242"/>
                <a:gd name="T55" fmla="*/ 172 h 228"/>
                <a:gd name="T56" fmla="*/ 4 w 242"/>
                <a:gd name="T57" fmla="*/ 162 h 228"/>
                <a:gd name="T58" fmla="*/ 8 w 242"/>
                <a:gd name="T59" fmla="*/ 154 h 228"/>
                <a:gd name="T60" fmla="*/ 14 w 242"/>
                <a:gd name="T61" fmla="*/ 148 h 228"/>
                <a:gd name="T62" fmla="*/ 164 w 242"/>
                <a:gd name="T63" fmla="*/ 12 h 228"/>
                <a:gd name="T64" fmla="*/ 164 w 242"/>
                <a:gd name="T65" fmla="*/ 12 h 228"/>
                <a:gd name="T66" fmla="*/ 172 w 242"/>
                <a:gd name="T67" fmla="*/ 6 h 228"/>
                <a:gd name="T68" fmla="*/ 180 w 242"/>
                <a:gd name="T69" fmla="*/ 2 h 228"/>
                <a:gd name="T70" fmla="*/ 190 w 242"/>
                <a:gd name="T71" fmla="*/ 0 h 228"/>
                <a:gd name="T72" fmla="*/ 198 w 242"/>
                <a:gd name="T73" fmla="*/ 0 h 228"/>
                <a:gd name="T74" fmla="*/ 206 w 242"/>
                <a:gd name="T75" fmla="*/ 0 h 228"/>
                <a:gd name="T76" fmla="*/ 216 w 242"/>
                <a:gd name="T77" fmla="*/ 4 h 228"/>
                <a:gd name="T78" fmla="*/ 224 w 242"/>
                <a:gd name="T79" fmla="*/ 8 h 228"/>
                <a:gd name="T80" fmla="*/ 230 w 242"/>
                <a:gd name="T81" fmla="*/ 14 h 228"/>
                <a:gd name="T82" fmla="*/ 230 w 242"/>
                <a:gd name="T83" fmla="*/ 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2" h="228">
                  <a:moveTo>
                    <a:pt x="230" y="14"/>
                  </a:moveTo>
                  <a:lnTo>
                    <a:pt x="230" y="14"/>
                  </a:lnTo>
                  <a:lnTo>
                    <a:pt x="230" y="14"/>
                  </a:lnTo>
                  <a:lnTo>
                    <a:pt x="236" y="22"/>
                  </a:lnTo>
                  <a:lnTo>
                    <a:pt x="240" y="30"/>
                  </a:lnTo>
                  <a:lnTo>
                    <a:pt x="242" y="40"/>
                  </a:lnTo>
                  <a:lnTo>
                    <a:pt x="242" y="48"/>
                  </a:lnTo>
                  <a:lnTo>
                    <a:pt x="242" y="56"/>
                  </a:lnTo>
                  <a:lnTo>
                    <a:pt x="238" y="66"/>
                  </a:lnTo>
                  <a:lnTo>
                    <a:pt x="234" y="74"/>
                  </a:lnTo>
                  <a:lnTo>
                    <a:pt x="228" y="80"/>
                  </a:lnTo>
                  <a:lnTo>
                    <a:pt x="78" y="216"/>
                  </a:lnTo>
                  <a:lnTo>
                    <a:pt x="78" y="216"/>
                  </a:lnTo>
                  <a:lnTo>
                    <a:pt x="70" y="222"/>
                  </a:lnTo>
                  <a:lnTo>
                    <a:pt x="62" y="226"/>
                  </a:lnTo>
                  <a:lnTo>
                    <a:pt x="52" y="228"/>
                  </a:lnTo>
                  <a:lnTo>
                    <a:pt x="44" y="228"/>
                  </a:lnTo>
                  <a:lnTo>
                    <a:pt x="36" y="228"/>
                  </a:lnTo>
                  <a:lnTo>
                    <a:pt x="26" y="224"/>
                  </a:lnTo>
                  <a:lnTo>
                    <a:pt x="18" y="220"/>
                  </a:lnTo>
                  <a:lnTo>
                    <a:pt x="12" y="214"/>
                  </a:lnTo>
                  <a:lnTo>
                    <a:pt x="12" y="214"/>
                  </a:lnTo>
                  <a:lnTo>
                    <a:pt x="12" y="214"/>
                  </a:lnTo>
                  <a:lnTo>
                    <a:pt x="6" y="206"/>
                  </a:lnTo>
                  <a:lnTo>
                    <a:pt x="2" y="198"/>
                  </a:lnTo>
                  <a:lnTo>
                    <a:pt x="0" y="188"/>
                  </a:lnTo>
                  <a:lnTo>
                    <a:pt x="0" y="180"/>
                  </a:lnTo>
                  <a:lnTo>
                    <a:pt x="2" y="172"/>
                  </a:lnTo>
                  <a:lnTo>
                    <a:pt x="4" y="162"/>
                  </a:lnTo>
                  <a:lnTo>
                    <a:pt x="8" y="154"/>
                  </a:lnTo>
                  <a:lnTo>
                    <a:pt x="14" y="148"/>
                  </a:lnTo>
                  <a:lnTo>
                    <a:pt x="164" y="12"/>
                  </a:lnTo>
                  <a:lnTo>
                    <a:pt x="164" y="12"/>
                  </a:lnTo>
                  <a:lnTo>
                    <a:pt x="172" y="6"/>
                  </a:lnTo>
                  <a:lnTo>
                    <a:pt x="180" y="2"/>
                  </a:lnTo>
                  <a:lnTo>
                    <a:pt x="190" y="0"/>
                  </a:lnTo>
                  <a:lnTo>
                    <a:pt x="198" y="0"/>
                  </a:lnTo>
                  <a:lnTo>
                    <a:pt x="206" y="0"/>
                  </a:lnTo>
                  <a:lnTo>
                    <a:pt x="216" y="4"/>
                  </a:lnTo>
                  <a:lnTo>
                    <a:pt x="224" y="8"/>
                  </a:lnTo>
                  <a:lnTo>
                    <a:pt x="230" y="14"/>
                  </a:lnTo>
                  <a:lnTo>
                    <a:pt x="230" y="1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60" name="Freeform 17">
              <a:extLst>
                <a:ext uri="{FF2B5EF4-FFF2-40B4-BE49-F238E27FC236}">
                  <a16:creationId xmlns:a16="http://schemas.microsoft.com/office/drawing/2014/main" id="{C845A281-60DC-45A2-DBF5-893AD64B5F9E}"/>
                </a:ext>
              </a:extLst>
            </p:cNvPr>
            <p:cNvSpPr>
              <a:spLocks/>
            </p:cNvSpPr>
            <p:nvPr/>
          </p:nvSpPr>
          <p:spPr bwMode="auto">
            <a:xfrm>
              <a:off x="4191001" y="981076"/>
              <a:ext cx="382588" cy="361950"/>
            </a:xfrm>
            <a:custGeom>
              <a:avLst/>
              <a:gdLst>
                <a:gd name="T0" fmla="*/ 12 w 241"/>
                <a:gd name="T1" fmla="*/ 14 h 228"/>
                <a:gd name="T2" fmla="*/ 12 w 241"/>
                <a:gd name="T3" fmla="*/ 14 h 228"/>
                <a:gd name="T4" fmla="*/ 12 w 241"/>
                <a:gd name="T5" fmla="*/ 14 h 228"/>
                <a:gd name="T6" fmla="*/ 6 w 241"/>
                <a:gd name="T7" fmla="*/ 22 h 228"/>
                <a:gd name="T8" fmla="*/ 2 w 241"/>
                <a:gd name="T9" fmla="*/ 30 h 228"/>
                <a:gd name="T10" fmla="*/ 0 w 241"/>
                <a:gd name="T11" fmla="*/ 40 h 228"/>
                <a:gd name="T12" fmla="*/ 0 w 241"/>
                <a:gd name="T13" fmla="*/ 48 h 228"/>
                <a:gd name="T14" fmla="*/ 2 w 241"/>
                <a:gd name="T15" fmla="*/ 56 h 228"/>
                <a:gd name="T16" fmla="*/ 4 w 241"/>
                <a:gd name="T17" fmla="*/ 66 h 228"/>
                <a:gd name="T18" fmla="*/ 10 w 241"/>
                <a:gd name="T19" fmla="*/ 74 h 228"/>
                <a:gd name="T20" fmla="*/ 16 w 241"/>
                <a:gd name="T21" fmla="*/ 80 h 228"/>
                <a:gd name="T22" fmla="*/ 166 w 241"/>
                <a:gd name="T23" fmla="*/ 216 h 228"/>
                <a:gd name="T24" fmla="*/ 166 w 241"/>
                <a:gd name="T25" fmla="*/ 216 h 228"/>
                <a:gd name="T26" fmla="*/ 172 w 241"/>
                <a:gd name="T27" fmla="*/ 222 h 228"/>
                <a:gd name="T28" fmla="*/ 180 w 241"/>
                <a:gd name="T29" fmla="*/ 226 h 228"/>
                <a:gd name="T30" fmla="*/ 190 w 241"/>
                <a:gd name="T31" fmla="*/ 228 h 228"/>
                <a:gd name="T32" fmla="*/ 198 w 241"/>
                <a:gd name="T33" fmla="*/ 228 h 228"/>
                <a:gd name="T34" fmla="*/ 207 w 241"/>
                <a:gd name="T35" fmla="*/ 228 h 228"/>
                <a:gd name="T36" fmla="*/ 215 w 241"/>
                <a:gd name="T37" fmla="*/ 224 h 228"/>
                <a:gd name="T38" fmla="*/ 223 w 241"/>
                <a:gd name="T39" fmla="*/ 220 h 228"/>
                <a:gd name="T40" fmla="*/ 229 w 241"/>
                <a:gd name="T41" fmla="*/ 214 h 228"/>
                <a:gd name="T42" fmla="*/ 229 w 241"/>
                <a:gd name="T43" fmla="*/ 214 h 228"/>
                <a:gd name="T44" fmla="*/ 229 w 241"/>
                <a:gd name="T45" fmla="*/ 214 h 228"/>
                <a:gd name="T46" fmla="*/ 235 w 241"/>
                <a:gd name="T47" fmla="*/ 206 h 228"/>
                <a:gd name="T48" fmla="*/ 239 w 241"/>
                <a:gd name="T49" fmla="*/ 198 h 228"/>
                <a:gd name="T50" fmla="*/ 241 w 241"/>
                <a:gd name="T51" fmla="*/ 188 h 228"/>
                <a:gd name="T52" fmla="*/ 241 w 241"/>
                <a:gd name="T53" fmla="*/ 180 h 228"/>
                <a:gd name="T54" fmla="*/ 241 w 241"/>
                <a:gd name="T55" fmla="*/ 172 h 228"/>
                <a:gd name="T56" fmla="*/ 237 w 241"/>
                <a:gd name="T57" fmla="*/ 162 h 228"/>
                <a:gd name="T58" fmla="*/ 233 w 241"/>
                <a:gd name="T59" fmla="*/ 154 h 228"/>
                <a:gd name="T60" fmla="*/ 227 w 241"/>
                <a:gd name="T61" fmla="*/ 148 h 228"/>
                <a:gd name="T62" fmla="*/ 78 w 241"/>
                <a:gd name="T63" fmla="*/ 12 h 228"/>
                <a:gd name="T64" fmla="*/ 78 w 241"/>
                <a:gd name="T65" fmla="*/ 12 h 228"/>
                <a:gd name="T66" fmla="*/ 70 w 241"/>
                <a:gd name="T67" fmla="*/ 6 h 228"/>
                <a:gd name="T68" fmla="*/ 62 w 241"/>
                <a:gd name="T69" fmla="*/ 2 h 228"/>
                <a:gd name="T70" fmla="*/ 54 w 241"/>
                <a:gd name="T71" fmla="*/ 0 h 228"/>
                <a:gd name="T72" fmla="*/ 44 w 241"/>
                <a:gd name="T73" fmla="*/ 0 h 228"/>
                <a:gd name="T74" fmla="*/ 36 w 241"/>
                <a:gd name="T75" fmla="*/ 0 h 228"/>
                <a:gd name="T76" fmla="*/ 28 w 241"/>
                <a:gd name="T77" fmla="*/ 4 h 228"/>
                <a:gd name="T78" fmla="*/ 20 w 241"/>
                <a:gd name="T79" fmla="*/ 8 h 228"/>
                <a:gd name="T80" fmla="*/ 12 w 241"/>
                <a:gd name="T81" fmla="*/ 14 h 228"/>
                <a:gd name="T82" fmla="*/ 12 w 241"/>
                <a:gd name="T83" fmla="*/ 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 h="228">
                  <a:moveTo>
                    <a:pt x="12" y="14"/>
                  </a:moveTo>
                  <a:lnTo>
                    <a:pt x="12" y="14"/>
                  </a:lnTo>
                  <a:lnTo>
                    <a:pt x="12" y="14"/>
                  </a:lnTo>
                  <a:lnTo>
                    <a:pt x="6" y="22"/>
                  </a:lnTo>
                  <a:lnTo>
                    <a:pt x="2" y="30"/>
                  </a:lnTo>
                  <a:lnTo>
                    <a:pt x="0" y="40"/>
                  </a:lnTo>
                  <a:lnTo>
                    <a:pt x="0" y="48"/>
                  </a:lnTo>
                  <a:lnTo>
                    <a:pt x="2" y="56"/>
                  </a:lnTo>
                  <a:lnTo>
                    <a:pt x="4" y="66"/>
                  </a:lnTo>
                  <a:lnTo>
                    <a:pt x="10" y="74"/>
                  </a:lnTo>
                  <a:lnTo>
                    <a:pt x="16" y="80"/>
                  </a:lnTo>
                  <a:lnTo>
                    <a:pt x="166" y="216"/>
                  </a:lnTo>
                  <a:lnTo>
                    <a:pt x="166" y="216"/>
                  </a:lnTo>
                  <a:lnTo>
                    <a:pt x="172" y="222"/>
                  </a:lnTo>
                  <a:lnTo>
                    <a:pt x="180" y="226"/>
                  </a:lnTo>
                  <a:lnTo>
                    <a:pt x="190" y="228"/>
                  </a:lnTo>
                  <a:lnTo>
                    <a:pt x="198" y="228"/>
                  </a:lnTo>
                  <a:lnTo>
                    <a:pt x="207" y="228"/>
                  </a:lnTo>
                  <a:lnTo>
                    <a:pt x="215" y="224"/>
                  </a:lnTo>
                  <a:lnTo>
                    <a:pt x="223" y="220"/>
                  </a:lnTo>
                  <a:lnTo>
                    <a:pt x="229" y="214"/>
                  </a:lnTo>
                  <a:lnTo>
                    <a:pt x="229" y="214"/>
                  </a:lnTo>
                  <a:lnTo>
                    <a:pt x="229" y="214"/>
                  </a:lnTo>
                  <a:lnTo>
                    <a:pt x="235" y="206"/>
                  </a:lnTo>
                  <a:lnTo>
                    <a:pt x="239" y="198"/>
                  </a:lnTo>
                  <a:lnTo>
                    <a:pt x="241" y="188"/>
                  </a:lnTo>
                  <a:lnTo>
                    <a:pt x="241" y="180"/>
                  </a:lnTo>
                  <a:lnTo>
                    <a:pt x="241" y="172"/>
                  </a:lnTo>
                  <a:lnTo>
                    <a:pt x="237" y="162"/>
                  </a:lnTo>
                  <a:lnTo>
                    <a:pt x="233" y="154"/>
                  </a:lnTo>
                  <a:lnTo>
                    <a:pt x="227" y="148"/>
                  </a:lnTo>
                  <a:lnTo>
                    <a:pt x="78" y="12"/>
                  </a:lnTo>
                  <a:lnTo>
                    <a:pt x="78" y="12"/>
                  </a:lnTo>
                  <a:lnTo>
                    <a:pt x="70" y="6"/>
                  </a:lnTo>
                  <a:lnTo>
                    <a:pt x="62" y="2"/>
                  </a:lnTo>
                  <a:lnTo>
                    <a:pt x="54" y="0"/>
                  </a:lnTo>
                  <a:lnTo>
                    <a:pt x="44" y="0"/>
                  </a:lnTo>
                  <a:lnTo>
                    <a:pt x="36" y="0"/>
                  </a:lnTo>
                  <a:lnTo>
                    <a:pt x="28" y="4"/>
                  </a:lnTo>
                  <a:lnTo>
                    <a:pt x="20" y="8"/>
                  </a:lnTo>
                  <a:lnTo>
                    <a:pt x="12" y="14"/>
                  </a:lnTo>
                  <a:lnTo>
                    <a:pt x="12" y="1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61" name="Freeform 18">
              <a:extLst>
                <a:ext uri="{FF2B5EF4-FFF2-40B4-BE49-F238E27FC236}">
                  <a16:creationId xmlns:a16="http://schemas.microsoft.com/office/drawing/2014/main" id="{8EB958C5-CECA-1BAD-86DB-79E3C0078A0F}"/>
                </a:ext>
              </a:extLst>
            </p:cNvPr>
            <p:cNvSpPr>
              <a:spLocks/>
            </p:cNvSpPr>
            <p:nvPr/>
          </p:nvSpPr>
          <p:spPr bwMode="auto">
            <a:xfrm>
              <a:off x="4102101" y="898526"/>
              <a:ext cx="142875" cy="142875"/>
            </a:xfrm>
            <a:custGeom>
              <a:avLst/>
              <a:gdLst>
                <a:gd name="T0" fmla="*/ 90 w 90"/>
                <a:gd name="T1" fmla="*/ 46 h 90"/>
                <a:gd name="T2" fmla="*/ 90 w 90"/>
                <a:gd name="T3" fmla="*/ 46 h 90"/>
                <a:gd name="T4" fmla="*/ 90 w 90"/>
                <a:gd name="T5" fmla="*/ 36 h 90"/>
                <a:gd name="T6" fmla="*/ 86 w 90"/>
                <a:gd name="T7" fmla="*/ 28 h 90"/>
                <a:gd name="T8" fmla="*/ 82 w 90"/>
                <a:gd name="T9" fmla="*/ 20 h 90"/>
                <a:gd name="T10" fmla="*/ 76 w 90"/>
                <a:gd name="T11" fmla="*/ 14 h 90"/>
                <a:gd name="T12" fmla="*/ 70 w 90"/>
                <a:gd name="T13" fmla="*/ 8 h 90"/>
                <a:gd name="T14" fmla="*/ 62 w 90"/>
                <a:gd name="T15" fmla="*/ 4 h 90"/>
                <a:gd name="T16" fmla="*/ 54 w 90"/>
                <a:gd name="T17" fmla="*/ 2 h 90"/>
                <a:gd name="T18" fmla="*/ 46 w 90"/>
                <a:gd name="T19" fmla="*/ 0 h 90"/>
                <a:gd name="T20" fmla="*/ 46 w 90"/>
                <a:gd name="T21" fmla="*/ 0 h 90"/>
                <a:gd name="T22" fmla="*/ 36 w 90"/>
                <a:gd name="T23" fmla="*/ 2 h 90"/>
                <a:gd name="T24" fmla="*/ 28 w 90"/>
                <a:gd name="T25" fmla="*/ 4 h 90"/>
                <a:gd name="T26" fmla="*/ 20 w 90"/>
                <a:gd name="T27" fmla="*/ 8 h 90"/>
                <a:gd name="T28" fmla="*/ 14 w 90"/>
                <a:gd name="T29" fmla="*/ 14 h 90"/>
                <a:gd name="T30" fmla="*/ 8 w 90"/>
                <a:gd name="T31" fmla="*/ 20 h 90"/>
                <a:gd name="T32" fmla="*/ 4 w 90"/>
                <a:gd name="T33" fmla="*/ 28 h 90"/>
                <a:gd name="T34" fmla="*/ 2 w 90"/>
                <a:gd name="T35" fmla="*/ 36 h 90"/>
                <a:gd name="T36" fmla="*/ 0 w 90"/>
                <a:gd name="T37" fmla="*/ 46 h 90"/>
                <a:gd name="T38" fmla="*/ 0 w 90"/>
                <a:gd name="T39" fmla="*/ 46 h 90"/>
                <a:gd name="T40" fmla="*/ 2 w 90"/>
                <a:gd name="T41" fmla="*/ 54 h 90"/>
                <a:gd name="T42" fmla="*/ 4 w 90"/>
                <a:gd name="T43" fmla="*/ 62 h 90"/>
                <a:gd name="T44" fmla="*/ 8 w 90"/>
                <a:gd name="T45" fmla="*/ 70 h 90"/>
                <a:gd name="T46" fmla="*/ 14 w 90"/>
                <a:gd name="T47" fmla="*/ 78 h 90"/>
                <a:gd name="T48" fmla="*/ 20 w 90"/>
                <a:gd name="T49" fmla="*/ 82 h 90"/>
                <a:gd name="T50" fmla="*/ 28 w 90"/>
                <a:gd name="T51" fmla="*/ 86 h 90"/>
                <a:gd name="T52" fmla="*/ 36 w 90"/>
                <a:gd name="T53" fmla="*/ 90 h 90"/>
                <a:gd name="T54" fmla="*/ 46 w 90"/>
                <a:gd name="T55" fmla="*/ 90 h 90"/>
                <a:gd name="T56" fmla="*/ 46 w 90"/>
                <a:gd name="T57" fmla="*/ 90 h 90"/>
                <a:gd name="T58" fmla="*/ 54 w 90"/>
                <a:gd name="T59" fmla="*/ 90 h 90"/>
                <a:gd name="T60" fmla="*/ 62 w 90"/>
                <a:gd name="T61" fmla="*/ 86 h 90"/>
                <a:gd name="T62" fmla="*/ 70 w 90"/>
                <a:gd name="T63" fmla="*/ 82 h 90"/>
                <a:gd name="T64" fmla="*/ 76 w 90"/>
                <a:gd name="T65" fmla="*/ 78 h 90"/>
                <a:gd name="T66" fmla="*/ 82 w 90"/>
                <a:gd name="T67" fmla="*/ 70 h 90"/>
                <a:gd name="T68" fmla="*/ 86 w 90"/>
                <a:gd name="T69" fmla="*/ 62 h 90"/>
                <a:gd name="T70" fmla="*/ 90 w 90"/>
                <a:gd name="T71" fmla="*/ 54 h 90"/>
                <a:gd name="T72" fmla="*/ 90 w 90"/>
                <a:gd name="T73" fmla="*/ 46 h 90"/>
                <a:gd name="T74" fmla="*/ 90 w 90"/>
                <a:gd name="T75" fmla="*/ 4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0">
                  <a:moveTo>
                    <a:pt x="90" y="46"/>
                  </a:moveTo>
                  <a:lnTo>
                    <a:pt x="90" y="46"/>
                  </a:lnTo>
                  <a:lnTo>
                    <a:pt x="90" y="36"/>
                  </a:lnTo>
                  <a:lnTo>
                    <a:pt x="86" y="28"/>
                  </a:lnTo>
                  <a:lnTo>
                    <a:pt x="82" y="20"/>
                  </a:lnTo>
                  <a:lnTo>
                    <a:pt x="76" y="14"/>
                  </a:lnTo>
                  <a:lnTo>
                    <a:pt x="70" y="8"/>
                  </a:lnTo>
                  <a:lnTo>
                    <a:pt x="62" y="4"/>
                  </a:lnTo>
                  <a:lnTo>
                    <a:pt x="54" y="2"/>
                  </a:lnTo>
                  <a:lnTo>
                    <a:pt x="46" y="0"/>
                  </a:lnTo>
                  <a:lnTo>
                    <a:pt x="46" y="0"/>
                  </a:lnTo>
                  <a:lnTo>
                    <a:pt x="36" y="2"/>
                  </a:lnTo>
                  <a:lnTo>
                    <a:pt x="28" y="4"/>
                  </a:lnTo>
                  <a:lnTo>
                    <a:pt x="20" y="8"/>
                  </a:lnTo>
                  <a:lnTo>
                    <a:pt x="14" y="14"/>
                  </a:lnTo>
                  <a:lnTo>
                    <a:pt x="8" y="20"/>
                  </a:lnTo>
                  <a:lnTo>
                    <a:pt x="4" y="28"/>
                  </a:lnTo>
                  <a:lnTo>
                    <a:pt x="2" y="36"/>
                  </a:lnTo>
                  <a:lnTo>
                    <a:pt x="0" y="46"/>
                  </a:lnTo>
                  <a:lnTo>
                    <a:pt x="0" y="46"/>
                  </a:lnTo>
                  <a:lnTo>
                    <a:pt x="2" y="54"/>
                  </a:lnTo>
                  <a:lnTo>
                    <a:pt x="4" y="62"/>
                  </a:lnTo>
                  <a:lnTo>
                    <a:pt x="8" y="70"/>
                  </a:lnTo>
                  <a:lnTo>
                    <a:pt x="14" y="78"/>
                  </a:lnTo>
                  <a:lnTo>
                    <a:pt x="20" y="82"/>
                  </a:lnTo>
                  <a:lnTo>
                    <a:pt x="28" y="86"/>
                  </a:lnTo>
                  <a:lnTo>
                    <a:pt x="36" y="90"/>
                  </a:lnTo>
                  <a:lnTo>
                    <a:pt x="46" y="90"/>
                  </a:lnTo>
                  <a:lnTo>
                    <a:pt x="46" y="90"/>
                  </a:lnTo>
                  <a:lnTo>
                    <a:pt x="54" y="90"/>
                  </a:lnTo>
                  <a:lnTo>
                    <a:pt x="62" y="86"/>
                  </a:lnTo>
                  <a:lnTo>
                    <a:pt x="70" y="82"/>
                  </a:lnTo>
                  <a:lnTo>
                    <a:pt x="76" y="78"/>
                  </a:lnTo>
                  <a:lnTo>
                    <a:pt x="82" y="70"/>
                  </a:lnTo>
                  <a:lnTo>
                    <a:pt x="86" y="62"/>
                  </a:lnTo>
                  <a:lnTo>
                    <a:pt x="90" y="54"/>
                  </a:lnTo>
                  <a:lnTo>
                    <a:pt x="90" y="46"/>
                  </a:lnTo>
                  <a:lnTo>
                    <a:pt x="90" y="46"/>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62" name="Freeform 19">
              <a:extLst>
                <a:ext uri="{FF2B5EF4-FFF2-40B4-BE49-F238E27FC236}">
                  <a16:creationId xmlns:a16="http://schemas.microsoft.com/office/drawing/2014/main" id="{68652C54-F34D-5371-C8E0-99267EF5DC1C}"/>
                </a:ext>
              </a:extLst>
            </p:cNvPr>
            <p:cNvSpPr>
              <a:spLocks/>
            </p:cNvSpPr>
            <p:nvPr/>
          </p:nvSpPr>
          <p:spPr bwMode="auto">
            <a:xfrm>
              <a:off x="4035426" y="831851"/>
              <a:ext cx="276225" cy="276225"/>
            </a:xfrm>
            <a:custGeom>
              <a:avLst/>
              <a:gdLst>
                <a:gd name="T0" fmla="*/ 174 w 174"/>
                <a:gd name="T1" fmla="*/ 88 h 174"/>
                <a:gd name="T2" fmla="*/ 174 w 174"/>
                <a:gd name="T3" fmla="*/ 88 h 174"/>
                <a:gd name="T4" fmla="*/ 172 w 174"/>
                <a:gd name="T5" fmla="*/ 70 h 174"/>
                <a:gd name="T6" fmla="*/ 168 w 174"/>
                <a:gd name="T7" fmla="*/ 54 h 174"/>
                <a:gd name="T8" fmla="*/ 160 w 174"/>
                <a:gd name="T9" fmla="*/ 38 h 174"/>
                <a:gd name="T10" fmla="*/ 148 w 174"/>
                <a:gd name="T11" fmla="*/ 26 h 174"/>
                <a:gd name="T12" fmla="*/ 136 w 174"/>
                <a:gd name="T13" fmla="*/ 16 h 174"/>
                <a:gd name="T14" fmla="*/ 122 w 174"/>
                <a:gd name="T15" fmla="*/ 8 h 174"/>
                <a:gd name="T16" fmla="*/ 104 w 174"/>
                <a:gd name="T17" fmla="*/ 2 h 174"/>
                <a:gd name="T18" fmla="*/ 88 w 174"/>
                <a:gd name="T19" fmla="*/ 0 h 174"/>
                <a:gd name="T20" fmla="*/ 88 w 174"/>
                <a:gd name="T21" fmla="*/ 0 h 174"/>
                <a:gd name="T22" fmla="*/ 70 w 174"/>
                <a:gd name="T23" fmla="*/ 2 h 174"/>
                <a:gd name="T24" fmla="*/ 54 w 174"/>
                <a:gd name="T25" fmla="*/ 8 h 174"/>
                <a:gd name="T26" fmla="*/ 38 w 174"/>
                <a:gd name="T27" fmla="*/ 16 h 174"/>
                <a:gd name="T28" fmla="*/ 26 w 174"/>
                <a:gd name="T29" fmla="*/ 26 h 174"/>
                <a:gd name="T30" fmla="*/ 14 w 174"/>
                <a:gd name="T31" fmla="*/ 38 h 174"/>
                <a:gd name="T32" fmla="*/ 6 w 174"/>
                <a:gd name="T33" fmla="*/ 54 h 174"/>
                <a:gd name="T34" fmla="*/ 2 w 174"/>
                <a:gd name="T35" fmla="*/ 70 h 174"/>
                <a:gd name="T36" fmla="*/ 0 w 174"/>
                <a:gd name="T37" fmla="*/ 88 h 174"/>
                <a:gd name="T38" fmla="*/ 0 w 174"/>
                <a:gd name="T39" fmla="*/ 88 h 174"/>
                <a:gd name="T40" fmla="*/ 2 w 174"/>
                <a:gd name="T41" fmla="*/ 106 h 174"/>
                <a:gd name="T42" fmla="*/ 6 w 174"/>
                <a:gd name="T43" fmla="*/ 122 h 174"/>
                <a:gd name="T44" fmla="*/ 14 w 174"/>
                <a:gd name="T45" fmla="*/ 136 h 174"/>
                <a:gd name="T46" fmla="*/ 26 w 174"/>
                <a:gd name="T47" fmla="*/ 150 h 174"/>
                <a:gd name="T48" fmla="*/ 38 w 174"/>
                <a:gd name="T49" fmla="*/ 160 h 174"/>
                <a:gd name="T50" fmla="*/ 54 w 174"/>
                <a:gd name="T51" fmla="*/ 168 h 174"/>
                <a:gd name="T52" fmla="*/ 70 w 174"/>
                <a:gd name="T53" fmla="*/ 174 h 174"/>
                <a:gd name="T54" fmla="*/ 88 w 174"/>
                <a:gd name="T55" fmla="*/ 174 h 174"/>
                <a:gd name="T56" fmla="*/ 88 w 174"/>
                <a:gd name="T57" fmla="*/ 174 h 174"/>
                <a:gd name="T58" fmla="*/ 104 w 174"/>
                <a:gd name="T59" fmla="*/ 174 h 174"/>
                <a:gd name="T60" fmla="*/ 122 w 174"/>
                <a:gd name="T61" fmla="*/ 168 h 174"/>
                <a:gd name="T62" fmla="*/ 136 w 174"/>
                <a:gd name="T63" fmla="*/ 160 h 174"/>
                <a:gd name="T64" fmla="*/ 148 w 174"/>
                <a:gd name="T65" fmla="*/ 150 h 174"/>
                <a:gd name="T66" fmla="*/ 160 w 174"/>
                <a:gd name="T67" fmla="*/ 136 h 174"/>
                <a:gd name="T68" fmla="*/ 168 w 174"/>
                <a:gd name="T69" fmla="*/ 122 h 174"/>
                <a:gd name="T70" fmla="*/ 172 w 174"/>
                <a:gd name="T71" fmla="*/ 106 h 174"/>
                <a:gd name="T72" fmla="*/ 174 w 174"/>
                <a:gd name="T73" fmla="*/ 88 h 174"/>
                <a:gd name="T74" fmla="*/ 174 w 174"/>
                <a:gd name="T75"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4">
                  <a:moveTo>
                    <a:pt x="174" y="88"/>
                  </a:moveTo>
                  <a:lnTo>
                    <a:pt x="174" y="88"/>
                  </a:lnTo>
                  <a:lnTo>
                    <a:pt x="172" y="70"/>
                  </a:lnTo>
                  <a:lnTo>
                    <a:pt x="168" y="54"/>
                  </a:lnTo>
                  <a:lnTo>
                    <a:pt x="160" y="38"/>
                  </a:lnTo>
                  <a:lnTo>
                    <a:pt x="148" y="26"/>
                  </a:lnTo>
                  <a:lnTo>
                    <a:pt x="136" y="16"/>
                  </a:lnTo>
                  <a:lnTo>
                    <a:pt x="122" y="8"/>
                  </a:lnTo>
                  <a:lnTo>
                    <a:pt x="104" y="2"/>
                  </a:lnTo>
                  <a:lnTo>
                    <a:pt x="88" y="0"/>
                  </a:lnTo>
                  <a:lnTo>
                    <a:pt x="88" y="0"/>
                  </a:lnTo>
                  <a:lnTo>
                    <a:pt x="70" y="2"/>
                  </a:lnTo>
                  <a:lnTo>
                    <a:pt x="54" y="8"/>
                  </a:lnTo>
                  <a:lnTo>
                    <a:pt x="38" y="16"/>
                  </a:lnTo>
                  <a:lnTo>
                    <a:pt x="26" y="26"/>
                  </a:lnTo>
                  <a:lnTo>
                    <a:pt x="14" y="38"/>
                  </a:lnTo>
                  <a:lnTo>
                    <a:pt x="6" y="54"/>
                  </a:lnTo>
                  <a:lnTo>
                    <a:pt x="2" y="70"/>
                  </a:lnTo>
                  <a:lnTo>
                    <a:pt x="0" y="88"/>
                  </a:lnTo>
                  <a:lnTo>
                    <a:pt x="0" y="88"/>
                  </a:lnTo>
                  <a:lnTo>
                    <a:pt x="2" y="106"/>
                  </a:lnTo>
                  <a:lnTo>
                    <a:pt x="6" y="122"/>
                  </a:lnTo>
                  <a:lnTo>
                    <a:pt x="14" y="136"/>
                  </a:lnTo>
                  <a:lnTo>
                    <a:pt x="26" y="150"/>
                  </a:lnTo>
                  <a:lnTo>
                    <a:pt x="38" y="160"/>
                  </a:lnTo>
                  <a:lnTo>
                    <a:pt x="54" y="168"/>
                  </a:lnTo>
                  <a:lnTo>
                    <a:pt x="70" y="174"/>
                  </a:lnTo>
                  <a:lnTo>
                    <a:pt x="88" y="174"/>
                  </a:lnTo>
                  <a:lnTo>
                    <a:pt x="88" y="174"/>
                  </a:lnTo>
                  <a:lnTo>
                    <a:pt x="104" y="174"/>
                  </a:lnTo>
                  <a:lnTo>
                    <a:pt x="122" y="168"/>
                  </a:lnTo>
                  <a:lnTo>
                    <a:pt x="136" y="160"/>
                  </a:lnTo>
                  <a:lnTo>
                    <a:pt x="148" y="150"/>
                  </a:lnTo>
                  <a:lnTo>
                    <a:pt x="160" y="136"/>
                  </a:lnTo>
                  <a:lnTo>
                    <a:pt x="168" y="122"/>
                  </a:lnTo>
                  <a:lnTo>
                    <a:pt x="172" y="106"/>
                  </a:lnTo>
                  <a:lnTo>
                    <a:pt x="174" y="88"/>
                  </a:lnTo>
                  <a:lnTo>
                    <a:pt x="174" y="88"/>
                  </a:lnTo>
                  <a:close/>
                </a:path>
              </a:pathLst>
            </a:custGeom>
            <a:grpFill/>
            <a:ln w="2540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63" name="Rectangle 20">
              <a:extLst>
                <a:ext uri="{FF2B5EF4-FFF2-40B4-BE49-F238E27FC236}">
                  <a16:creationId xmlns:a16="http://schemas.microsoft.com/office/drawing/2014/main" id="{926C7E9E-FD47-5B84-6AD9-8EDA0F68FEFD}"/>
                </a:ext>
              </a:extLst>
            </p:cNvPr>
            <p:cNvSpPr>
              <a:spLocks noChangeArrowheads="1"/>
            </p:cNvSpPr>
            <p:nvPr/>
          </p:nvSpPr>
          <p:spPr bwMode="auto">
            <a:xfrm>
              <a:off x="3629026" y="763588"/>
              <a:ext cx="15875" cy="4111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64" name="Rectangle 21">
              <a:extLst>
                <a:ext uri="{FF2B5EF4-FFF2-40B4-BE49-F238E27FC236}">
                  <a16:creationId xmlns:a16="http://schemas.microsoft.com/office/drawing/2014/main" id="{C3E658E3-FC7A-9C3E-8E07-F8F6A268FA6A}"/>
                </a:ext>
              </a:extLst>
            </p:cNvPr>
            <p:cNvSpPr>
              <a:spLocks noChangeArrowheads="1"/>
            </p:cNvSpPr>
            <p:nvPr/>
          </p:nvSpPr>
          <p:spPr bwMode="auto">
            <a:xfrm>
              <a:off x="4722813" y="763588"/>
              <a:ext cx="15875" cy="4111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65" name="Group 64">
            <a:extLst>
              <a:ext uri="{FF2B5EF4-FFF2-40B4-BE49-F238E27FC236}">
                <a16:creationId xmlns:a16="http://schemas.microsoft.com/office/drawing/2014/main" id="{D034BF1E-3A39-DBBB-7573-F07E48E27D8B}"/>
              </a:ext>
            </a:extLst>
          </p:cNvPr>
          <p:cNvGrpSpPr/>
          <p:nvPr/>
        </p:nvGrpSpPr>
        <p:grpSpPr>
          <a:xfrm>
            <a:off x="9188062" y="5173533"/>
            <a:ext cx="1885950" cy="858838"/>
            <a:chOff x="3246438" y="484188"/>
            <a:chExt cx="1885950" cy="858838"/>
          </a:xfrm>
          <a:solidFill>
            <a:schemeClr val="accent3"/>
          </a:solidFill>
          <a:scene3d>
            <a:camera prst="orthographicFront">
              <a:rot lat="0" lon="0" rev="0"/>
            </a:camera>
            <a:lightRig rig="balanced" dir="t">
              <a:rot lat="0" lon="0" rev="8700000"/>
            </a:lightRig>
          </a:scene3d>
        </p:grpSpPr>
        <p:sp>
          <p:nvSpPr>
            <p:cNvPr id="66" name="Rectangle 6">
              <a:extLst>
                <a:ext uri="{FF2B5EF4-FFF2-40B4-BE49-F238E27FC236}">
                  <a16:creationId xmlns:a16="http://schemas.microsoft.com/office/drawing/2014/main" id="{16019B0E-A7A9-1C65-6501-1C9D105B1563}"/>
                </a:ext>
              </a:extLst>
            </p:cNvPr>
            <p:cNvSpPr>
              <a:spLocks noChangeArrowheads="1"/>
            </p:cNvSpPr>
            <p:nvPr/>
          </p:nvSpPr>
          <p:spPr bwMode="auto">
            <a:xfrm>
              <a:off x="3421063" y="763588"/>
              <a:ext cx="1609725" cy="4111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67" name="Freeform 7">
              <a:extLst>
                <a:ext uri="{FF2B5EF4-FFF2-40B4-BE49-F238E27FC236}">
                  <a16:creationId xmlns:a16="http://schemas.microsoft.com/office/drawing/2014/main" id="{4CAE255A-C9B2-C71D-78E0-65ED0A0C79C5}"/>
                </a:ext>
              </a:extLst>
            </p:cNvPr>
            <p:cNvSpPr>
              <a:spLocks/>
            </p:cNvSpPr>
            <p:nvPr/>
          </p:nvSpPr>
          <p:spPr bwMode="auto">
            <a:xfrm>
              <a:off x="3405188" y="741363"/>
              <a:ext cx="65088" cy="461963"/>
            </a:xfrm>
            <a:custGeom>
              <a:avLst/>
              <a:gdLst>
                <a:gd name="T0" fmla="*/ 41 w 41"/>
                <a:gd name="T1" fmla="*/ 273 h 291"/>
                <a:gd name="T2" fmla="*/ 0 w 41"/>
                <a:gd name="T3" fmla="*/ 291 h 291"/>
                <a:gd name="T4" fmla="*/ 0 w 41"/>
                <a:gd name="T5" fmla="*/ 0 h 291"/>
                <a:gd name="T6" fmla="*/ 41 w 41"/>
                <a:gd name="T7" fmla="*/ 14 h 291"/>
                <a:gd name="T8" fmla="*/ 41 w 41"/>
                <a:gd name="T9" fmla="*/ 273 h 291"/>
              </a:gdLst>
              <a:ahLst/>
              <a:cxnLst>
                <a:cxn ang="0">
                  <a:pos x="T0" y="T1"/>
                </a:cxn>
                <a:cxn ang="0">
                  <a:pos x="T2" y="T3"/>
                </a:cxn>
                <a:cxn ang="0">
                  <a:pos x="T4" y="T5"/>
                </a:cxn>
                <a:cxn ang="0">
                  <a:pos x="T6" y="T7"/>
                </a:cxn>
                <a:cxn ang="0">
                  <a:pos x="T8" y="T9"/>
                </a:cxn>
              </a:cxnLst>
              <a:rect l="0" t="0" r="r" b="b"/>
              <a:pathLst>
                <a:path w="41" h="291">
                  <a:moveTo>
                    <a:pt x="41" y="273"/>
                  </a:moveTo>
                  <a:lnTo>
                    <a:pt x="0" y="291"/>
                  </a:lnTo>
                  <a:lnTo>
                    <a:pt x="0" y="0"/>
                  </a:lnTo>
                  <a:lnTo>
                    <a:pt x="41" y="14"/>
                  </a:lnTo>
                  <a:lnTo>
                    <a:pt x="41" y="273"/>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68" name="Rectangle 8">
              <a:extLst>
                <a:ext uri="{FF2B5EF4-FFF2-40B4-BE49-F238E27FC236}">
                  <a16:creationId xmlns:a16="http://schemas.microsoft.com/office/drawing/2014/main" id="{1DF0850A-CAFD-3C38-E741-3D6F6B484C8A}"/>
                </a:ext>
              </a:extLst>
            </p:cNvPr>
            <p:cNvSpPr>
              <a:spLocks noChangeArrowheads="1"/>
            </p:cNvSpPr>
            <p:nvPr/>
          </p:nvSpPr>
          <p:spPr bwMode="auto">
            <a:xfrm>
              <a:off x="3319463" y="741363"/>
              <a:ext cx="85725" cy="4619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69" name="Freeform 9">
              <a:extLst>
                <a:ext uri="{FF2B5EF4-FFF2-40B4-BE49-F238E27FC236}">
                  <a16:creationId xmlns:a16="http://schemas.microsoft.com/office/drawing/2014/main" id="{AF58824F-7D42-B299-F834-7491A3209AD1}"/>
                </a:ext>
              </a:extLst>
            </p:cNvPr>
            <p:cNvSpPr>
              <a:spLocks/>
            </p:cNvSpPr>
            <p:nvPr/>
          </p:nvSpPr>
          <p:spPr bwMode="auto">
            <a:xfrm>
              <a:off x="3246438" y="735013"/>
              <a:ext cx="73025" cy="471488"/>
            </a:xfrm>
            <a:custGeom>
              <a:avLst/>
              <a:gdLst>
                <a:gd name="T0" fmla="*/ 46 w 46"/>
                <a:gd name="T1" fmla="*/ 295 h 297"/>
                <a:gd name="T2" fmla="*/ 46 w 46"/>
                <a:gd name="T3" fmla="*/ 295 h 297"/>
                <a:gd name="T4" fmla="*/ 46 w 46"/>
                <a:gd name="T5" fmla="*/ 295 h 297"/>
                <a:gd name="T6" fmla="*/ 38 w 46"/>
                <a:gd name="T7" fmla="*/ 297 h 297"/>
                <a:gd name="T8" fmla="*/ 30 w 46"/>
                <a:gd name="T9" fmla="*/ 297 h 297"/>
                <a:gd name="T10" fmla="*/ 22 w 46"/>
                <a:gd name="T11" fmla="*/ 295 h 297"/>
                <a:gd name="T12" fmla="*/ 16 w 46"/>
                <a:gd name="T13" fmla="*/ 291 h 297"/>
                <a:gd name="T14" fmla="*/ 10 w 46"/>
                <a:gd name="T15" fmla="*/ 287 h 297"/>
                <a:gd name="T16" fmla="*/ 6 w 46"/>
                <a:gd name="T17" fmla="*/ 281 h 297"/>
                <a:gd name="T18" fmla="*/ 2 w 46"/>
                <a:gd name="T19" fmla="*/ 273 h 297"/>
                <a:gd name="T20" fmla="*/ 0 w 46"/>
                <a:gd name="T21" fmla="*/ 265 h 297"/>
                <a:gd name="T22" fmla="*/ 0 w 46"/>
                <a:gd name="T23" fmla="*/ 33 h 297"/>
                <a:gd name="T24" fmla="*/ 0 w 46"/>
                <a:gd name="T25" fmla="*/ 33 h 297"/>
                <a:gd name="T26" fmla="*/ 2 w 46"/>
                <a:gd name="T27" fmla="*/ 26 h 297"/>
                <a:gd name="T28" fmla="*/ 4 w 46"/>
                <a:gd name="T29" fmla="*/ 18 h 297"/>
                <a:gd name="T30" fmla="*/ 10 w 46"/>
                <a:gd name="T31" fmla="*/ 12 h 297"/>
                <a:gd name="T32" fmla="*/ 14 w 46"/>
                <a:gd name="T33" fmla="*/ 6 h 297"/>
                <a:gd name="T34" fmla="*/ 22 w 46"/>
                <a:gd name="T35" fmla="*/ 4 h 297"/>
                <a:gd name="T36" fmla="*/ 28 w 46"/>
                <a:gd name="T37" fmla="*/ 2 h 297"/>
                <a:gd name="T38" fmla="*/ 36 w 46"/>
                <a:gd name="T39" fmla="*/ 0 h 297"/>
                <a:gd name="T40" fmla="*/ 44 w 46"/>
                <a:gd name="T41" fmla="*/ 2 h 297"/>
                <a:gd name="T42" fmla="*/ 46 w 46"/>
                <a:gd name="T43" fmla="*/ 4 h 297"/>
                <a:gd name="T44" fmla="*/ 46 w 46"/>
                <a:gd name="T45"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7">
                  <a:moveTo>
                    <a:pt x="46" y="295"/>
                  </a:moveTo>
                  <a:lnTo>
                    <a:pt x="46" y="295"/>
                  </a:lnTo>
                  <a:lnTo>
                    <a:pt x="46" y="295"/>
                  </a:lnTo>
                  <a:lnTo>
                    <a:pt x="38" y="297"/>
                  </a:lnTo>
                  <a:lnTo>
                    <a:pt x="30" y="297"/>
                  </a:lnTo>
                  <a:lnTo>
                    <a:pt x="22" y="295"/>
                  </a:lnTo>
                  <a:lnTo>
                    <a:pt x="16" y="291"/>
                  </a:lnTo>
                  <a:lnTo>
                    <a:pt x="10" y="287"/>
                  </a:lnTo>
                  <a:lnTo>
                    <a:pt x="6" y="281"/>
                  </a:lnTo>
                  <a:lnTo>
                    <a:pt x="2" y="273"/>
                  </a:lnTo>
                  <a:lnTo>
                    <a:pt x="0" y="265"/>
                  </a:lnTo>
                  <a:lnTo>
                    <a:pt x="0" y="33"/>
                  </a:lnTo>
                  <a:lnTo>
                    <a:pt x="0" y="33"/>
                  </a:lnTo>
                  <a:lnTo>
                    <a:pt x="2" y="26"/>
                  </a:lnTo>
                  <a:lnTo>
                    <a:pt x="4" y="18"/>
                  </a:lnTo>
                  <a:lnTo>
                    <a:pt x="10" y="12"/>
                  </a:lnTo>
                  <a:lnTo>
                    <a:pt x="14" y="6"/>
                  </a:lnTo>
                  <a:lnTo>
                    <a:pt x="22" y="4"/>
                  </a:lnTo>
                  <a:lnTo>
                    <a:pt x="28" y="2"/>
                  </a:lnTo>
                  <a:lnTo>
                    <a:pt x="36" y="0"/>
                  </a:lnTo>
                  <a:lnTo>
                    <a:pt x="44" y="2"/>
                  </a:lnTo>
                  <a:lnTo>
                    <a:pt x="46" y="4"/>
                  </a:lnTo>
                  <a:lnTo>
                    <a:pt x="46" y="29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70" name="Freeform 10">
              <a:extLst>
                <a:ext uri="{FF2B5EF4-FFF2-40B4-BE49-F238E27FC236}">
                  <a16:creationId xmlns:a16="http://schemas.microsoft.com/office/drawing/2014/main" id="{EF68891E-29E0-BCF0-2C8C-C0D03EF63C6B}"/>
                </a:ext>
              </a:extLst>
            </p:cNvPr>
            <p:cNvSpPr>
              <a:spLocks/>
            </p:cNvSpPr>
            <p:nvPr/>
          </p:nvSpPr>
          <p:spPr bwMode="auto">
            <a:xfrm>
              <a:off x="4906963" y="741363"/>
              <a:ext cx="66675" cy="461963"/>
            </a:xfrm>
            <a:custGeom>
              <a:avLst/>
              <a:gdLst>
                <a:gd name="T0" fmla="*/ 0 w 42"/>
                <a:gd name="T1" fmla="*/ 273 h 291"/>
                <a:gd name="T2" fmla="*/ 42 w 42"/>
                <a:gd name="T3" fmla="*/ 291 h 291"/>
                <a:gd name="T4" fmla="*/ 42 w 42"/>
                <a:gd name="T5" fmla="*/ 0 h 291"/>
                <a:gd name="T6" fmla="*/ 0 w 42"/>
                <a:gd name="T7" fmla="*/ 14 h 291"/>
                <a:gd name="T8" fmla="*/ 0 w 42"/>
                <a:gd name="T9" fmla="*/ 273 h 291"/>
              </a:gdLst>
              <a:ahLst/>
              <a:cxnLst>
                <a:cxn ang="0">
                  <a:pos x="T0" y="T1"/>
                </a:cxn>
                <a:cxn ang="0">
                  <a:pos x="T2" y="T3"/>
                </a:cxn>
                <a:cxn ang="0">
                  <a:pos x="T4" y="T5"/>
                </a:cxn>
                <a:cxn ang="0">
                  <a:pos x="T6" y="T7"/>
                </a:cxn>
                <a:cxn ang="0">
                  <a:pos x="T8" y="T9"/>
                </a:cxn>
              </a:cxnLst>
              <a:rect l="0" t="0" r="r" b="b"/>
              <a:pathLst>
                <a:path w="42" h="291">
                  <a:moveTo>
                    <a:pt x="0" y="273"/>
                  </a:moveTo>
                  <a:lnTo>
                    <a:pt x="42" y="291"/>
                  </a:lnTo>
                  <a:lnTo>
                    <a:pt x="42" y="0"/>
                  </a:lnTo>
                  <a:lnTo>
                    <a:pt x="0" y="14"/>
                  </a:lnTo>
                  <a:lnTo>
                    <a:pt x="0" y="273"/>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71" name="Rectangle 11">
              <a:extLst>
                <a:ext uri="{FF2B5EF4-FFF2-40B4-BE49-F238E27FC236}">
                  <a16:creationId xmlns:a16="http://schemas.microsoft.com/office/drawing/2014/main" id="{C28C1EA8-8FF0-AF98-788C-4D0C046392DF}"/>
                </a:ext>
              </a:extLst>
            </p:cNvPr>
            <p:cNvSpPr>
              <a:spLocks noChangeArrowheads="1"/>
            </p:cNvSpPr>
            <p:nvPr/>
          </p:nvSpPr>
          <p:spPr bwMode="auto">
            <a:xfrm>
              <a:off x="4973638" y="741363"/>
              <a:ext cx="85725" cy="4619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72" name="Freeform 12">
              <a:extLst>
                <a:ext uri="{FF2B5EF4-FFF2-40B4-BE49-F238E27FC236}">
                  <a16:creationId xmlns:a16="http://schemas.microsoft.com/office/drawing/2014/main" id="{1481F493-B8EC-5311-995F-D9AD58BC3010}"/>
                </a:ext>
              </a:extLst>
            </p:cNvPr>
            <p:cNvSpPr>
              <a:spLocks/>
            </p:cNvSpPr>
            <p:nvPr/>
          </p:nvSpPr>
          <p:spPr bwMode="auto">
            <a:xfrm>
              <a:off x="5059363" y="735013"/>
              <a:ext cx="73025" cy="471488"/>
            </a:xfrm>
            <a:custGeom>
              <a:avLst/>
              <a:gdLst>
                <a:gd name="T0" fmla="*/ 0 w 46"/>
                <a:gd name="T1" fmla="*/ 295 h 297"/>
                <a:gd name="T2" fmla="*/ 0 w 46"/>
                <a:gd name="T3" fmla="*/ 295 h 297"/>
                <a:gd name="T4" fmla="*/ 0 w 46"/>
                <a:gd name="T5" fmla="*/ 295 h 297"/>
                <a:gd name="T6" fmla="*/ 8 w 46"/>
                <a:gd name="T7" fmla="*/ 297 h 297"/>
                <a:gd name="T8" fmla="*/ 16 w 46"/>
                <a:gd name="T9" fmla="*/ 297 h 297"/>
                <a:gd name="T10" fmla="*/ 24 w 46"/>
                <a:gd name="T11" fmla="*/ 295 h 297"/>
                <a:gd name="T12" fmla="*/ 32 w 46"/>
                <a:gd name="T13" fmla="*/ 291 h 297"/>
                <a:gd name="T14" fmla="*/ 38 w 46"/>
                <a:gd name="T15" fmla="*/ 287 h 297"/>
                <a:gd name="T16" fmla="*/ 42 w 46"/>
                <a:gd name="T17" fmla="*/ 281 h 297"/>
                <a:gd name="T18" fmla="*/ 44 w 46"/>
                <a:gd name="T19" fmla="*/ 273 h 297"/>
                <a:gd name="T20" fmla="*/ 46 w 46"/>
                <a:gd name="T21" fmla="*/ 265 h 297"/>
                <a:gd name="T22" fmla="*/ 46 w 46"/>
                <a:gd name="T23" fmla="*/ 33 h 297"/>
                <a:gd name="T24" fmla="*/ 46 w 46"/>
                <a:gd name="T25" fmla="*/ 33 h 297"/>
                <a:gd name="T26" fmla="*/ 46 w 46"/>
                <a:gd name="T27" fmla="*/ 26 h 297"/>
                <a:gd name="T28" fmla="*/ 42 w 46"/>
                <a:gd name="T29" fmla="*/ 18 h 297"/>
                <a:gd name="T30" fmla="*/ 38 w 46"/>
                <a:gd name="T31" fmla="*/ 12 h 297"/>
                <a:gd name="T32" fmla="*/ 32 w 46"/>
                <a:gd name="T33" fmla="*/ 6 h 297"/>
                <a:gd name="T34" fmla="*/ 26 w 46"/>
                <a:gd name="T35" fmla="*/ 4 h 297"/>
                <a:gd name="T36" fmla="*/ 18 w 46"/>
                <a:gd name="T37" fmla="*/ 2 h 297"/>
                <a:gd name="T38" fmla="*/ 10 w 46"/>
                <a:gd name="T39" fmla="*/ 0 h 297"/>
                <a:gd name="T40" fmla="*/ 2 w 46"/>
                <a:gd name="T41" fmla="*/ 2 h 297"/>
                <a:gd name="T42" fmla="*/ 0 w 46"/>
                <a:gd name="T43" fmla="*/ 4 h 297"/>
                <a:gd name="T44" fmla="*/ 0 w 46"/>
                <a:gd name="T45"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7">
                  <a:moveTo>
                    <a:pt x="0" y="295"/>
                  </a:moveTo>
                  <a:lnTo>
                    <a:pt x="0" y="295"/>
                  </a:lnTo>
                  <a:lnTo>
                    <a:pt x="0" y="295"/>
                  </a:lnTo>
                  <a:lnTo>
                    <a:pt x="8" y="297"/>
                  </a:lnTo>
                  <a:lnTo>
                    <a:pt x="16" y="297"/>
                  </a:lnTo>
                  <a:lnTo>
                    <a:pt x="24" y="295"/>
                  </a:lnTo>
                  <a:lnTo>
                    <a:pt x="32" y="291"/>
                  </a:lnTo>
                  <a:lnTo>
                    <a:pt x="38" y="287"/>
                  </a:lnTo>
                  <a:lnTo>
                    <a:pt x="42" y="281"/>
                  </a:lnTo>
                  <a:lnTo>
                    <a:pt x="44" y="273"/>
                  </a:lnTo>
                  <a:lnTo>
                    <a:pt x="46" y="265"/>
                  </a:lnTo>
                  <a:lnTo>
                    <a:pt x="46" y="33"/>
                  </a:lnTo>
                  <a:lnTo>
                    <a:pt x="46" y="33"/>
                  </a:lnTo>
                  <a:lnTo>
                    <a:pt x="46" y="26"/>
                  </a:lnTo>
                  <a:lnTo>
                    <a:pt x="42" y="18"/>
                  </a:lnTo>
                  <a:lnTo>
                    <a:pt x="38" y="12"/>
                  </a:lnTo>
                  <a:lnTo>
                    <a:pt x="32" y="6"/>
                  </a:lnTo>
                  <a:lnTo>
                    <a:pt x="26" y="4"/>
                  </a:lnTo>
                  <a:lnTo>
                    <a:pt x="18" y="2"/>
                  </a:lnTo>
                  <a:lnTo>
                    <a:pt x="10" y="0"/>
                  </a:lnTo>
                  <a:lnTo>
                    <a:pt x="2" y="2"/>
                  </a:lnTo>
                  <a:lnTo>
                    <a:pt x="0" y="4"/>
                  </a:lnTo>
                  <a:lnTo>
                    <a:pt x="0" y="29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73" name="Freeform 13">
              <a:extLst>
                <a:ext uri="{FF2B5EF4-FFF2-40B4-BE49-F238E27FC236}">
                  <a16:creationId xmlns:a16="http://schemas.microsoft.com/office/drawing/2014/main" id="{1B7FD00A-E976-53A8-2258-20E386ED6CE9}"/>
                </a:ext>
              </a:extLst>
            </p:cNvPr>
            <p:cNvSpPr>
              <a:spLocks/>
            </p:cNvSpPr>
            <p:nvPr/>
          </p:nvSpPr>
          <p:spPr bwMode="auto">
            <a:xfrm>
              <a:off x="3794126" y="706438"/>
              <a:ext cx="757238" cy="528638"/>
            </a:xfrm>
            <a:custGeom>
              <a:avLst/>
              <a:gdLst>
                <a:gd name="T0" fmla="*/ 432 w 477"/>
                <a:gd name="T1" fmla="*/ 0 h 333"/>
                <a:gd name="T2" fmla="*/ 46 w 477"/>
                <a:gd name="T3" fmla="*/ 0 h 333"/>
                <a:gd name="T4" fmla="*/ 46 w 477"/>
                <a:gd name="T5" fmla="*/ 0 h 333"/>
                <a:gd name="T6" fmla="*/ 36 w 477"/>
                <a:gd name="T7" fmla="*/ 2 h 333"/>
                <a:gd name="T8" fmla="*/ 28 w 477"/>
                <a:gd name="T9" fmla="*/ 4 h 333"/>
                <a:gd name="T10" fmla="*/ 20 w 477"/>
                <a:gd name="T11" fmla="*/ 8 h 333"/>
                <a:gd name="T12" fmla="*/ 14 w 477"/>
                <a:gd name="T13" fmla="*/ 14 h 333"/>
                <a:gd name="T14" fmla="*/ 8 w 477"/>
                <a:gd name="T15" fmla="*/ 20 h 333"/>
                <a:gd name="T16" fmla="*/ 4 w 477"/>
                <a:gd name="T17" fmla="*/ 28 h 333"/>
                <a:gd name="T18" fmla="*/ 2 w 477"/>
                <a:gd name="T19" fmla="*/ 36 h 333"/>
                <a:gd name="T20" fmla="*/ 0 w 477"/>
                <a:gd name="T21" fmla="*/ 46 h 333"/>
                <a:gd name="T22" fmla="*/ 0 w 477"/>
                <a:gd name="T23" fmla="*/ 289 h 333"/>
                <a:gd name="T24" fmla="*/ 0 w 477"/>
                <a:gd name="T25" fmla="*/ 289 h 333"/>
                <a:gd name="T26" fmla="*/ 2 w 477"/>
                <a:gd name="T27" fmla="*/ 297 h 333"/>
                <a:gd name="T28" fmla="*/ 4 w 477"/>
                <a:gd name="T29" fmla="*/ 307 h 333"/>
                <a:gd name="T30" fmla="*/ 8 w 477"/>
                <a:gd name="T31" fmla="*/ 313 h 333"/>
                <a:gd name="T32" fmla="*/ 14 w 477"/>
                <a:gd name="T33" fmla="*/ 321 h 333"/>
                <a:gd name="T34" fmla="*/ 20 w 477"/>
                <a:gd name="T35" fmla="*/ 327 h 333"/>
                <a:gd name="T36" fmla="*/ 28 w 477"/>
                <a:gd name="T37" fmla="*/ 331 h 333"/>
                <a:gd name="T38" fmla="*/ 36 w 477"/>
                <a:gd name="T39" fmla="*/ 333 h 333"/>
                <a:gd name="T40" fmla="*/ 46 w 477"/>
                <a:gd name="T41" fmla="*/ 333 h 333"/>
                <a:gd name="T42" fmla="*/ 432 w 477"/>
                <a:gd name="T43" fmla="*/ 333 h 333"/>
                <a:gd name="T44" fmla="*/ 432 w 477"/>
                <a:gd name="T45" fmla="*/ 333 h 333"/>
                <a:gd name="T46" fmla="*/ 442 w 477"/>
                <a:gd name="T47" fmla="*/ 333 h 333"/>
                <a:gd name="T48" fmla="*/ 450 w 477"/>
                <a:gd name="T49" fmla="*/ 331 h 333"/>
                <a:gd name="T50" fmla="*/ 457 w 477"/>
                <a:gd name="T51" fmla="*/ 327 h 333"/>
                <a:gd name="T52" fmla="*/ 463 w 477"/>
                <a:gd name="T53" fmla="*/ 321 h 333"/>
                <a:gd name="T54" fmla="*/ 469 w 477"/>
                <a:gd name="T55" fmla="*/ 313 h 333"/>
                <a:gd name="T56" fmla="*/ 473 w 477"/>
                <a:gd name="T57" fmla="*/ 307 h 333"/>
                <a:gd name="T58" fmla="*/ 475 w 477"/>
                <a:gd name="T59" fmla="*/ 297 h 333"/>
                <a:gd name="T60" fmla="*/ 477 w 477"/>
                <a:gd name="T61" fmla="*/ 289 h 333"/>
                <a:gd name="T62" fmla="*/ 477 w 477"/>
                <a:gd name="T63" fmla="*/ 46 h 333"/>
                <a:gd name="T64" fmla="*/ 477 w 477"/>
                <a:gd name="T65" fmla="*/ 46 h 333"/>
                <a:gd name="T66" fmla="*/ 475 w 477"/>
                <a:gd name="T67" fmla="*/ 36 h 333"/>
                <a:gd name="T68" fmla="*/ 473 w 477"/>
                <a:gd name="T69" fmla="*/ 28 h 333"/>
                <a:gd name="T70" fmla="*/ 469 w 477"/>
                <a:gd name="T71" fmla="*/ 20 h 333"/>
                <a:gd name="T72" fmla="*/ 463 w 477"/>
                <a:gd name="T73" fmla="*/ 14 h 333"/>
                <a:gd name="T74" fmla="*/ 457 w 477"/>
                <a:gd name="T75" fmla="*/ 8 h 333"/>
                <a:gd name="T76" fmla="*/ 450 w 477"/>
                <a:gd name="T77" fmla="*/ 4 h 333"/>
                <a:gd name="T78" fmla="*/ 442 w 477"/>
                <a:gd name="T79" fmla="*/ 2 h 333"/>
                <a:gd name="T80" fmla="*/ 432 w 477"/>
                <a:gd name="T81" fmla="*/ 0 h 333"/>
                <a:gd name="T82" fmla="*/ 432 w 477"/>
                <a:gd name="T8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7" h="333">
                  <a:moveTo>
                    <a:pt x="432" y="0"/>
                  </a:moveTo>
                  <a:lnTo>
                    <a:pt x="46" y="0"/>
                  </a:lnTo>
                  <a:lnTo>
                    <a:pt x="46" y="0"/>
                  </a:lnTo>
                  <a:lnTo>
                    <a:pt x="36" y="2"/>
                  </a:lnTo>
                  <a:lnTo>
                    <a:pt x="28" y="4"/>
                  </a:lnTo>
                  <a:lnTo>
                    <a:pt x="20" y="8"/>
                  </a:lnTo>
                  <a:lnTo>
                    <a:pt x="14" y="14"/>
                  </a:lnTo>
                  <a:lnTo>
                    <a:pt x="8" y="20"/>
                  </a:lnTo>
                  <a:lnTo>
                    <a:pt x="4" y="28"/>
                  </a:lnTo>
                  <a:lnTo>
                    <a:pt x="2" y="36"/>
                  </a:lnTo>
                  <a:lnTo>
                    <a:pt x="0" y="46"/>
                  </a:lnTo>
                  <a:lnTo>
                    <a:pt x="0" y="289"/>
                  </a:lnTo>
                  <a:lnTo>
                    <a:pt x="0" y="289"/>
                  </a:lnTo>
                  <a:lnTo>
                    <a:pt x="2" y="297"/>
                  </a:lnTo>
                  <a:lnTo>
                    <a:pt x="4" y="307"/>
                  </a:lnTo>
                  <a:lnTo>
                    <a:pt x="8" y="313"/>
                  </a:lnTo>
                  <a:lnTo>
                    <a:pt x="14" y="321"/>
                  </a:lnTo>
                  <a:lnTo>
                    <a:pt x="20" y="327"/>
                  </a:lnTo>
                  <a:lnTo>
                    <a:pt x="28" y="331"/>
                  </a:lnTo>
                  <a:lnTo>
                    <a:pt x="36" y="333"/>
                  </a:lnTo>
                  <a:lnTo>
                    <a:pt x="46" y="333"/>
                  </a:lnTo>
                  <a:lnTo>
                    <a:pt x="432" y="333"/>
                  </a:lnTo>
                  <a:lnTo>
                    <a:pt x="432" y="333"/>
                  </a:lnTo>
                  <a:lnTo>
                    <a:pt x="442" y="333"/>
                  </a:lnTo>
                  <a:lnTo>
                    <a:pt x="450" y="331"/>
                  </a:lnTo>
                  <a:lnTo>
                    <a:pt x="457" y="327"/>
                  </a:lnTo>
                  <a:lnTo>
                    <a:pt x="463" y="321"/>
                  </a:lnTo>
                  <a:lnTo>
                    <a:pt x="469" y="313"/>
                  </a:lnTo>
                  <a:lnTo>
                    <a:pt x="473" y="307"/>
                  </a:lnTo>
                  <a:lnTo>
                    <a:pt x="475" y="297"/>
                  </a:lnTo>
                  <a:lnTo>
                    <a:pt x="477" y="289"/>
                  </a:lnTo>
                  <a:lnTo>
                    <a:pt x="477" y="46"/>
                  </a:lnTo>
                  <a:lnTo>
                    <a:pt x="477" y="46"/>
                  </a:lnTo>
                  <a:lnTo>
                    <a:pt x="475" y="36"/>
                  </a:lnTo>
                  <a:lnTo>
                    <a:pt x="473" y="28"/>
                  </a:lnTo>
                  <a:lnTo>
                    <a:pt x="469" y="20"/>
                  </a:lnTo>
                  <a:lnTo>
                    <a:pt x="463" y="14"/>
                  </a:lnTo>
                  <a:lnTo>
                    <a:pt x="457" y="8"/>
                  </a:lnTo>
                  <a:lnTo>
                    <a:pt x="450" y="4"/>
                  </a:lnTo>
                  <a:lnTo>
                    <a:pt x="442" y="2"/>
                  </a:lnTo>
                  <a:lnTo>
                    <a:pt x="432" y="0"/>
                  </a:lnTo>
                  <a:lnTo>
                    <a:pt x="432" y="0"/>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74" name="Freeform 14">
              <a:extLst>
                <a:ext uri="{FF2B5EF4-FFF2-40B4-BE49-F238E27FC236}">
                  <a16:creationId xmlns:a16="http://schemas.microsoft.com/office/drawing/2014/main" id="{FE116259-420F-7F98-0064-84137E3B63BA}"/>
                </a:ext>
              </a:extLst>
            </p:cNvPr>
            <p:cNvSpPr>
              <a:spLocks/>
            </p:cNvSpPr>
            <p:nvPr/>
          </p:nvSpPr>
          <p:spPr bwMode="auto">
            <a:xfrm>
              <a:off x="3990976" y="790576"/>
              <a:ext cx="365125" cy="361950"/>
            </a:xfrm>
            <a:custGeom>
              <a:avLst/>
              <a:gdLst>
                <a:gd name="T0" fmla="*/ 230 w 230"/>
                <a:gd name="T1" fmla="*/ 114 h 228"/>
                <a:gd name="T2" fmla="*/ 230 w 230"/>
                <a:gd name="T3" fmla="*/ 114 h 228"/>
                <a:gd name="T4" fmla="*/ 228 w 230"/>
                <a:gd name="T5" fmla="*/ 90 h 228"/>
                <a:gd name="T6" fmla="*/ 220 w 230"/>
                <a:gd name="T7" fmla="*/ 70 h 228"/>
                <a:gd name="T8" fmla="*/ 210 w 230"/>
                <a:gd name="T9" fmla="*/ 50 h 228"/>
                <a:gd name="T10" fmla="*/ 196 w 230"/>
                <a:gd name="T11" fmla="*/ 32 h 228"/>
                <a:gd name="T12" fmla="*/ 180 w 230"/>
                <a:gd name="T13" fmla="*/ 18 h 228"/>
                <a:gd name="T14" fmla="*/ 160 w 230"/>
                <a:gd name="T15" fmla="*/ 8 h 228"/>
                <a:gd name="T16" fmla="*/ 138 w 230"/>
                <a:gd name="T17" fmla="*/ 2 h 228"/>
                <a:gd name="T18" fmla="*/ 116 w 230"/>
                <a:gd name="T19" fmla="*/ 0 h 228"/>
                <a:gd name="T20" fmla="*/ 116 w 230"/>
                <a:gd name="T21" fmla="*/ 0 h 228"/>
                <a:gd name="T22" fmla="*/ 92 w 230"/>
                <a:gd name="T23" fmla="*/ 2 h 228"/>
                <a:gd name="T24" fmla="*/ 70 w 230"/>
                <a:gd name="T25" fmla="*/ 8 h 228"/>
                <a:gd name="T26" fmla="*/ 52 w 230"/>
                <a:gd name="T27" fmla="*/ 18 h 228"/>
                <a:gd name="T28" fmla="*/ 34 w 230"/>
                <a:gd name="T29" fmla="*/ 32 h 228"/>
                <a:gd name="T30" fmla="*/ 20 w 230"/>
                <a:gd name="T31" fmla="*/ 50 h 228"/>
                <a:gd name="T32" fmla="*/ 10 w 230"/>
                <a:gd name="T33" fmla="*/ 70 h 228"/>
                <a:gd name="T34" fmla="*/ 4 w 230"/>
                <a:gd name="T35" fmla="*/ 90 h 228"/>
                <a:gd name="T36" fmla="*/ 0 w 230"/>
                <a:gd name="T37" fmla="*/ 114 h 228"/>
                <a:gd name="T38" fmla="*/ 0 w 230"/>
                <a:gd name="T39" fmla="*/ 114 h 228"/>
                <a:gd name="T40" fmla="*/ 4 w 230"/>
                <a:gd name="T41" fmla="*/ 136 h 228"/>
                <a:gd name="T42" fmla="*/ 10 w 230"/>
                <a:gd name="T43" fmla="*/ 158 h 228"/>
                <a:gd name="T44" fmla="*/ 20 w 230"/>
                <a:gd name="T45" fmla="*/ 178 h 228"/>
                <a:gd name="T46" fmla="*/ 34 w 230"/>
                <a:gd name="T47" fmla="*/ 194 h 228"/>
                <a:gd name="T48" fmla="*/ 52 w 230"/>
                <a:gd name="T49" fmla="*/ 208 h 228"/>
                <a:gd name="T50" fmla="*/ 70 w 230"/>
                <a:gd name="T51" fmla="*/ 218 h 228"/>
                <a:gd name="T52" fmla="*/ 92 w 230"/>
                <a:gd name="T53" fmla="*/ 226 h 228"/>
                <a:gd name="T54" fmla="*/ 116 w 230"/>
                <a:gd name="T55" fmla="*/ 228 h 228"/>
                <a:gd name="T56" fmla="*/ 116 w 230"/>
                <a:gd name="T57" fmla="*/ 228 h 228"/>
                <a:gd name="T58" fmla="*/ 138 w 230"/>
                <a:gd name="T59" fmla="*/ 226 h 228"/>
                <a:gd name="T60" fmla="*/ 160 w 230"/>
                <a:gd name="T61" fmla="*/ 218 h 228"/>
                <a:gd name="T62" fmla="*/ 180 w 230"/>
                <a:gd name="T63" fmla="*/ 208 h 228"/>
                <a:gd name="T64" fmla="*/ 196 w 230"/>
                <a:gd name="T65" fmla="*/ 194 h 228"/>
                <a:gd name="T66" fmla="*/ 210 w 230"/>
                <a:gd name="T67" fmla="*/ 178 h 228"/>
                <a:gd name="T68" fmla="*/ 220 w 230"/>
                <a:gd name="T69" fmla="*/ 158 h 228"/>
                <a:gd name="T70" fmla="*/ 228 w 230"/>
                <a:gd name="T71" fmla="*/ 136 h 228"/>
                <a:gd name="T72" fmla="*/ 230 w 230"/>
                <a:gd name="T73" fmla="*/ 114 h 228"/>
                <a:gd name="T74" fmla="*/ 230 w 230"/>
                <a:gd name="T75"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228">
                  <a:moveTo>
                    <a:pt x="230" y="114"/>
                  </a:moveTo>
                  <a:lnTo>
                    <a:pt x="230" y="114"/>
                  </a:lnTo>
                  <a:lnTo>
                    <a:pt x="228" y="90"/>
                  </a:lnTo>
                  <a:lnTo>
                    <a:pt x="220" y="70"/>
                  </a:lnTo>
                  <a:lnTo>
                    <a:pt x="210" y="50"/>
                  </a:lnTo>
                  <a:lnTo>
                    <a:pt x="196" y="32"/>
                  </a:lnTo>
                  <a:lnTo>
                    <a:pt x="180" y="18"/>
                  </a:lnTo>
                  <a:lnTo>
                    <a:pt x="160" y="8"/>
                  </a:lnTo>
                  <a:lnTo>
                    <a:pt x="138" y="2"/>
                  </a:lnTo>
                  <a:lnTo>
                    <a:pt x="116" y="0"/>
                  </a:lnTo>
                  <a:lnTo>
                    <a:pt x="116" y="0"/>
                  </a:lnTo>
                  <a:lnTo>
                    <a:pt x="92" y="2"/>
                  </a:lnTo>
                  <a:lnTo>
                    <a:pt x="70" y="8"/>
                  </a:lnTo>
                  <a:lnTo>
                    <a:pt x="52" y="18"/>
                  </a:lnTo>
                  <a:lnTo>
                    <a:pt x="34" y="32"/>
                  </a:lnTo>
                  <a:lnTo>
                    <a:pt x="20" y="50"/>
                  </a:lnTo>
                  <a:lnTo>
                    <a:pt x="10" y="70"/>
                  </a:lnTo>
                  <a:lnTo>
                    <a:pt x="4" y="90"/>
                  </a:lnTo>
                  <a:lnTo>
                    <a:pt x="0" y="114"/>
                  </a:lnTo>
                  <a:lnTo>
                    <a:pt x="0" y="114"/>
                  </a:lnTo>
                  <a:lnTo>
                    <a:pt x="4" y="136"/>
                  </a:lnTo>
                  <a:lnTo>
                    <a:pt x="10" y="158"/>
                  </a:lnTo>
                  <a:lnTo>
                    <a:pt x="20" y="178"/>
                  </a:lnTo>
                  <a:lnTo>
                    <a:pt x="34" y="194"/>
                  </a:lnTo>
                  <a:lnTo>
                    <a:pt x="52" y="208"/>
                  </a:lnTo>
                  <a:lnTo>
                    <a:pt x="70" y="218"/>
                  </a:lnTo>
                  <a:lnTo>
                    <a:pt x="92" y="226"/>
                  </a:lnTo>
                  <a:lnTo>
                    <a:pt x="116" y="228"/>
                  </a:lnTo>
                  <a:lnTo>
                    <a:pt x="116" y="228"/>
                  </a:lnTo>
                  <a:lnTo>
                    <a:pt x="138" y="226"/>
                  </a:lnTo>
                  <a:lnTo>
                    <a:pt x="160" y="218"/>
                  </a:lnTo>
                  <a:lnTo>
                    <a:pt x="180" y="208"/>
                  </a:lnTo>
                  <a:lnTo>
                    <a:pt x="196" y="194"/>
                  </a:lnTo>
                  <a:lnTo>
                    <a:pt x="210" y="178"/>
                  </a:lnTo>
                  <a:lnTo>
                    <a:pt x="220" y="158"/>
                  </a:lnTo>
                  <a:lnTo>
                    <a:pt x="228" y="136"/>
                  </a:lnTo>
                  <a:lnTo>
                    <a:pt x="230" y="114"/>
                  </a:lnTo>
                  <a:lnTo>
                    <a:pt x="230" y="11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75" name="Freeform 15">
              <a:extLst>
                <a:ext uri="{FF2B5EF4-FFF2-40B4-BE49-F238E27FC236}">
                  <a16:creationId xmlns:a16="http://schemas.microsoft.com/office/drawing/2014/main" id="{0D3A7BA2-0A5E-B039-0A54-A2D5F296864E}"/>
                </a:ext>
              </a:extLst>
            </p:cNvPr>
            <p:cNvSpPr>
              <a:spLocks/>
            </p:cNvSpPr>
            <p:nvPr/>
          </p:nvSpPr>
          <p:spPr bwMode="auto">
            <a:xfrm>
              <a:off x="4098926" y="484188"/>
              <a:ext cx="149225" cy="468313"/>
            </a:xfrm>
            <a:custGeom>
              <a:avLst/>
              <a:gdLst>
                <a:gd name="T0" fmla="*/ 48 w 94"/>
                <a:gd name="T1" fmla="*/ 295 h 295"/>
                <a:gd name="T2" fmla="*/ 48 w 94"/>
                <a:gd name="T3" fmla="*/ 295 h 295"/>
                <a:gd name="T4" fmla="*/ 48 w 94"/>
                <a:gd name="T5" fmla="*/ 295 h 295"/>
                <a:gd name="T6" fmla="*/ 38 w 94"/>
                <a:gd name="T7" fmla="*/ 293 h 295"/>
                <a:gd name="T8" fmla="*/ 30 w 94"/>
                <a:gd name="T9" fmla="*/ 291 h 295"/>
                <a:gd name="T10" fmla="*/ 22 w 94"/>
                <a:gd name="T11" fmla="*/ 287 h 295"/>
                <a:gd name="T12" fmla="*/ 14 w 94"/>
                <a:gd name="T13" fmla="*/ 281 h 295"/>
                <a:gd name="T14" fmla="*/ 8 w 94"/>
                <a:gd name="T15" fmla="*/ 273 h 295"/>
                <a:gd name="T16" fmla="*/ 4 w 94"/>
                <a:gd name="T17" fmla="*/ 265 h 295"/>
                <a:gd name="T18" fmla="*/ 2 w 94"/>
                <a:gd name="T19" fmla="*/ 257 h 295"/>
                <a:gd name="T20" fmla="*/ 0 w 94"/>
                <a:gd name="T21" fmla="*/ 247 h 295"/>
                <a:gd name="T22" fmla="*/ 0 w 94"/>
                <a:gd name="T23" fmla="*/ 46 h 295"/>
                <a:gd name="T24" fmla="*/ 0 w 94"/>
                <a:gd name="T25" fmla="*/ 46 h 295"/>
                <a:gd name="T26" fmla="*/ 2 w 94"/>
                <a:gd name="T27" fmla="*/ 36 h 295"/>
                <a:gd name="T28" fmla="*/ 4 w 94"/>
                <a:gd name="T29" fmla="*/ 28 h 295"/>
                <a:gd name="T30" fmla="*/ 8 w 94"/>
                <a:gd name="T31" fmla="*/ 20 h 295"/>
                <a:gd name="T32" fmla="*/ 14 w 94"/>
                <a:gd name="T33" fmla="*/ 14 h 295"/>
                <a:gd name="T34" fmla="*/ 22 w 94"/>
                <a:gd name="T35" fmla="*/ 8 h 295"/>
                <a:gd name="T36" fmla="*/ 30 w 94"/>
                <a:gd name="T37" fmla="*/ 4 h 295"/>
                <a:gd name="T38" fmla="*/ 38 w 94"/>
                <a:gd name="T39" fmla="*/ 0 h 295"/>
                <a:gd name="T40" fmla="*/ 48 w 94"/>
                <a:gd name="T41" fmla="*/ 0 h 295"/>
                <a:gd name="T42" fmla="*/ 48 w 94"/>
                <a:gd name="T43" fmla="*/ 0 h 295"/>
                <a:gd name="T44" fmla="*/ 48 w 94"/>
                <a:gd name="T45" fmla="*/ 0 h 295"/>
                <a:gd name="T46" fmla="*/ 56 w 94"/>
                <a:gd name="T47" fmla="*/ 0 h 295"/>
                <a:gd name="T48" fmla="*/ 66 w 94"/>
                <a:gd name="T49" fmla="*/ 4 h 295"/>
                <a:gd name="T50" fmla="*/ 74 w 94"/>
                <a:gd name="T51" fmla="*/ 8 h 295"/>
                <a:gd name="T52" fmla="*/ 80 w 94"/>
                <a:gd name="T53" fmla="*/ 14 h 295"/>
                <a:gd name="T54" fmla="*/ 86 w 94"/>
                <a:gd name="T55" fmla="*/ 20 h 295"/>
                <a:gd name="T56" fmla="*/ 90 w 94"/>
                <a:gd name="T57" fmla="*/ 28 h 295"/>
                <a:gd name="T58" fmla="*/ 92 w 94"/>
                <a:gd name="T59" fmla="*/ 36 h 295"/>
                <a:gd name="T60" fmla="*/ 94 w 94"/>
                <a:gd name="T61" fmla="*/ 46 h 295"/>
                <a:gd name="T62" fmla="*/ 94 w 94"/>
                <a:gd name="T63" fmla="*/ 247 h 295"/>
                <a:gd name="T64" fmla="*/ 94 w 94"/>
                <a:gd name="T65" fmla="*/ 247 h 295"/>
                <a:gd name="T66" fmla="*/ 92 w 94"/>
                <a:gd name="T67" fmla="*/ 257 h 295"/>
                <a:gd name="T68" fmla="*/ 90 w 94"/>
                <a:gd name="T69" fmla="*/ 265 h 295"/>
                <a:gd name="T70" fmla="*/ 86 w 94"/>
                <a:gd name="T71" fmla="*/ 273 h 295"/>
                <a:gd name="T72" fmla="*/ 80 w 94"/>
                <a:gd name="T73" fmla="*/ 281 h 295"/>
                <a:gd name="T74" fmla="*/ 74 w 94"/>
                <a:gd name="T75" fmla="*/ 287 h 295"/>
                <a:gd name="T76" fmla="*/ 66 w 94"/>
                <a:gd name="T77" fmla="*/ 291 h 295"/>
                <a:gd name="T78" fmla="*/ 56 w 94"/>
                <a:gd name="T79" fmla="*/ 293 h 295"/>
                <a:gd name="T80" fmla="*/ 48 w 94"/>
                <a:gd name="T81" fmla="*/ 295 h 295"/>
                <a:gd name="T82" fmla="*/ 48 w 94"/>
                <a:gd name="T83"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295">
                  <a:moveTo>
                    <a:pt x="48" y="295"/>
                  </a:moveTo>
                  <a:lnTo>
                    <a:pt x="48" y="295"/>
                  </a:lnTo>
                  <a:lnTo>
                    <a:pt x="48" y="295"/>
                  </a:lnTo>
                  <a:lnTo>
                    <a:pt x="38" y="293"/>
                  </a:lnTo>
                  <a:lnTo>
                    <a:pt x="30" y="291"/>
                  </a:lnTo>
                  <a:lnTo>
                    <a:pt x="22" y="287"/>
                  </a:lnTo>
                  <a:lnTo>
                    <a:pt x="14" y="281"/>
                  </a:lnTo>
                  <a:lnTo>
                    <a:pt x="8" y="273"/>
                  </a:lnTo>
                  <a:lnTo>
                    <a:pt x="4" y="265"/>
                  </a:lnTo>
                  <a:lnTo>
                    <a:pt x="2" y="257"/>
                  </a:lnTo>
                  <a:lnTo>
                    <a:pt x="0" y="247"/>
                  </a:lnTo>
                  <a:lnTo>
                    <a:pt x="0" y="46"/>
                  </a:lnTo>
                  <a:lnTo>
                    <a:pt x="0" y="46"/>
                  </a:lnTo>
                  <a:lnTo>
                    <a:pt x="2" y="36"/>
                  </a:lnTo>
                  <a:lnTo>
                    <a:pt x="4" y="28"/>
                  </a:lnTo>
                  <a:lnTo>
                    <a:pt x="8" y="20"/>
                  </a:lnTo>
                  <a:lnTo>
                    <a:pt x="14" y="14"/>
                  </a:lnTo>
                  <a:lnTo>
                    <a:pt x="22" y="8"/>
                  </a:lnTo>
                  <a:lnTo>
                    <a:pt x="30" y="4"/>
                  </a:lnTo>
                  <a:lnTo>
                    <a:pt x="38" y="0"/>
                  </a:lnTo>
                  <a:lnTo>
                    <a:pt x="48" y="0"/>
                  </a:lnTo>
                  <a:lnTo>
                    <a:pt x="48" y="0"/>
                  </a:lnTo>
                  <a:lnTo>
                    <a:pt x="48" y="0"/>
                  </a:lnTo>
                  <a:lnTo>
                    <a:pt x="56" y="0"/>
                  </a:lnTo>
                  <a:lnTo>
                    <a:pt x="66" y="4"/>
                  </a:lnTo>
                  <a:lnTo>
                    <a:pt x="74" y="8"/>
                  </a:lnTo>
                  <a:lnTo>
                    <a:pt x="80" y="14"/>
                  </a:lnTo>
                  <a:lnTo>
                    <a:pt x="86" y="20"/>
                  </a:lnTo>
                  <a:lnTo>
                    <a:pt x="90" y="28"/>
                  </a:lnTo>
                  <a:lnTo>
                    <a:pt x="92" y="36"/>
                  </a:lnTo>
                  <a:lnTo>
                    <a:pt x="94" y="46"/>
                  </a:lnTo>
                  <a:lnTo>
                    <a:pt x="94" y="247"/>
                  </a:lnTo>
                  <a:lnTo>
                    <a:pt x="94" y="247"/>
                  </a:lnTo>
                  <a:lnTo>
                    <a:pt x="92" y="257"/>
                  </a:lnTo>
                  <a:lnTo>
                    <a:pt x="90" y="265"/>
                  </a:lnTo>
                  <a:lnTo>
                    <a:pt x="86" y="273"/>
                  </a:lnTo>
                  <a:lnTo>
                    <a:pt x="80" y="281"/>
                  </a:lnTo>
                  <a:lnTo>
                    <a:pt x="74" y="287"/>
                  </a:lnTo>
                  <a:lnTo>
                    <a:pt x="66" y="291"/>
                  </a:lnTo>
                  <a:lnTo>
                    <a:pt x="56" y="293"/>
                  </a:lnTo>
                  <a:lnTo>
                    <a:pt x="48" y="295"/>
                  </a:lnTo>
                  <a:lnTo>
                    <a:pt x="48" y="29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76" name="Freeform 16">
              <a:extLst>
                <a:ext uri="{FF2B5EF4-FFF2-40B4-BE49-F238E27FC236}">
                  <a16:creationId xmlns:a16="http://schemas.microsoft.com/office/drawing/2014/main" id="{52CA7BA8-BCB0-ABA2-8D44-317D8288B11A}"/>
                </a:ext>
              </a:extLst>
            </p:cNvPr>
            <p:cNvSpPr>
              <a:spLocks/>
            </p:cNvSpPr>
            <p:nvPr/>
          </p:nvSpPr>
          <p:spPr bwMode="auto">
            <a:xfrm>
              <a:off x="3771901" y="981076"/>
              <a:ext cx="384175" cy="361950"/>
            </a:xfrm>
            <a:custGeom>
              <a:avLst/>
              <a:gdLst>
                <a:gd name="T0" fmla="*/ 230 w 242"/>
                <a:gd name="T1" fmla="*/ 14 h 228"/>
                <a:gd name="T2" fmla="*/ 230 w 242"/>
                <a:gd name="T3" fmla="*/ 14 h 228"/>
                <a:gd name="T4" fmla="*/ 230 w 242"/>
                <a:gd name="T5" fmla="*/ 14 h 228"/>
                <a:gd name="T6" fmla="*/ 236 w 242"/>
                <a:gd name="T7" fmla="*/ 22 h 228"/>
                <a:gd name="T8" fmla="*/ 240 w 242"/>
                <a:gd name="T9" fmla="*/ 30 h 228"/>
                <a:gd name="T10" fmla="*/ 242 w 242"/>
                <a:gd name="T11" fmla="*/ 40 h 228"/>
                <a:gd name="T12" fmla="*/ 242 w 242"/>
                <a:gd name="T13" fmla="*/ 48 h 228"/>
                <a:gd name="T14" fmla="*/ 242 w 242"/>
                <a:gd name="T15" fmla="*/ 56 h 228"/>
                <a:gd name="T16" fmla="*/ 238 w 242"/>
                <a:gd name="T17" fmla="*/ 66 h 228"/>
                <a:gd name="T18" fmla="*/ 234 w 242"/>
                <a:gd name="T19" fmla="*/ 74 h 228"/>
                <a:gd name="T20" fmla="*/ 228 w 242"/>
                <a:gd name="T21" fmla="*/ 80 h 228"/>
                <a:gd name="T22" fmla="*/ 78 w 242"/>
                <a:gd name="T23" fmla="*/ 216 h 228"/>
                <a:gd name="T24" fmla="*/ 78 w 242"/>
                <a:gd name="T25" fmla="*/ 216 h 228"/>
                <a:gd name="T26" fmla="*/ 70 w 242"/>
                <a:gd name="T27" fmla="*/ 222 h 228"/>
                <a:gd name="T28" fmla="*/ 62 w 242"/>
                <a:gd name="T29" fmla="*/ 226 h 228"/>
                <a:gd name="T30" fmla="*/ 52 w 242"/>
                <a:gd name="T31" fmla="*/ 228 h 228"/>
                <a:gd name="T32" fmla="*/ 44 w 242"/>
                <a:gd name="T33" fmla="*/ 228 h 228"/>
                <a:gd name="T34" fmla="*/ 36 w 242"/>
                <a:gd name="T35" fmla="*/ 228 h 228"/>
                <a:gd name="T36" fmla="*/ 26 w 242"/>
                <a:gd name="T37" fmla="*/ 224 h 228"/>
                <a:gd name="T38" fmla="*/ 18 w 242"/>
                <a:gd name="T39" fmla="*/ 220 h 228"/>
                <a:gd name="T40" fmla="*/ 12 w 242"/>
                <a:gd name="T41" fmla="*/ 214 h 228"/>
                <a:gd name="T42" fmla="*/ 12 w 242"/>
                <a:gd name="T43" fmla="*/ 214 h 228"/>
                <a:gd name="T44" fmla="*/ 12 w 242"/>
                <a:gd name="T45" fmla="*/ 214 h 228"/>
                <a:gd name="T46" fmla="*/ 6 w 242"/>
                <a:gd name="T47" fmla="*/ 206 h 228"/>
                <a:gd name="T48" fmla="*/ 2 w 242"/>
                <a:gd name="T49" fmla="*/ 198 h 228"/>
                <a:gd name="T50" fmla="*/ 0 w 242"/>
                <a:gd name="T51" fmla="*/ 188 h 228"/>
                <a:gd name="T52" fmla="*/ 0 w 242"/>
                <a:gd name="T53" fmla="*/ 180 h 228"/>
                <a:gd name="T54" fmla="*/ 2 w 242"/>
                <a:gd name="T55" fmla="*/ 172 h 228"/>
                <a:gd name="T56" fmla="*/ 4 w 242"/>
                <a:gd name="T57" fmla="*/ 162 h 228"/>
                <a:gd name="T58" fmla="*/ 8 w 242"/>
                <a:gd name="T59" fmla="*/ 154 h 228"/>
                <a:gd name="T60" fmla="*/ 14 w 242"/>
                <a:gd name="T61" fmla="*/ 148 h 228"/>
                <a:gd name="T62" fmla="*/ 164 w 242"/>
                <a:gd name="T63" fmla="*/ 12 h 228"/>
                <a:gd name="T64" fmla="*/ 164 w 242"/>
                <a:gd name="T65" fmla="*/ 12 h 228"/>
                <a:gd name="T66" fmla="*/ 172 w 242"/>
                <a:gd name="T67" fmla="*/ 6 h 228"/>
                <a:gd name="T68" fmla="*/ 180 w 242"/>
                <a:gd name="T69" fmla="*/ 2 h 228"/>
                <a:gd name="T70" fmla="*/ 190 w 242"/>
                <a:gd name="T71" fmla="*/ 0 h 228"/>
                <a:gd name="T72" fmla="*/ 198 w 242"/>
                <a:gd name="T73" fmla="*/ 0 h 228"/>
                <a:gd name="T74" fmla="*/ 206 w 242"/>
                <a:gd name="T75" fmla="*/ 0 h 228"/>
                <a:gd name="T76" fmla="*/ 216 w 242"/>
                <a:gd name="T77" fmla="*/ 4 h 228"/>
                <a:gd name="T78" fmla="*/ 224 w 242"/>
                <a:gd name="T79" fmla="*/ 8 h 228"/>
                <a:gd name="T80" fmla="*/ 230 w 242"/>
                <a:gd name="T81" fmla="*/ 14 h 228"/>
                <a:gd name="T82" fmla="*/ 230 w 242"/>
                <a:gd name="T83" fmla="*/ 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2" h="228">
                  <a:moveTo>
                    <a:pt x="230" y="14"/>
                  </a:moveTo>
                  <a:lnTo>
                    <a:pt x="230" y="14"/>
                  </a:lnTo>
                  <a:lnTo>
                    <a:pt x="230" y="14"/>
                  </a:lnTo>
                  <a:lnTo>
                    <a:pt x="236" y="22"/>
                  </a:lnTo>
                  <a:lnTo>
                    <a:pt x="240" y="30"/>
                  </a:lnTo>
                  <a:lnTo>
                    <a:pt x="242" y="40"/>
                  </a:lnTo>
                  <a:lnTo>
                    <a:pt x="242" y="48"/>
                  </a:lnTo>
                  <a:lnTo>
                    <a:pt x="242" y="56"/>
                  </a:lnTo>
                  <a:lnTo>
                    <a:pt x="238" y="66"/>
                  </a:lnTo>
                  <a:lnTo>
                    <a:pt x="234" y="74"/>
                  </a:lnTo>
                  <a:lnTo>
                    <a:pt x="228" y="80"/>
                  </a:lnTo>
                  <a:lnTo>
                    <a:pt x="78" y="216"/>
                  </a:lnTo>
                  <a:lnTo>
                    <a:pt x="78" y="216"/>
                  </a:lnTo>
                  <a:lnTo>
                    <a:pt x="70" y="222"/>
                  </a:lnTo>
                  <a:lnTo>
                    <a:pt x="62" y="226"/>
                  </a:lnTo>
                  <a:lnTo>
                    <a:pt x="52" y="228"/>
                  </a:lnTo>
                  <a:lnTo>
                    <a:pt x="44" y="228"/>
                  </a:lnTo>
                  <a:lnTo>
                    <a:pt x="36" y="228"/>
                  </a:lnTo>
                  <a:lnTo>
                    <a:pt x="26" y="224"/>
                  </a:lnTo>
                  <a:lnTo>
                    <a:pt x="18" y="220"/>
                  </a:lnTo>
                  <a:lnTo>
                    <a:pt x="12" y="214"/>
                  </a:lnTo>
                  <a:lnTo>
                    <a:pt x="12" y="214"/>
                  </a:lnTo>
                  <a:lnTo>
                    <a:pt x="12" y="214"/>
                  </a:lnTo>
                  <a:lnTo>
                    <a:pt x="6" y="206"/>
                  </a:lnTo>
                  <a:lnTo>
                    <a:pt x="2" y="198"/>
                  </a:lnTo>
                  <a:lnTo>
                    <a:pt x="0" y="188"/>
                  </a:lnTo>
                  <a:lnTo>
                    <a:pt x="0" y="180"/>
                  </a:lnTo>
                  <a:lnTo>
                    <a:pt x="2" y="172"/>
                  </a:lnTo>
                  <a:lnTo>
                    <a:pt x="4" y="162"/>
                  </a:lnTo>
                  <a:lnTo>
                    <a:pt x="8" y="154"/>
                  </a:lnTo>
                  <a:lnTo>
                    <a:pt x="14" y="148"/>
                  </a:lnTo>
                  <a:lnTo>
                    <a:pt x="164" y="12"/>
                  </a:lnTo>
                  <a:lnTo>
                    <a:pt x="164" y="12"/>
                  </a:lnTo>
                  <a:lnTo>
                    <a:pt x="172" y="6"/>
                  </a:lnTo>
                  <a:lnTo>
                    <a:pt x="180" y="2"/>
                  </a:lnTo>
                  <a:lnTo>
                    <a:pt x="190" y="0"/>
                  </a:lnTo>
                  <a:lnTo>
                    <a:pt x="198" y="0"/>
                  </a:lnTo>
                  <a:lnTo>
                    <a:pt x="206" y="0"/>
                  </a:lnTo>
                  <a:lnTo>
                    <a:pt x="216" y="4"/>
                  </a:lnTo>
                  <a:lnTo>
                    <a:pt x="224" y="8"/>
                  </a:lnTo>
                  <a:lnTo>
                    <a:pt x="230" y="14"/>
                  </a:lnTo>
                  <a:lnTo>
                    <a:pt x="230" y="1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77" name="Freeform 17">
              <a:extLst>
                <a:ext uri="{FF2B5EF4-FFF2-40B4-BE49-F238E27FC236}">
                  <a16:creationId xmlns:a16="http://schemas.microsoft.com/office/drawing/2014/main" id="{12020DAE-5C03-D956-3092-94FF01A653BD}"/>
                </a:ext>
              </a:extLst>
            </p:cNvPr>
            <p:cNvSpPr>
              <a:spLocks/>
            </p:cNvSpPr>
            <p:nvPr/>
          </p:nvSpPr>
          <p:spPr bwMode="auto">
            <a:xfrm>
              <a:off x="4191001" y="981076"/>
              <a:ext cx="382588" cy="361950"/>
            </a:xfrm>
            <a:custGeom>
              <a:avLst/>
              <a:gdLst>
                <a:gd name="T0" fmla="*/ 12 w 241"/>
                <a:gd name="T1" fmla="*/ 14 h 228"/>
                <a:gd name="T2" fmla="*/ 12 w 241"/>
                <a:gd name="T3" fmla="*/ 14 h 228"/>
                <a:gd name="T4" fmla="*/ 12 w 241"/>
                <a:gd name="T5" fmla="*/ 14 h 228"/>
                <a:gd name="T6" fmla="*/ 6 w 241"/>
                <a:gd name="T7" fmla="*/ 22 h 228"/>
                <a:gd name="T8" fmla="*/ 2 w 241"/>
                <a:gd name="T9" fmla="*/ 30 h 228"/>
                <a:gd name="T10" fmla="*/ 0 w 241"/>
                <a:gd name="T11" fmla="*/ 40 h 228"/>
                <a:gd name="T12" fmla="*/ 0 w 241"/>
                <a:gd name="T13" fmla="*/ 48 h 228"/>
                <a:gd name="T14" fmla="*/ 2 w 241"/>
                <a:gd name="T15" fmla="*/ 56 h 228"/>
                <a:gd name="T16" fmla="*/ 4 w 241"/>
                <a:gd name="T17" fmla="*/ 66 h 228"/>
                <a:gd name="T18" fmla="*/ 10 w 241"/>
                <a:gd name="T19" fmla="*/ 74 h 228"/>
                <a:gd name="T20" fmla="*/ 16 w 241"/>
                <a:gd name="T21" fmla="*/ 80 h 228"/>
                <a:gd name="T22" fmla="*/ 166 w 241"/>
                <a:gd name="T23" fmla="*/ 216 h 228"/>
                <a:gd name="T24" fmla="*/ 166 w 241"/>
                <a:gd name="T25" fmla="*/ 216 h 228"/>
                <a:gd name="T26" fmla="*/ 172 w 241"/>
                <a:gd name="T27" fmla="*/ 222 h 228"/>
                <a:gd name="T28" fmla="*/ 180 w 241"/>
                <a:gd name="T29" fmla="*/ 226 h 228"/>
                <a:gd name="T30" fmla="*/ 190 w 241"/>
                <a:gd name="T31" fmla="*/ 228 h 228"/>
                <a:gd name="T32" fmla="*/ 198 w 241"/>
                <a:gd name="T33" fmla="*/ 228 h 228"/>
                <a:gd name="T34" fmla="*/ 207 w 241"/>
                <a:gd name="T35" fmla="*/ 228 h 228"/>
                <a:gd name="T36" fmla="*/ 215 w 241"/>
                <a:gd name="T37" fmla="*/ 224 h 228"/>
                <a:gd name="T38" fmla="*/ 223 w 241"/>
                <a:gd name="T39" fmla="*/ 220 h 228"/>
                <a:gd name="T40" fmla="*/ 229 w 241"/>
                <a:gd name="T41" fmla="*/ 214 h 228"/>
                <a:gd name="T42" fmla="*/ 229 w 241"/>
                <a:gd name="T43" fmla="*/ 214 h 228"/>
                <a:gd name="T44" fmla="*/ 229 w 241"/>
                <a:gd name="T45" fmla="*/ 214 h 228"/>
                <a:gd name="T46" fmla="*/ 235 w 241"/>
                <a:gd name="T47" fmla="*/ 206 h 228"/>
                <a:gd name="T48" fmla="*/ 239 w 241"/>
                <a:gd name="T49" fmla="*/ 198 h 228"/>
                <a:gd name="T50" fmla="*/ 241 w 241"/>
                <a:gd name="T51" fmla="*/ 188 h 228"/>
                <a:gd name="T52" fmla="*/ 241 w 241"/>
                <a:gd name="T53" fmla="*/ 180 h 228"/>
                <a:gd name="T54" fmla="*/ 241 w 241"/>
                <a:gd name="T55" fmla="*/ 172 h 228"/>
                <a:gd name="T56" fmla="*/ 237 w 241"/>
                <a:gd name="T57" fmla="*/ 162 h 228"/>
                <a:gd name="T58" fmla="*/ 233 w 241"/>
                <a:gd name="T59" fmla="*/ 154 h 228"/>
                <a:gd name="T60" fmla="*/ 227 w 241"/>
                <a:gd name="T61" fmla="*/ 148 h 228"/>
                <a:gd name="T62" fmla="*/ 78 w 241"/>
                <a:gd name="T63" fmla="*/ 12 h 228"/>
                <a:gd name="T64" fmla="*/ 78 w 241"/>
                <a:gd name="T65" fmla="*/ 12 h 228"/>
                <a:gd name="T66" fmla="*/ 70 w 241"/>
                <a:gd name="T67" fmla="*/ 6 h 228"/>
                <a:gd name="T68" fmla="*/ 62 w 241"/>
                <a:gd name="T69" fmla="*/ 2 h 228"/>
                <a:gd name="T70" fmla="*/ 54 w 241"/>
                <a:gd name="T71" fmla="*/ 0 h 228"/>
                <a:gd name="T72" fmla="*/ 44 w 241"/>
                <a:gd name="T73" fmla="*/ 0 h 228"/>
                <a:gd name="T74" fmla="*/ 36 w 241"/>
                <a:gd name="T75" fmla="*/ 0 h 228"/>
                <a:gd name="T76" fmla="*/ 28 w 241"/>
                <a:gd name="T77" fmla="*/ 4 h 228"/>
                <a:gd name="T78" fmla="*/ 20 w 241"/>
                <a:gd name="T79" fmla="*/ 8 h 228"/>
                <a:gd name="T80" fmla="*/ 12 w 241"/>
                <a:gd name="T81" fmla="*/ 14 h 228"/>
                <a:gd name="T82" fmla="*/ 12 w 241"/>
                <a:gd name="T83" fmla="*/ 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 h="228">
                  <a:moveTo>
                    <a:pt x="12" y="14"/>
                  </a:moveTo>
                  <a:lnTo>
                    <a:pt x="12" y="14"/>
                  </a:lnTo>
                  <a:lnTo>
                    <a:pt x="12" y="14"/>
                  </a:lnTo>
                  <a:lnTo>
                    <a:pt x="6" y="22"/>
                  </a:lnTo>
                  <a:lnTo>
                    <a:pt x="2" y="30"/>
                  </a:lnTo>
                  <a:lnTo>
                    <a:pt x="0" y="40"/>
                  </a:lnTo>
                  <a:lnTo>
                    <a:pt x="0" y="48"/>
                  </a:lnTo>
                  <a:lnTo>
                    <a:pt x="2" y="56"/>
                  </a:lnTo>
                  <a:lnTo>
                    <a:pt x="4" y="66"/>
                  </a:lnTo>
                  <a:lnTo>
                    <a:pt x="10" y="74"/>
                  </a:lnTo>
                  <a:lnTo>
                    <a:pt x="16" y="80"/>
                  </a:lnTo>
                  <a:lnTo>
                    <a:pt x="166" y="216"/>
                  </a:lnTo>
                  <a:lnTo>
                    <a:pt x="166" y="216"/>
                  </a:lnTo>
                  <a:lnTo>
                    <a:pt x="172" y="222"/>
                  </a:lnTo>
                  <a:lnTo>
                    <a:pt x="180" y="226"/>
                  </a:lnTo>
                  <a:lnTo>
                    <a:pt x="190" y="228"/>
                  </a:lnTo>
                  <a:lnTo>
                    <a:pt x="198" y="228"/>
                  </a:lnTo>
                  <a:lnTo>
                    <a:pt x="207" y="228"/>
                  </a:lnTo>
                  <a:lnTo>
                    <a:pt x="215" y="224"/>
                  </a:lnTo>
                  <a:lnTo>
                    <a:pt x="223" y="220"/>
                  </a:lnTo>
                  <a:lnTo>
                    <a:pt x="229" y="214"/>
                  </a:lnTo>
                  <a:lnTo>
                    <a:pt x="229" y="214"/>
                  </a:lnTo>
                  <a:lnTo>
                    <a:pt x="229" y="214"/>
                  </a:lnTo>
                  <a:lnTo>
                    <a:pt x="235" y="206"/>
                  </a:lnTo>
                  <a:lnTo>
                    <a:pt x="239" y="198"/>
                  </a:lnTo>
                  <a:lnTo>
                    <a:pt x="241" y="188"/>
                  </a:lnTo>
                  <a:lnTo>
                    <a:pt x="241" y="180"/>
                  </a:lnTo>
                  <a:lnTo>
                    <a:pt x="241" y="172"/>
                  </a:lnTo>
                  <a:lnTo>
                    <a:pt x="237" y="162"/>
                  </a:lnTo>
                  <a:lnTo>
                    <a:pt x="233" y="154"/>
                  </a:lnTo>
                  <a:lnTo>
                    <a:pt x="227" y="148"/>
                  </a:lnTo>
                  <a:lnTo>
                    <a:pt x="78" y="12"/>
                  </a:lnTo>
                  <a:lnTo>
                    <a:pt x="78" y="12"/>
                  </a:lnTo>
                  <a:lnTo>
                    <a:pt x="70" y="6"/>
                  </a:lnTo>
                  <a:lnTo>
                    <a:pt x="62" y="2"/>
                  </a:lnTo>
                  <a:lnTo>
                    <a:pt x="54" y="0"/>
                  </a:lnTo>
                  <a:lnTo>
                    <a:pt x="44" y="0"/>
                  </a:lnTo>
                  <a:lnTo>
                    <a:pt x="36" y="0"/>
                  </a:lnTo>
                  <a:lnTo>
                    <a:pt x="28" y="4"/>
                  </a:lnTo>
                  <a:lnTo>
                    <a:pt x="20" y="8"/>
                  </a:lnTo>
                  <a:lnTo>
                    <a:pt x="12" y="14"/>
                  </a:lnTo>
                  <a:lnTo>
                    <a:pt x="12" y="1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78" name="Freeform 18">
              <a:extLst>
                <a:ext uri="{FF2B5EF4-FFF2-40B4-BE49-F238E27FC236}">
                  <a16:creationId xmlns:a16="http://schemas.microsoft.com/office/drawing/2014/main" id="{210C60D0-8646-2B8E-AEE8-0F96C33D54B9}"/>
                </a:ext>
              </a:extLst>
            </p:cNvPr>
            <p:cNvSpPr>
              <a:spLocks/>
            </p:cNvSpPr>
            <p:nvPr/>
          </p:nvSpPr>
          <p:spPr bwMode="auto">
            <a:xfrm>
              <a:off x="4102101" y="898526"/>
              <a:ext cx="142875" cy="142875"/>
            </a:xfrm>
            <a:custGeom>
              <a:avLst/>
              <a:gdLst>
                <a:gd name="T0" fmla="*/ 90 w 90"/>
                <a:gd name="T1" fmla="*/ 46 h 90"/>
                <a:gd name="T2" fmla="*/ 90 w 90"/>
                <a:gd name="T3" fmla="*/ 46 h 90"/>
                <a:gd name="T4" fmla="*/ 90 w 90"/>
                <a:gd name="T5" fmla="*/ 36 h 90"/>
                <a:gd name="T6" fmla="*/ 86 w 90"/>
                <a:gd name="T7" fmla="*/ 28 h 90"/>
                <a:gd name="T8" fmla="*/ 82 w 90"/>
                <a:gd name="T9" fmla="*/ 20 h 90"/>
                <a:gd name="T10" fmla="*/ 76 w 90"/>
                <a:gd name="T11" fmla="*/ 14 h 90"/>
                <a:gd name="T12" fmla="*/ 70 w 90"/>
                <a:gd name="T13" fmla="*/ 8 h 90"/>
                <a:gd name="T14" fmla="*/ 62 w 90"/>
                <a:gd name="T15" fmla="*/ 4 h 90"/>
                <a:gd name="T16" fmla="*/ 54 w 90"/>
                <a:gd name="T17" fmla="*/ 2 h 90"/>
                <a:gd name="T18" fmla="*/ 46 w 90"/>
                <a:gd name="T19" fmla="*/ 0 h 90"/>
                <a:gd name="T20" fmla="*/ 46 w 90"/>
                <a:gd name="T21" fmla="*/ 0 h 90"/>
                <a:gd name="T22" fmla="*/ 36 w 90"/>
                <a:gd name="T23" fmla="*/ 2 h 90"/>
                <a:gd name="T24" fmla="*/ 28 w 90"/>
                <a:gd name="T25" fmla="*/ 4 h 90"/>
                <a:gd name="T26" fmla="*/ 20 w 90"/>
                <a:gd name="T27" fmla="*/ 8 h 90"/>
                <a:gd name="T28" fmla="*/ 14 w 90"/>
                <a:gd name="T29" fmla="*/ 14 h 90"/>
                <a:gd name="T30" fmla="*/ 8 w 90"/>
                <a:gd name="T31" fmla="*/ 20 h 90"/>
                <a:gd name="T32" fmla="*/ 4 w 90"/>
                <a:gd name="T33" fmla="*/ 28 h 90"/>
                <a:gd name="T34" fmla="*/ 2 w 90"/>
                <a:gd name="T35" fmla="*/ 36 h 90"/>
                <a:gd name="T36" fmla="*/ 0 w 90"/>
                <a:gd name="T37" fmla="*/ 46 h 90"/>
                <a:gd name="T38" fmla="*/ 0 w 90"/>
                <a:gd name="T39" fmla="*/ 46 h 90"/>
                <a:gd name="T40" fmla="*/ 2 w 90"/>
                <a:gd name="T41" fmla="*/ 54 h 90"/>
                <a:gd name="T42" fmla="*/ 4 w 90"/>
                <a:gd name="T43" fmla="*/ 62 h 90"/>
                <a:gd name="T44" fmla="*/ 8 w 90"/>
                <a:gd name="T45" fmla="*/ 70 h 90"/>
                <a:gd name="T46" fmla="*/ 14 w 90"/>
                <a:gd name="T47" fmla="*/ 78 h 90"/>
                <a:gd name="T48" fmla="*/ 20 w 90"/>
                <a:gd name="T49" fmla="*/ 82 h 90"/>
                <a:gd name="T50" fmla="*/ 28 w 90"/>
                <a:gd name="T51" fmla="*/ 86 h 90"/>
                <a:gd name="T52" fmla="*/ 36 w 90"/>
                <a:gd name="T53" fmla="*/ 90 h 90"/>
                <a:gd name="T54" fmla="*/ 46 w 90"/>
                <a:gd name="T55" fmla="*/ 90 h 90"/>
                <a:gd name="T56" fmla="*/ 46 w 90"/>
                <a:gd name="T57" fmla="*/ 90 h 90"/>
                <a:gd name="T58" fmla="*/ 54 w 90"/>
                <a:gd name="T59" fmla="*/ 90 h 90"/>
                <a:gd name="T60" fmla="*/ 62 w 90"/>
                <a:gd name="T61" fmla="*/ 86 h 90"/>
                <a:gd name="T62" fmla="*/ 70 w 90"/>
                <a:gd name="T63" fmla="*/ 82 h 90"/>
                <a:gd name="T64" fmla="*/ 76 w 90"/>
                <a:gd name="T65" fmla="*/ 78 h 90"/>
                <a:gd name="T66" fmla="*/ 82 w 90"/>
                <a:gd name="T67" fmla="*/ 70 h 90"/>
                <a:gd name="T68" fmla="*/ 86 w 90"/>
                <a:gd name="T69" fmla="*/ 62 h 90"/>
                <a:gd name="T70" fmla="*/ 90 w 90"/>
                <a:gd name="T71" fmla="*/ 54 h 90"/>
                <a:gd name="T72" fmla="*/ 90 w 90"/>
                <a:gd name="T73" fmla="*/ 46 h 90"/>
                <a:gd name="T74" fmla="*/ 90 w 90"/>
                <a:gd name="T75" fmla="*/ 4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0">
                  <a:moveTo>
                    <a:pt x="90" y="46"/>
                  </a:moveTo>
                  <a:lnTo>
                    <a:pt x="90" y="46"/>
                  </a:lnTo>
                  <a:lnTo>
                    <a:pt x="90" y="36"/>
                  </a:lnTo>
                  <a:lnTo>
                    <a:pt x="86" y="28"/>
                  </a:lnTo>
                  <a:lnTo>
                    <a:pt x="82" y="20"/>
                  </a:lnTo>
                  <a:lnTo>
                    <a:pt x="76" y="14"/>
                  </a:lnTo>
                  <a:lnTo>
                    <a:pt x="70" y="8"/>
                  </a:lnTo>
                  <a:lnTo>
                    <a:pt x="62" y="4"/>
                  </a:lnTo>
                  <a:lnTo>
                    <a:pt x="54" y="2"/>
                  </a:lnTo>
                  <a:lnTo>
                    <a:pt x="46" y="0"/>
                  </a:lnTo>
                  <a:lnTo>
                    <a:pt x="46" y="0"/>
                  </a:lnTo>
                  <a:lnTo>
                    <a:pt x="36" y="2"/>
                  </a:lnTo>
                  <a:lnTo>
                    <a:pt x="28" y="4"/>
                  </a:lnTo>
                  <a:lnTo>
                    <a:pt x="20" y="8"/>
                  </a:lnTo>
                  <a:lnTo>
                    <a:pt x="14" y="14"/>
                  </a:lnTo>
                  <a:lnTo>
                    <a:pt x="8" y="20"/>
                  </a:lnTo>
                  <a:lnTo>
                    <a:pt x="4" y="28"/>
                  </a:lnTo>
                  <a:lnTo>
                    <a:pt x="2" y="36"/>
                  </a:lnTo>
                  <a:lnTo>
                    <a:pt x="0" y="46"/>
                  </a:lnTo>
                  <a:lnTo>
                    <a:pt x="0" y="46"/>
                  </a:lnTo>
                  <a:lnTo>
                    <a:pt x="2" y="54"/>
                  </a:lnTo>
                  <a:lnTo>
                    <a:pt x="4" y="62"/>
                  </a:lnTo>
                  <a:lnTo>
                    <a:pt x="8" y="70"/>
                  </a:lnTo>
                  <a:lnTo>
                    <a:pt x="14" y="78"/>
                  </a:lnTo>
                  <a:lnTo>
                    <a:pt x="20" y="82"/>
                  </a:lnTo>
                  <a:lnTo>
                    <a:pt x="28" y="86"/>
                  </a:lnTo>
                  <a:lnTo>
                    <a:pt x="36" y="90"/>
                  </a:lnTo>
                  <a:lnTo>
                    <a:pt x="46" y="90"/>
                  </a:lnTo>
                  <a:lnTo>
                    <a:pt x="46" y="90"/>
                  </a:lnTo>
                  <a:lnTo>
                    <a:pt x="54" y="90"/>
                  </a:lnTo>
                  <a:lnTo>
                    <a:pt x="62" y="86"/>
                  </a:lnTo>
                  <a:lnTo>
                    <a:pt x="70" y="82"/>
                  </a:lnTo>
                  <a:lnTo>
                    <a:pt x="76" y="78"/>
                  </a:lnTo>
                  <a:lnTo>
                    <a:pt x="82" y="70"/>
                  </a:lnTo>
                  <a:lnTo>
                    <a:pt x="86" y="62"/>
                  </a:lnTo>
                  <a:lnTo>
                    <a:pt x="90" y="54"/>
                  </a:lnTo>
                  <a:lnTo>
                    <a:pt x="90" y="46"/>
                  </a:lnTo>
                  <a:lnTo>
                    <a:pt x="90" y="46"/>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79" name="Freeform 19">
              <a:extLst>
                <a:ext uri="{FF2B5EF4-FFF2-40B4-BE49-F238E27FC236}">
                  <a16:creationId xmlns:a16="http://schemas.microsoft.com/office/drawing/2014/main" id="{29A67D6A-23B3-4724-E26A-D61BBF153FAE}"/>
                </a:ext>
              </a:extLst>
            </p:cNvPr>
            <p:cNvSpPr>
              <a:spLocks/>
            </p:cNvSpPr>
            <p:nvPr/>
          </p:nvSpPr>
          <p:spPr bwMode="auto">
            <a:xfrm>
              <a:off x="4035426" y="831851"/>
              <a:ext cx="276225" cy="276225"/>
            </a:xfrm>
            <a:custGeom>
              <a:avLst/>
              <a:gdLst>
                <a:gd name="T0" fmla="*/ 174 w 174"/>
                <a:gd name="T1" fmla="*/ 88 h 174"/>
                <a:gd name="T2" fmla="*/ 174 w 174"/>
                <a:gd name="T3" fmla="*/ 88 h 174"/>
                <a:gd name="T4" fmla="*/ 172 w 174"/>
                <a:gd name="T5" fmla="*/ 70 h 174"/>
                <a:gd name="T6" fmla="*/ 168 w 174"/>
                <a:gd name="T7" fmla="*/ 54 h 174"/>
                <a:gd name="T8" fmla="*/ 160 w 174"/>
                <a:gd name="T9" fmla="*/ 38 h 174"/>
                <a:gd name="T10" fmla="*/ 148 w 174"/>
                <a:gd name="T11" fmla="*/ 26 h 174"/>
                <a:gd name="T12" fmla="*/ 136 w 174"/>
                <a:gd name="T13" fmla="*/ 16 h 174"/>
                <a:gd name="T14" fmla="*/ 122 w 174"/>
                <a:gd name="T15" fmla="*/ 8 h 174"/>
                <a:gd name="T16" fmla="*/ 104 w 174"/>
                <a:gd name="T17" fmla="*/ 2 h 174"/>
                <a:gd name="T18" fmla="*/ 88 w 174"/>
                <a:gd name="T19" fmla="*/ 0 h 174"/>
                <a:gd name="T20" fmla="*/ 88 w 174"/>
                <a:gd name="T21" fmla="*/ 0 h 174"/>
                <a:gd name="T22" fmla="*/ 70 w 174"/>
                <a:gd name="T23" fmla="*/ 2 h 174"/>
                <a:gd name="T24" fmla="*/ 54 w 174"/>
                <a:gd name="T25" fmla="*/ 8 h 174"/>
                <a:gd name="T26" fmla="*/ 38 w 174"/>
                <a:gd name="T27" fmla="*/ 16 h 174"/>
                <a:gd name="T28" fmla="*/ 26 w 174"/>
                <a:gd name="T29" fmla="*/ 26 h 174"/>
                <a:gd name="T30" fmla="*/ 14 w 174"/>
                <a:gd name="T31" fmla="*/ 38 h 174"/>
                <a:gd name="T32" fmla="*/ 6 w 174"/>
                <a:gd name="T33" fmla="*/ 54 h 174"/>
                <a:gd name="T34" fmla="*/ 2 w 174"/>
                <a:gd name="T35" fmla="*/ 70 h 174"/>
                <a:gd name="T36" fmla="*/ 0 w 174"/>
                <a:gd name="T37" fmla="*/ 88 h 174"/>
                <a:gd name="T38" fmla="*/ 0 w 174"/>
                <a:gd name="T39" fmla="*/ 88 h 174"/>
                <a:gd name="T40" fmla="*/ 2 w 174"/>
                <a:gd name="T41" fmla="*/ 106 h 174"/>
                <a:gd name="T42" fmla="*/ 6 w 174"/>
                <a:gd name="T43" fmla="*/ 122 h 174"/>
                <a:gd name="T44" fmla="*/ 14 w 174"/>
                <a:gd name="T45" fmla="*/ 136 h 174"/>
                <a:gd name="T46" fmla="*/ 26 w 174"/>
                <a:gd name="T47" fmla="*/ 150 h 174"/>
                <a:gd name="T48" fmla="*/ 38 w 174"/>
                <a:gd name="T49" fmla="*/ 160 h 174"/>
                <a:gd name="T50" fmla="*/ 54 w 174"/>
                <a:gd name="T51" fmla="*/ 168 h 174"/>
                <a:gd name="T52" fmla="*/ 70 w 174"/>
                <a:gd name="T53" fmla="*/ 174 h 174"/>
                <a:gd name="T54" fmla="*/ 88 w 174"/>
                <a:gd name="T55" fmla="*/ 174 h 174"/>
                <a:gd name="T56" fmla="*/ 88 w 174"/>
                <a:gd name="T57" fmla="*/ 174 h 174"/>
                <a:gd name="T58" fmla="*/ 104 w 174"/>
                <a:gd name="T59" fmla="*/ 174 h 174"/>
                <a:gd name="T60" fmla="*/ 122 w 174"/>
                <a:gd name="T61" fmla="*/ 168 h 174"/>
                <a:gd name="T62" fmla="*/ 136 w 174"/>
                <a:gd name="T63" fmla="*/ 160 h 174"/>
                <a:gd name="T64" fmla="*/ 148 w 174"/>
                <a:gd name="T65" fmla="*/ 150 h 174"/>
                <a:gd name="T66" fmla="*/ 160 w 174"/>
                <a:gd name="T67" fmla="*/ 136 h 174"/>
                <a:gd name="T68" fmla="*/ 168 w 174"/>
                <a:gd name="T69" fmla="*/ 122 h 174"/>
                <a:gd name="T70" fmla="*/ 172 w 174"/>
                <a:gd name="T71" fmla="*/ 106 h 174"/>
                <a:gd name="T72" fmla="*/ 174 w 174"/>
                <a:gd name="T73" fmla="*/ 88 h 174"/>
                <a:gd name="T74" fmla="*/ 174 w 174"/>
                <a:gd name="T75"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4">
                  <a:moveTo>
                    <a:pt x="174" y="88"/>
                  </a:moveTo>
                  <a:lnTo>
                    <a:pt x="174" y="88"/>
                  </a:lnTo>
                  <a:lnTo>
                    <a:pt x="172" y="70"/>
                  </a:lnTo>
                  <a:lnTo>
                    <a:pt x="168" y="54"/>
                  </a:lnTo>
                  <a:lnTo>
                    <a:pt x="160" y="38"/>
                  </a:lnTo>
                  <a:lnTo>
                    <a:pt x="148" y="26"/>
                  </a:lnTo>
                  <a:lnTo>
                    <a:pt x="136" y="16"/>
                  </a:lnTo>
                  <a:lnTo>
                    <a:pt x="122" y="8"/>
                  </a:lnTo>
                  <a:lnTo>
                    <a:pt x="104" y="2"/>
                  </a:lnTo>
                  <a:lnTo>
                    <a:pt x="88" y="0"/>
                  </a:lnTo>
                  <a:lnTo>
                    <a:pt x="88" y="0"/>
                  </a:lnTo>
                  <a:lnTo>
                    <a:pt x="70" y="2"/>
                  </a:lnTo>
                  <a:lnTo>
                    <a:pt x="54" y="8"/>
                  </a:lnTo>
                  <a:lnTo>
                    <a:pt x="38" y="16"/>
                  </a:lnTo>
                  <a:lnTo>
                    <a:pt x="26" y="26"/>
                  </a:lnTo>
                  <a:lnTo>
                    <a:pt x="14" y="38"/>
                  </a:lnTo>
                  <a:lnTo>
                    <a:pt x="6" y="54"/>
                  </a:lnTo>
                  <a:lnTo>
                    <a:pt x="2" y="70"/>
                  </a:lnTo>
                  <a:lnTo>
                    <a:pt x="0" y="88"/>
                  </a:lnTo>
                  <a:lnTo>
                    <a:pt x="0" y="88"/>
                  </a:lnTo>
                  <a:lnTo>
                    <a:pt x="2" y="106"/>
                  </a:lnTo>
                  <a:lnTo>
                    <a:pt x="6" y="122"/>
                  </a:lnTo>
                  <a:lnTo>
                    <a:pt x="14" y="136"/>
                  </a:lnTo>
                  <a:lnTo>
                    <a:pt x="26" y="150"/>
                  </a:lnTo>
                  <a:lnTo>
                    <a:pt x="38" y="160"/>
                  </a:lnTo>
                  <a:lnTo>
                    <a:pt x="54" y="168"/>
                  </a:lnTo>
                  <a:lnTo>
                    <a:pt x="70" y="174"/>
                  </a:lnTo>
                  <a:lnTo>
                    <a:pt x="88" y="174"/>
                  </a:lnTo>
                  <a:lnTo>
                    <a:pt x="88" y="174"/>
                  </a:lnTo>
                  <a:lnTo>
                    <a:pt x="104" y="174"/>
                  </a:lnTo>
                  <a:lnTo>
                    <a:pt x="122" y="168"/>
                  </a:lnTo>
                  <a:lnTo>
                    <a:pt x="136" y="160"/>
                  </a:lnTo>
                  <a:lnTo>
                    <a:pt x="148" y="150"/>
                  </a:lnTo>
                  <a:lnTo>
                    <a:pt x="160" y="136"/>
                  </a:lnTo>
                  <a:lnTo>
                    <a:pt x="168" y="122"/>
                  </a:lnTo>
                  <a:lnTo>
                    <a:pt x="172" y="106"/>
                  </a:lnTo>
                  <a:lnTo>
                    <a:pt x="174" y="88"/>
                  </a:lnTo>
                  <a:lnTo>
                    <a:pt x="174" y="88"/>
                  </a:lnTo>
                  <a:close/>
                </a:path>
              </a:pathLst>
            </a:custGeom>
            <a:grpFill/>
            <a:ln w="2540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80" name="Rectangle 20">
              <a:extLst>
                <a:ext uri="{FF2B5EF4-FFF2-40B4-BE49-F238E27FC236}">
                  <a16:creationId xmlns:a16="http://schemas.microsoft.com/office/drawing/2014/main" id="{7E932D76-B50C-E6B3-90EB-A2C4DD942D39}"/>
                </a:ext>
              </a:extLst>
            </p:cNvPr>
            <p:cNvSpPr>
              <a:spLocks noChangeArrowheads="1"/>
            </p:cNvSpPr>
            <p:nvPr/>
          </p:nvSpPr>
          <p:spPr bwMode="auto">
            <a:xfrm>
              <a:off x="3629026" y="763588"/>
              <a:ext cx="15875" cy="4111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81" name="Rectangle 21">
              <a:extLst>
                <a:ext uri="{FF2B5EF4-FFF2-40B4-BE49-F238E27FC236}">
                  <a16:creationId xmlns:a16="http://schemas.microsoft.com/office/drawing/2014/main" id="{BFF27DB5-30CF-86B3-EBBA-B4879525008C}"/>
                </a:ext>
              </a:extLst>
            </p:cNvPr>
            <p:cNvSpPr>
              <a:spLocks noChangeArrowheads="1"/>
            </p:cNvSpPr>
            <p:nvPr/>
          </p:nvSpPr>
          <p:spPr bwMode="auto">
            <a:xfrm>
              <a:off x="4722813" y="763588"/>
              <a:ext cx="15875" cy="4111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82" name="Group 81">
            <a:extLst>
              <a:ext uri="{FF2B5EF4-FFF2-40B4-BE49-F238E27FC236}">
                <a16:creationId xmlns:a16="http://schemas.microsoft.com/office/drawing/2014/main" id="{9AC91CD4-EA78-C9D3-968E-A9466FAE83E9}"/>
              </a:ext>
            </a:extLst>
          </p:cNvPr>
          <p:cNvGrpSpPr/>
          <p:nvPr/>
        </p:nvGrpSpPr>
        <p:grpSpPr>
          <a:xfrm>
            <a:off x="7741886" y="3787523"/>
            <a:ext cx="1068388" cy="1163637"/>
            <a:chOff x="6909832" y="4306352"/>
            <a:chExt cx="1068388" cy="1163637"/>
          </a:xfrm>
          <a:solidFill>
            <a:schemeClr val="accent4"/>
          </a:solidFill>
          <a:scene3d>
            <a:camera prst="orthographicFront">
              <a:rot lat="0" lon="0" rev="0"/>
            </a:camera>
            <a:lightRig rig="balanced" dir="t">
              <a:rot lat="0" lon="0" rev="8700000"/>
            </a:lightRig>
          </a:scene3d>
        </p:grpSpPr>
        <p:sp>
          <p:nvSpPr>
            <p:cNvPr id="83" name="Freeform 114">
              <a:extLst>
                <a:ext uri="{FF2B5EF4-FFF2-40B4-BE49-F238E27FC236}">
                  <a16:creationId xmlns:a16="http://schemas.microsoft.com/office/drawing/2014/main" id="{7A409EA1-414C-4EFD-053A-5FDB7C8D1D1F}"/>
                </a:ext>
              </a:extLst>
            </p:cNvPr>
            <p:cNvSpPr>
              <a:spLocks/>
            </p:cNvSpPr>
            <p:nvPr/>
          </p:nvSpPr>
          <p:spPr bwMode="auto">
            <a:xfrm>
              <a:off x="7020957" y="4366677"/>
              <a:ext cx="925513" cy="922338"/>
            </a:xfrm>
            <a:custGeom>
              <a:avLst/>
              <a:gdLst>
                <a:gd name="T0" fmla="*/ 0 w 583"/>
                <a:gd name="T1" fmla="*/ 218 h 581"/>
                <a:gd name="T2" fmla="*/ 44 w 583"/>
                <a:gd name="T3" fmla="*/ 220 h 581"/>
                <a:gd name="T4" fmla="*/ 86 w 583"/>
                <a:gd name="T5" fmla="*/ 230 h 581"/>
                <a:gd name="T6" fmla="*/ 126 w 583"/>
                <a:gd name="T7" fmla="*/ 244 h 581"/>
                <a:gd name="T8" fmla="*/ 162 w 583"/>
                <a:gd name="T9" fmla="*/ 262 h 581"/>
                <a:gd name="T10" fmla="*/ 170 w 583"/>
                <a:gd name="T11" fmla="*/ 266 h 581"/>
                <a:gd name="T12" fmla="*/ 198 w 583"/>
                <a:gd name="T13" fmla="*/ 285 h 581"/>
                <a:gd name="T14" fmla="*/ 246 w 583"/>
                <a:gd name="T15" fmla="*/ 329 h 581"/>
                <a:gd name="T16" fmla="*/ 266 w 583"/>
                <a:gd name="T17" fmla="*/ 355 h 581"/>
                <a:gd name="T18" fmla="*/ 272 w 583"/>
                <a:gd name="T19" fmla="*/ 363 h 581"/>
                <a:gd name="T20" fmla="*/ 302 w 583"/>
                <a:gd name="T21" fmla="*/ 421 h 581"/>
                <a:gd name="T22" fmla="*/ 320 w 583"/>
                <a:gd name="T23" fmla="*/ 487 h 581"/>
                <a:gd name="T24" fmla="*/ 322 w 583"/>
                <a:gd name="T25" fmla="*/ 495 h 581"/>
                <a:gd name="T26" fmla="*/ 324 w 583"/>
                <a:gd name="T27" fmla="*/ 519 h 581"/>
                <a:gd name="T28" fmla="*/ 326 w 583"/>
                <a:gd name="T29" fmla="*/ 581 h 581"/>
                <a:gd name="T30" fmla="*/ 583 w 583"/>
                <a:gd name="T31" fmla="*/ 581 h 581"/>
                <a:gd name="T32" fmla="*/ 581 w 583"/>
                <a:gd name="T33" fmla="*/ 527 h 581"/>
                <a:gd name="T34" fmla="*/ 563 w 583"/>
                <a:gd name="T35" fmla="*/ 425 h 581"/>
                <a:gd name="T36" fmla="*/ 547 w 583"/>
                <a:gd name="T37" fmla="*/ 377 h 581"/>
                <a:gd name="T38" fmla="*/ 543 w 583"/>
                <a:gd name="T39" fmla="*/ 369 h 581"/>
                <a:gd name="T40" fmla="*/ 505 w 583"/>
                <a:gd name="T41" fmla="*/ 287 h 581"/>
                <a:gd name="T42" fmla="*/ 453 w 583"/>
                <a:gd name="T43" fmla="*/ 214 h 581"/>
                <a:gd name="T44" fmla="*/ 447 w 583"/>
                <a:gd name="T45" fmla="*/ 208 h 581"/>
                <a:gd name="T46" fmla="*/ 413 w 583"/>
                <a:gd name="T47" fmla="*/ 170 h 581"/>
                <a:gd name="T48" fmla="*/ 380 w 583"/>
                <a:gd name="T49" fmla="*/ 138 h 581"/>
                <a:gd name="T50" fmla="*/ 300 w 583"/>
                <a:gd name="T51" fmla="*/ 82 h 581"/>
                <a:gd name="T52" fmla="*/ 258 w 583"/>
                <a:gd name="T53" fmla="*/ 58 h 581"/>
                <a:gd name="T54" fmla="*/ 248 w 583"/>
                <a:gd name="T55" fmla="*/ 54 h 581"/>
                <a:gd name="T56" fmla="*/ 192 w 583"/>
                <a:gd name="T57" fmla="*/ 32 h 581"/>
                <a:gd name="T58" fmla="*/ 132 w 583"/>
                <a:gd name="T59" fmla="*/ 14 h 581"/>
                <a:gd name="T60" fmla="*/ 70 w 583"/>
                <a:gd name="T61" fmla="*/ 4 h 581"/>
                <a:gd name="T62" fmla="*/ 4 w 583"/>
                <a:gd name="T6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3" h="581">
                  <a:moveTo>
                    <a:pt x="0" y="218"/>
                  </a:moveTo>
                  <a:lnTo>
                    <a:pt x="0" y="218"/>
                  </a:lnTo>
                  <a:lnTo>
                    <a:pt x="22" y="218"/>
                  </a:lnTo>
                  <a:lnTo>
                    <a:pt x="44" y="220"/>
                  </a:lnTo>
                  <a:lnTo>
                    <a:pt x="64" y="224"/>
                  </a:lnTo>
                  <a:lnTo>
                    <a:pt x="86" y="230"/>
                  </a:lnTo>
                  <a:lnTo>
                    <a:pt x="106" y="236"/>
                  </a:lnTo>
                  <a:lnTo>
                    <a:pt x="126" y="244"/>
                  </a:lnTo>
                  <a:lnTo>
                    <a:pt x="144" y="252"/>
                  </a:lnTo>
                  <a:lnTo>
                    <a:pt x="162" y="262"/>
                  </a:lnTo>
                  <a:lnTo>
                    <a:pt x="162" y="262"/>
                  </a:lnTo>
                  <a:lnTo>
                    <a:pt x="170" y="266"/>
                  </a:lnTo>
                  <a:lnTo>
                    <a:pt x="170" y="266"/>
                  </a:lnTo>
                  <a:lnTo>
                    <a:pt x="198" y="285"/>
                  </a:lnTo>
                  <a:lnTo>
                    <a:pt x="222" y="305"/>
                  </a:lnTo>
                  <a:lnTo>
                    <a:pt x="246" y="329"/>
                  </a:lnTo>
                  <a:lnTo>
                    <a:pt x="266" y="355"/>
                  </a:lnTo>
                  <a:lnTo>
                    <a:pt x="266" y="355"/>
                  </a:lnTo>
                  <a:lnTo>
                    <a:pt x="272" y="363"/>
                  </a:lnTo>
                  <a:lnTo>
                    <a:pt x="272" y="363"/>
                  </a:lnTo>
                  <a:lnTo>
                    <a:pt x="288" y="391"/>
                  </a:lnTo>
                  <a:lnTo>
                    <a:pt x="302" y="421"/>
                  </a:lnTo>
                  <a:lnTo>
                    <a:pt x="312" y="453"/>
                  </a:lnTo>
                  <a:lnTo>
                    <a:pt x="320" y="487"/>
                  </a:lnTo>
                  <a:lnTo>
                    <a:pt x="320" y="487"/>
                  </a:lnTo>
                  <a:lnTo>
                    <a:pt x="322" y="495"/>
                  </a:lnTo>
                  <a:lnTo>
                    <a:pt x="322" y="495"/>
                  </a:lnTo>
                  <a:lnTo>
                    <a:pt x="324" y="519"/>
                  </a:lnTo>
                  <a:lnTo>
                    <a:pt x="326" y="543"/>
                  </a:lnTo>
                  <a:lnTo>
                    <a:pt x="326" y="581"/>
                  </a:lnTo>
                  <a:lnTo>
                    <a:pt x="583" y="581"/>
                  </a:lnTo>
                  <a:lnTo>
                    <a:pt x="583" y="581"/>
                  </a:lnTo>
                  <a:lnTo>
                    <a:pt x="583" y="553"/>
                  </a:lnTo>
                  <a:lnTo>
                    <a:pt x="581" y="527"/>
                  </a:lnTo>
                  <a:lnTo>
                    <a:pt x="575" y="475"/>
                  </a:lnTo>
                  <a:lnTo>
                    <a:pt x="563" y="425"/>
                  </a:lnTo>
                  <a:lnTo>
                    <a:pt x="547" y="377"/>
                  </a:lnTo>
                  <a:lnTo>
                    <a:pt x="547" y="377"/>
                  </a:lnTo>
                  <a:lnTo>
                    <a:pt x="543" y="369"/>
                  </a:lnTo>
                  <a:lnTo>
                    <a:pt x="543" y="369"/>
                  </a:lnTo>
                  <a:lnTo>
                    <a:pt x="525" y="327"/>
                  </a:lnTo>
                  <a:lnTo>
                    <a:pt x="505" y="287"/>
                  </a:lnTo>
                  <a:lnTo>
                    <a:pt x="481" y="250"/>
                  </a:lnTo>
                  <a:lnTo>
                    <a:pt x="453" y="214"/>
                  </a:lnTo>
                  <a:lnTo>
                    <a:pt x="453" y="214"/>
                  </a:lnTo>
                  <a:lnTo>
                    <a:pt x="447" y="208"/>
                  </a:lnTo>
                  <a:lnTo>
                    <a:pt x="447" y="208"/>
                  </a:lnTo>
                  <a:lnTo>
                    <a:pt x="413" y="170"/>
                  </a:lnTo>
                  <a:lnTo>
                    <a:pt x="413" y="170"/>
                  </a:lnTo>
                  <a:lnTo>
                    <a:pt x="380" y="138"/>
                  </a:lnTo>
                  <a:lnTo>
                    <a:pt x="340" y="108"/>
                  </a:lnTo>
                  <a:lnTo>
                    <a:pt x="300" y="82"/>
                  </a:lnTo>
                  <a:lnTo>
                    <a:pt x="258" y="58"/>
                  </a:lnTo>
                  <a:lnTo>
                    <a:pt x="258" y="58"/>
                  </a:lnTo>
                  <a:lnTo>
                    <a:pt x="248" y="54"/>
                  </a:lnTo>
                  <a:lnTo>
                    <a:pt x="248" y="54"/>
                  </a:lnTo>
                  <a:lnTo>
                    <a:pt x="220" y="42"/>
                  </a:lnTo>
                  <a:lnTo>
                    <a:pt x="192" y="32"/>
                  </a:lnTo>
                  <a:lnTo>
                    <a:pt x="162" y="22"/>
                  </a:lnTo>
                  <a:lnTo>
                    <a:pt x="132" y="14"/>
                  </a:lnTo>
                  <a:lnTo>
                    <a:pt x="100" y="8"/>
                  </a:lnTo>
                  <a:lnTo>
                    <a:pt x="70" y="4"/>
                  </a:lnTo>
                  <a:lnTo>
                    <a:pt x="38" y="2"/>
                  </a:lnTo>
                  <a:lnTo>
                    <a:pt x="4" y="0"/>
                  </a:lnTo>
                  <a:lnTo>
                    <a:pt x="0" y="218"/>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84" name="Freeform 115">
              <a:extLst>
                <a:ext uri="{FF2B5EF4-FFF2-40B4-BE49-F238E27FC236}">
                  <a16:creationId xmlns:a16="http://schemas.microsoft.com/office/drawing/2014/main" id="{E09009B6-D2C5-2988-5C30-8D48D47E9E6D}"/>
                </a:ext>
              </a:extLst>
            </p:cNvPr>
            <p:cNvSpPr>
              <a:spLocks/>
            </p:cNvSpPr>
            <p:nvPr/>
          </p:nvSpPr>
          <p:spPr bwMode="auto">
            <a:xfrm>
              <a:off x="7020957" y="4366677"/>
              <a:ext cx="925513" cy="922338"/>
            </a:xfrm>
            <a:custGeom>
              <a:avLst/>
              <a:gdLst>
                <a:gd name="T0" fmla="*/ 0 w 583"/>
                <a:gd name="T1" fmla="*/ 218 h 581"/>
                <a:gd name="T2" fmla="*/ 44 w 583"/>
                <a:gd name="T3" fmla="*/ 220 h 581"/>
                <a:gd name="T4" fmla="*/ 86 w 583"/>
                <a:gd name="T5" fmla="*/ 230 h 581"/>
                <a:gd name="T6" fmla="*/ 126 w 583"/>
                <a:gd name="T7" fmla="*/ 244 h 581"/>
                <a:gd name="T8" fmla="*/ 162 w 583"/>
                <a:gd name="T9" fmla="*/ 262 h 581"/>
                <a:gd name="T10" fmla="*/ 170 w 583"/>
                <a:gd name="T11" fmla="*/ 266 h 581"/>
                <a:gd name="T12" fmla="*/ 198 w 583"/>
                <a:gd name="T13" fmla="*/ 285 h 581"/>
                <a:gd name="T14" fmla="*/ 246 w 583"/>
                <a:gd name="T15" fmla="*/ 329 h 581"/>
                <a:gd name="T16" fmla="*/ 266 w 583"/>
                <a:gd name="T17" fmla="*/ 355 h 581"/>
                <a:gd name="T18" fmla="*/ 272 w 583"/>
                <a:gd name="T19" fmla="*/ 363 h 581"/>
                <a:gd name="T20" fmla="*/ 302 w 583"/>
                <a:gd name="T21" fmla="*/ 421 h 581"/>
                <a:gd name="T22" fmla="*/ 320 w 583"/>
                <a:gd name="T23" fmla="*/ 487 h 581"/>
                <a:gd name="T24" fmla="*/ 322 w 583"/>
                <a:gd name="T25" fmla="*/ 495 h 581"/>
                <a:gd name="T26" fmla="*/ 324 w 583"/>
                <a:gd name="T27" fmla="*/ 519 h 581"/>
                <a:gd name="T28" fmla="*/ 326 w 583"/>
                <a:gd name="T29" fmla="*/ 581 h 581"/>
                <a:gd name="T30" fmla="*/ 583 w 583"/>
                <a:gd name="T31" fmla="*/ 581 h 581"/>
                <a:gd name="T32" fmla="*/ 581 w 583"/>
                <a:gd name="T33" fmla="*/ 527 h 581"/>
                <a:gd name="T34" fmla="*/ 563 w 583"/>
                <a:gd name="T35" fmla="*/ 425 h 581"/>
                <a:gd name="T36" fmla="*/ 547 w 583"/>
                <a:gd name="T37" fmla="*/ 377 h 581"/>
                <a:gd name="T38" fmla="*/ 543 w 583"/>
                <a:gd name="T39" fmla="*/ 369 h 581"/>
                <a:gd name="T40" fmla="*/ 505 w 583"/>
                <a:gd name="T41" fmla="*/ 287 h 581"/>
                <a:gd name="T42" fmla="*/ 453 w 583"/>
                <a:gd name="T43" fmla="*/ 214 h 581"/>
                <a:gd name="T44" fmla="*/ 447 w 583"/>
                <a:gd name="T45" fmla="*/ 208 h 581"/>
                <a:gd name="T46" fmla="*/ 413 w 583"/>
                <a:gd name="T47" fmla="*/ 170 h 581"/>
                <a:gd name="T48" fmla="*/ 380 w 583"/>
                <a:gd name="T49" fmla="*/ 138 h 581"/>
                <a:gd name="T50" fmla="*/ 300 w 583"/>
                <a:gd name="T51" fmla="*/ 82 h 581"/>
                <a:gd name="T52" fmla="*/ 258 w 583"/>
                <a:gd name="T53" fmla="*/ 58 h 581"/>
                <a:gd name="T54" fmla="*/ 248 w 583"/>
                <a:gd name="T55" fmla="*/ 54 h 581"/>
                <a:gd name="T56" fmla="*/ 192 w 583"/>
                <a:gd name="T57" fmla="*/ 32 h 581"/>
                <a:gd name="T58" fmla="*/ 132 w 583"/>
                <a:gd name="T59" fmla="*/ 14 h 581"/>
                <a:gd name="T60" fmla="*/ 70 w 583"/>
                <a:gd name="T61" fmla="*/ 4 h 581"/>
                <a:gd name="T62" fmla="*/ 4 w 583"/>
                <a:gd name="T6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3" h="581">
                  <a:moveTo>
                    <a:pt x="0" y="218"/>
                  </a:moveTo>
                  <a:lnTo>
                    <a:pt x="0" y="218"/>
                  </a:lnTo>
                  <a:lnTo>
                    <a:pt x="22" y="218"/>
                  </a:lnTo>
                  <a:lnTo>
                    <a:pt x="44" y="220"/>
                  </a:lnTo>
                  <a:lnTo>
                    <a:pt x="64" y="224"/>
                  </a:lnTo>
                  <a:lnTo>
                    <a:pt x="86" y="230"/>
                  </a:lnTo>
                  <a:lnTo>
                    <a:pt x="106" y="236"/>
                  </a:lnTo>
                  <a:lnTo>
                    <a:pt x="126" y="244"/>
                  </a:lnTo>
                  <a:lnTo>
                    <a:pt x="144" y="252"/>
                  </a:lnTo>
                  <a:lnTo>
                    <a:pt x="162" y="262"/>
                  </a:lnTo>
                  <a:lnTo>
                    <a:pt x="162" y="262"/>
                  </a:lnTo>
                  <a:lnTo>
                    <a:pt x="170" y="266"/>
                  </a:lnTo>
                  <a:lnTo>
                    <a:pt x="170" y="266"/>
                  </a:lnTo>
                  <a:lnTo>
                    <a:pt x="198" y="285"/>
                  </a:lnTo>
                  <a:lnTo>
                    <a:pt x="222" y="305"/>
                  </a:lnTo>
                  <a:lnTo>
                    <a:pt x="246" y="329"/>
                  </a:lnTo>
                  <a:lnTo>
                    <a:pt x="266" y="355"/>
                  </a:lnTo>
                  <a:lnTo>
                    <a:pt x="266" y="355"/>
                  </a:lnTo>
                  <a:lnTo>
                    <a:pt x="272" y="363"/>
                  </a:lnTo>
                  <a:lnTo>
                    <a:pt x="272" y="363"/>
                  </a:lnTo>
                  <a:lnTo>
                    <a:pt x="288" y="391"/>
                  </a:lnTo>
                  <a:lnTo>
                    <a:pt x="302" y="421"/>
                  </a:lnTo>
                  <a:lnTo>
                    <a:pt x="312" y="453"/>
                  </a:lnTo>
                  <a:lnTo>
                    <a:pt x="320" y="487"/>
                  </a:lnTo>
                  <a:lnTo>
                    <a:pt x="320" y="487"/>
                  </a:lnTo>
                  <a:lnTo>
                    <a:pt x="322" y="495"/>
                  </a:lnTo>
                  <a:lnTo>
                    <a:pt x="322" y="495"/>
                  </a:lnTo>
                  <a:lnTo>
                    <a:pt x="324" y="519"/>
                  </a:lnTo>
                  <a:lnTo>
                    <a:pt x="326" y="543"/>
                  </a:lnTo>
                  <a:lnTo>
                    <a:pt x="326" y="581"/>
                  </a:lnTo>
                  <a:lnTo>
                    <a:pt x="583" y="581"/>
                  </a:lnTo>
                  <a:lnTo>
                    <a:pt x="583" y="581"/>
                  </a:lnTo>
                  <a:lnTo>
                    <a:pt x="583" y="553"/>
                  </a:lnTo>
                  <a:lnTo>
                    <a:pt x="581" y="527"/>
                  </a:lnTo>
                  <a:lnTo>
                    <a:pt x="575" y="475"/>
                  </a:lnTo>
                  <a:lnTo>
                    <a:pt x="563" y="425"/>
                  </a:lnTo>
                  <a:lnTo>
                    <a:pt x="547" y="377"/>
                  </a:lnTo>
                  <a:lnTo>
                    <a:pt x="547" y="377"/>
                  </a:lnTo>
                  <a:lnTo>
                    <a:pt x="543" y="369"/>
                  </a:lnTo>
                  <a:lnTo>
                    <a:pt x="543" y="369"/>
                  </a:lnTo>
                  <a:lnTo>
                    <a:pt x="525" y="327"/>
                  </a:lnTo>
                  <a:lnTo>
                    <a:pt x="505" y="287"/>
                  </a:lnTo>
                  <a:lnTo>
                    <a:pt x="481" y="250"/>
                  </a:lnTo>
                  <a:lnTo>
                    <a:pt x="453" y="214"/>
                  </a:lnTo>
                  <a:lnTo>
                    <a:pt x="453" y="214"/>
                  </a:lnTo>
                  <a:lnTo>
                    <a:pt x="447" y="208"/>
                  </a:lnTo>
                  <a:lnTo>
                    <a:pt x="447" y="208"/>
                  </a:lnTo>
                  <a:lnTo>
                    <a:pt x="413" y="170"/>
                  </a:lnTo>
                  <a:lnTo>
                    <a:pt x="413" y="170"/>
                  </a:lnTo>
                  <a:lnTo>
                    <a:pt x="380" y="138"/>
                  </a:lnTo>
                  <a:lnTo>
                    <a:pt x="340" y="108"/>
                  </a:lnTo>
                  <a:lnTo>
                    <a:pt x="300" y="82"/>
                  </a:lnTo>
                  <a:lnTo>
                    <a:pt x="258" y="58"/>
                  </a:lnTo>
                  <a:lnTo>
                    <a:pt x="258" y="58"/>
                  </a:lnTo>
                  <a:lnTo>
                    <a:pt x="248" y="54"/>
                  </a:lnTo>
                  <a:lnTo>
                    <a:pt x="248" y="54"/>
                  </a:lnTo>
                  <a:lnTo>
                    <a:pt x="220" y="42"/>
                  </a:lnTo>
                  <a:lnTo>
                    <a:pt x="192" y="32"/>
                  </a:lnTo>
                  <a:lnTo>
                    <a:pt x="162" y="22"/>
                  </a:lnTo>
                  <a:lnTo>
                    <a:pt x="132" y="14"/>
                  </a:lnTo>
                  <a:lnTo>
                    <a:pt x="100" y="8"/>
                  </a:lnTo>
                  <a:lnTo>
                    <a:pt x="70" y="4"/>
                  </a:lnTo>
                  <a:lnTo>
                    <a:pt x="38" y="2"/>
                  </a:lnTo>
                  <a:lnTo>
                    <a:pt x="4" y="0"/>
                  </a:lnTo>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85" name="Freeform 120">
              <a:extLst>
                <a:ext uri="{FF2B5EF4-FFF2-40B4-BE49-F238E27FC236}">
                  <a16:creationId xmlns:a16="http://schemas.microsoft.com/office/drawing/2014/main" id="{64662A87-D32B-EA01-09BD-607275A3AE70}"/>
                </a:ext>
              </a:extLst>
            </p:cNvPr>
            <p:cNvSpPr>
              <a:spLocks/>
            </p:cNvSpPr>
            <p:nvPr/>
          </p:nvSpPr>
          <p:spPr bwMode="auto">
            <a:xfrm>
              <a:off x="7513082" y="5403314"/>
              <a:ext cx="461963" cy="66675"/>
            </a:xfrm>
            <a:custGeom>
              <a:avLst/>
              <a:gdLst>
                <a:gd name="T0" fmla="*/ 273 w 291"/>
                <a:gd name="T1" fmla="*/ 42 h 42"/>
                <a:gd name="T2" fmla="*/ 291 w 291"/>
                <a:gd name="T3" fmla="*/ 0 h 42"/>
                <a:gd name="T4" fmla="*/ 0 w 291"/>
                <a:gd name="T5" fmla="*/ 0 h 42"/>
                <a:gd name="T6" fmla="*/ 16 w 291"/>
                <a:gd name="T7" fmla="*/ 42 h 42"/>
                <a:gd name="T8" fmla="*/ 273 w 291"/>
                <a:gd name="T9" fmla="*/ 42 h 42"/>
              </a:gdLst>
              <a:ahLst/>
              <a:cxnLst>
                <a:cxn ang="0">
                  <a:pos x="T0" y="T1"/>
                </a:cxn>
                <a:cxn ang="0">
                  <a:pos x="T2" y="T3"/>
                </a:cxn>
                <a:cxn ang="0">
                  <a:pos x="T4" y="T5"/>
                </a:cxn>
                <a:cxn ang="0">
                  <a:pos x="T6" y="T7"/>
                </a:cxn>
                <a:cxn ang="0">
                  <a:pos x="T8" y="T9"/>
                </a:cxn>
              </a:cxnLst>
              <a:rect l="0" t="0" r="r" b="b"/>
              <a:pathLst>
                <a:path w="291" h="42">
                  <a:moveTo>
                    <a:pt x="273" y="42"/>
                  </a:moveTo>
                  <a:lnTo>
                    <a:pt x="291" y="0"/>
                  </a:lnTo>
                  <a:lnTo>
                    <a:pt x="0" y="0"/>
                  </a:lnTo>
                  <a:lnTo>
                    <a:pt x="16" y="42"/>
                  </a:lnTo>
                  <a:lnTo>
                    <a:pt x="273" y="42"/>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86" name="Rectangle 121">
              <a:extLst>
                <a:ext uri="{FF2B5EF4-FFF2-40B4-BE49-F238E27FC236}">
                  <a16:creationId xmlns:a16="http://schemas.microsoft.com/office/drawing/2014/main" id="{316DB937-ED0C-9271-8531-52E07EB0A7F4}"/>
                </a:ext>
              </a:extLst>
            </p:cNvPr>
            <p:cNvSpPr>
              <a:spLocks noChangeArrowheads="1"/>
            </p:cNvSpPr>
            <p:nvPr/>
          </p:nvSpPr>
          <p:spPr bwMode="auto">
            <a:xfrm>
              <a:off x="7513082" y="5320764"/>
              <a:ext cx="461963" cy="8255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87" name="Freeform 122">
              <a:extLst>
                <a:ext uri="{FF2B5EF4-FFF2-40B4-BE49-F238E27FC236}">
                  <a16:creationId xmlns:a16="http://schemas.microsoft.com/office/drawing/2014/main" id="{873DF353-8CE7-C7B1-E058-F0CC74903063}"/>
                </a:ext>
              </a:extLst>
            </p:cNvPr>
            <p:cNvSpPr>
              <a:spLocks/>
            </p:cNvSpPr>
            <p:nvPr/>
          </p:nvSpPr>
          <p:spPr bwMode="auto">
            <a:xfrm>
              <a:off x="7509907" y="5247739"/>
              <a:ext cx="468313" cy="73025"/>
            </a:xfrm>
            <a:custGeom>
              <a:avLst/>
              <a:gdLst>
                <a:gd name="T0" fmla="*/ 293 w 295"/>
                <a:gd name="T1" fmla="*/ 46 h 46"/>
                <a:gd name="T2" fmla="*/ 293 w 295"/>
                <a:gd name="T3" fmla="*/ 44 h 46"/>
                <a:gd name="T4" fmla="*/ 293 w 295"/>
                <a:gd name="T5" fmla="*/ 44 h 46"/>
                <a:gd name="T6" fmla="*/ 295 w 295"/>
                <a:gd name="T7" fmla="*/ 36 h 46"/>
                <a:gd name="T8" fmla="*/ 295 w 295"/>
                <a:gd name="T9" fmla="*/ 28 h 46"/>
                <a:gd name="T10" fmla="*/ 293 w 295"/>
                <a:gd name="T11" fmla="*/ 20 h 46"/>
                <a:gd name="T12" fmla="*/ 291 w 295"/>
                <a:gd name="T13" fmla="*/ 14 h 46"/>
                <a:gd name="T14" fmla="*/ 285 w 295"/>
                <a:gd name="T15" fmla="*/ 8 h 46"/>
                <a:gd name="T16" fmla="*/ 279 w 295"/>
                <a:gd name="T17" fmla="*/ 4 h 46"/>
                <a:gd name="T18" fmla="*/ 271 w 295"/>
                <a:gd name="T19" fmla="*/ 0 h 46"/>
                <a:gd name="T20" fmla="*/ 263 w 295"/>
                <a:gd name="T21" fmla="*/ 0 h 46"/>
                <a:gd name="T22" fmla="*/ 32 w 295"/>
                <a:gd name="T23" fmla="*/ 0 h 46"/>
                <a:gd name="T24" fmla="*/ 32 w 295"/>
                <a:gd name="T25" fmla="*/ 0 h 46"/>
                <a:gd name="T26" fmla="*/ 24 w 295"/>
                <a:gd name="T27" fmla="*/ 0 h 46"/>
                <a:gd name="T28" fmla="*/ 18 w 295"/>
                <a:gd name="T29" fmla="*/ 4 h 46"/>
                <a:gd name="T30" fmla="*/ 10 w 295"/>
                <a:gd name="T31" fmla="*/ 8 h 46"/>
                <a:gd name="T32" fmla="*/ 6 w 295"/>
                <a:gd name="T33" fmla="*/ 14 h 46"/>
                <a:gd name="T34" fmla="*/ 2 w 295"/>
                <a:gd name="T35" fmla="*/ 20 h 46"/>
                <a:gd name="T36" fmla="*/ 0 w 295"/>
                <a:gd name="T37" fmla="*/ 28 h 46"/>
                <a:gd name="T38" fmla="*/ 0 w 295"/>
                <a:gd name="T39" fmla="*/ 34 h 46"/>
                <a:gd name="T40" fmla="*/ 2 w 295"/>
                <a:gd name="T41" fmla="*/ 42 h 46"/>
                <a:gd name="T42" fmla="*/ 2 w 295"/>
                <a:gd name="T43" fmla="*/ 46 h 46"/>
                <a:gd name="T44" fmla="*/ 293 w 295"/>
                <a:gd name="T4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5" h="46">
                  <a:moveTo>
                    <a:pt x="293" y="46"/>
                  </a:moveTo>
                  <a:lnTo>
                    <a:pt x="293" y="44"/>
                  </a:lnTo>
                  <a:lnTo>
                    <a:pt x="293" y="44"/>
                  </a:lnTo>
                  <a:lnTo>
                    <a:pt x="295" y="36"/>
                  </a:lnTo>
                  <a:lnTo>
                    <a:pt x="295" y="28"/>
                  </a:lnTo>
                  <a:lnTo>
                    <a:pt x="293" y="20"/>
                  </a:lnTo>
                  <a:lnTo>
                    <a:pt x="291" y="14"/>
                  </a:lnTo>
                  <a:lnTo>
                    <a:pt x="285" y="8"/>
                  </a:lnTo>
                  <a:lnTo>
                    <a:pt x="279" y="4"/>
                  </a:lnTo>
                  <a:lnTo>
                    <a:pt x="271" y="0"/>
                  </a:lnTo>
                  <a:lnTo>
                    <a:pt x="263" y="0"/>
                  </a:lnTo>
                  <a:lnTo>
                    <a:pt x="32" y="0"/>
                  </a:lnTo>
                  <a:lnTo>
                    <a:pt x="32" y="0"/>
                  </a:lnTo>
                  <a:lnTo>
                    <a:pt x="24" y="0"/>
                  </a:lnTo>
                  <a:lnTo>
                    <a:pt x="18" y="4"/>
                  </a:lnTo>
                  <a:lnTo>
                    <a:pt x="10" y="8"/>
                  </a:lnTo>
                  <a:lnTo>
                    <a:pt x="6" y="14"/>
                  </a:lnTo>
                  <a:lnTo>
                    <a:pt x="2" y="20"/>
                  </a:lnTo>
                  <a:lnTo>
                    <a:pt x="0" y="28"/>
                  </a:lnTo>
                  <a:lnTo>
                    <a:pt x="0" y="34"/>
                  </a:lnTo>
                  <a:lnTo>
                    <a:pt x="2" y="42"/>
                  </a:lnTo>
                  <a:lnTo>
                    <a:pt x="2" y="46"/>
                  </a:lnTo>
                  <a:lnTo>
                    <a:pt x="293" y="46"/>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88" name="Rectangle 127">
              <a:extLst>
                <a:ext uri="{FF2B5EF4-FFF2-40B4-BE49-F238E27FC236}">
                  <a16:creationId xmlns:a16="http://schemas.microsoft.com/office/drawing/2014/main" id="{4CFA74FC-534C-4FEF-C5E6-2303F28DE2D4}"/>
                </a:ext>
              </a:extLst>
            </p:cNvPr>
            <p:cNvSpPr>
              <a:spLocks noChangeArrowheads="1"/>
            </p:cNvSpPr>
            <p:nvPr/>
          </p:nvSpPr>
          <p:spPr bwMode="auto">
            <a:xfrm>
              <a:off x="6982857" y="4312702"/>
              <a:ext cx="85725" cy="460375"/>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89" name="Freeform 128">
              <a:extLst>
                <a:ext uri="{FF2B5EF4-FFF2-40B4-BE49-F238E27FC236}">
                  <a16:creationId xmlns:a16="http://schemas.microsoft.com/office/drawing/2014/main" id="{A9F2CA28-B0FC-4A3F-2816-2D1865FE0A72}"/>
                </a:ext>
              </a:extLst>
            </p:cNvPr>
            <p:cNvSpPr>
              <a:spLocks/>
            </p:cNvSpPr>
            <p:nvPr/>
          </p:nvSpPr>
          <p:spPr bwMode="auto">
            <a:xfrm>
              <a:off x="7068582" y="4306352"/>
              <a:ext cx="73025" cy="473075"/>
            </a:xfrm>
            <a:custGeom>
              <a:avLst/>
              <a:gdLst>
                <a:gd name="T0" fmla="*/ 0 w 46"/>
                <a:gd name="T1" fmla="*/ 4 h 298"/>
                <a:gd name="T2" fmla="*/ 0 w 46"/>
                <a:gd name="T3" fmla="*/ 4 h 298"/>
                <a:gd name="T4" fmla="*/ 0 w 46"/>
                <a:gd name="T5" fmla="*/ 4 h 298"/>
                <a:gd name="T6" fmla="*/ 8 w 46"/>
                <a:gd name="T7" fmla="*/ 0 h 298"/>
                <a:gd name="T8" fmla="*/ 16 w 46"/>
                <a:gd name="T9" fmla="*/ 0 h 298"/>
                <a:gd name="T10" fmla="*/ 24 w 46"/>
                <a:gd name="T11" fmla="*/ 2 h 298"/>
                <a:gd name="T12" fmla="*/ 30 w 46"/>
                <a:gd name="T13" fmla="*/ 6 h 298"/>
                <a:gd name="T14" fmla="*/ 36 w 46"/>
                <a:gd name="T15" fmla="*/ 12 h 298"/>
                <a:gd name="T16" fmla="*/ 42 w 46"/>
                <a:gd name="T17" fmla="*/ 18 h 298"/>
                <a:gd name="T18" fmla="*/ 44 w 46"/>
                <a:gd name="T19" fmla="*/ 24 h 298"/>
                <a:gd name="T20" fmla="*/ 46 w 46"/>
                <a:gd name="T21" fmla="*/ 34 h 298"/>
                <a:gd name="T22" fmla="*/ 46 w 46"/>
                <a:gd name="T23" fmla="*/ 266 h 298"/>
                <a:gd name="T24" fmla="*/ 46 w 46"/>
                <a:gd name="T25" fmla="*/ 266 h 298"/>
                <a:gd name="T26" fmla="*/ 44 w 46"/>
                <a:gd name="T27" fmla="*/ 274 h 298"/>
                <a:gd name="T28" fmla="*/ 42 w 46"/>
                <a:gd name="T29" fmla="*/ 280 h 298"/>
                <a:gd name="T30" fmla="*/ 36 w 46"/>
                <a:gd name="T31" fmla="*/ 286 h 298"/>
                <a:gd name="T32" fmla="*/ 32 w 46"/>
                <a:gd name="T33" fmla="*/ 292 h 298"/>
                <a:gd name="T34" fmla="*/ 24 w 46"/>
                <a:gd name="T35" fmla="*/ 296 h 298"/>
                <a:gd name="T36" fmla="*/ 18 w 46"/>
                <a:gd name="T37" fmla="*/ 298 h 298"/>
                <a:gd name="T38" fmla="*/ 10 w 46"/>
                <a:gd name="T39" fmla="*/ 298 h 298"/>
                <a:gd name="T40" fmla="*/ 2 w 46"/>
                <a:gd name="T41" fmla="*/ 296 h 298"/>
                <a:gd name="T42" fmla="*/ 0 w 46"/>
                <a:gd name="T43" fmla="*/ 294 h 298"/>
                <a:gd name="T44" fmla="*/ 0 w 46"/>
                <a:gd name="T45" fmla="*/ 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8">
                  <a:moveTo>
                    <a:pt x="0" y="4"/>
                  </a:moveTo>
                  <a:lnTo>
                    <a:pt x="0" y="4"/>
                  </a:lnTo>
                  <a:lnTo>
                    <a:pt x="0" y="4"/>
                  </a:lnTo>
                  <a:lnTo>
                    <a:pt x="8" y="0"/>
                  </a:lnTo>
                  <a:lnTo>
                    <a:pt x="16" y="0"/>
                  </a:lnTo>
                  <a:lnTo>
                    <a:pt x="24" y="2"/>
                  </a:lnTo>
                  <a:lnTo>
                    <a:pt x="30" y="6"/>
                  </a:lnTo>
                  <a:lnTo>
                    <a:pt x="36" y="12"/>
                  </a:lnTo>
                  <a:lnTo>
                    <a:pt x="42" y="18"/>
                  </a:lnTo>
                  <a:lnTo>
                    <a:pt x="44" y="24"/>
                  </a:lnTo>
                  <a:lnTo>
                    <a:pt x="46" y="34"/>
                  </a:lnTo>
                  <a:lnTo>
                    <a:pt x="46" y="266"/>
                  </a:lnTo>
                  <a:lnTo>
                    <a:pt x="46" y="266"/>
                  </a:lnTo>
                  <a:lnTo>
                    <a:pt x="44" y="274"/>
                  </a:lnTo>
                  <a:lnTo>
                    <a:pt x="42" y="280"/>
                  </a:lnTo>
                  <a:lnTo>
                    <a:pt x="36" y="286"/>
                  </a:lnTo>
                  <a:lnTo>
                    <a:pt x="32" y="292"/>
                  </a:lnTo>
                  <a:lnTo>
                    <a:pt x="24" y="296"/>
                  </a:lnTo>
                  <a:lnTo>
                    <a:pt x="18" y="298"/>
                  </a:lnTo>
                  <a:lnTo>
                    <a:pt x="10" y="298"/>
                  </a:lnTo>
                  <a:lnTo>
                    <a:pt x="2" y="296"/>
                  </a:lnTo>
                  <a:lnTo>
                    <a:pt x="0" y="294"/>
                  </a:lnTo>
                  <a:lnTo>
                    <a:pt x="0" y="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90" name="Freeform 129">
              <a:extLst>
                <a:ext uri="{FF2B5EF4-FFF2-40B4-BE49-F238E27FC236}">
                  <a16:creationId xmlns:a16="http://schemas.microsoft.com/office/drawing/2014/main" id="{16056CEA-C949-CA02-0C24-5AC669EEEFA0}"/>
                </a:ext>
              </a:extLst>
            </p:cNvPr>
            <p:cNvSpPr>
              <a:spLocks/>
            </p:cNvSpPr>
            <p:nvPr/>
          </p:nvSpPr>
          <p:spPr bwMode="auto">
            <a:xfrm>
              <a:off x="6909832" y="4306352"/>
              <a:ext cx="73025" cy="473075"/>
            </a:xfrm>
            <a:custGeom>
              <a:avLst/>
              <a:gdLst>
                <a:gd name="T0" fmla="*/ 46 w 46"/>
                <a:gd name="T1" fmla="*/ 4 h 298"/>
                <a:gd name="T2" fmla="*/ 44 w 46"/>
                <a:gd name="T3" fmla="*/ 4 h 298"/>
                <a:gd name="T4" fmla="*/ 44 w 46"/>
                <a:gd name="T5" fmla="*/ 4 h 298"/>
                <a:gd name="T6" fmla="*/ 36 w 46"/>
                <a:gd name="T7" fmla="*/ 0 h 298"/>
                <a:gd name="T8" fmla="*/ 28 w 46"/>
                <a:gd name="T9" fmla="*/ 0 h 298"/>
                <a:gd name="T10" fmla="*/ 22 w 46"/>
                <a:gd name="T11" fmla="*/ 2 h 298"/>
                <a:gd name="T12" fmla="*/ 14 w 46"/>
                <a:gd name="T13" fmla="*/ 6 h 298"/>
                <a:gd name="T14" fmla="*/ 8 w 46"/>
                <a:gd name="T15" fmla="*/ 12 h 298"/>
                <a:gd name="T16" fmla="*/ 4 w 46"/>
                <a:gd name="T17" fmla="*/ 18 h 298"/>
                <a:gd name="T18" fmla="*/ 0 w 46"/>
                <a:gd name="T19" fmla="*/ 24 h 298"/>
                <a:gd name="T20" fmla="*/ 0 w 46"/>
                <a:gd name="T21" fmla="*/ 34 h 298"/>
                <a:gd name="T22" fmla="*/ 0 w 46"/>
                <a:gd name="T23" fmla="*/ 266 h 298"/>
                <a:gd name="T24" fmla="*/ 0 w 46"/>
                <a:gd name="T25" fmla="*/ 266 h 298"/>
                <a:gd name="T26" fmla="*/ 0 w 46"/>
                <a:gd name="T27" fmla="*/ 274 h 298"/>
                <a:gd name="T28" fmla="*/ 4 w 46"/>
                <a:gd name="T29" fmla="*/ 280 h 298"/>
                <a:gd name="T30" fmla="*/ 8 w 46"/>
                <a:gd name="T31" fmla="*/ 286 h 298"/>
                <a:gd name="T32" fmla="*/ 14 w 46"/>
                <a:gd name="T33" fmla="*/ 292 h 298"/>
                <a:gd name="T34" fmla="*/ 20 w 46"/>
                <a:gd name="T35" fmla="*/ 296 h 298"/>
                <a:gd name="T36" fmla="*/ 28 w 46"/>
                <a:gd name="T37" fmla="*/ 298 h 298"/>
                <a:gd name="T38" fmla="*/ 36 w 46"/>
                <a:gd name="T39" fmla="*/ 298 h 298"/>
                <a:gd name="T40" fmla="*/ 44 w 46"/>
                <a:gd name="T41" fmla="*/ 296 h 298"/>
                <a:gd name="T42" fmla="*/ 46 w 46"/>
                <a:gd name="T43" fmla="*/ 294 h 298"/>
                <a:gd name="T44" fmla="*/ 46 w 46"/>
                <a:gd name="T45" fmla="*/ 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8">
                  <a:moveTo>
                    <a:pt x="46" y="4"/>
                  </a:moveTo>
                  <a:lnTo>
                    <a:pt x="44" y="4"/>
                  </a:lnTo>
                  <a:lnTo>
                    <a:pt x="44" y="4"/>
                  </a:lnTo>
                  <a:lnTo>
                    <a:pt x="36" y="0"/>
                  </a:lnTo>
                  <a:lnTo>
                    <a:pt x="28" y="0"/>
                  </a:lnTo>
                  <a:lnTo>
                    <a:pt x="22" y="2"/>
                  </a:lnTo>
                  <a:lnTo>
                    <a:pt x="14" y="6"/>
                  </a:lnTo>
                  <a:lnTo>
                    <a:pt x="8" y="12"/>
                  </a:lnTo>
                  <a:lnTo>
                    <a:pt x="4" y="18"/>
                  </a:lnTo>
                  <a:lnTo>
                    <a:pt x="0" y="24"/>
                  </a:lnTo>
                  <a:lnTo>
                    <a:pt x="0" y="34"/>
                  </a:lnTo>
                  <a:lnTo>
                    <a:pt x="0" y="266"/>
                  </a:lnTo>
                  <a:lnTo>
                    <a:pt x="0" y="266"/>
                  </a:lnTo>
                  <a:lnTo>
                    <a:pt x="0" y="274"/>
                  </a:lnTo>
                  <a:lnTo>
                    <a:pt x="4" y="280"/>
                  </a:lnTo>
                  <a:lnTo>
                    <a:pt x="8" y="286"/>
                  </a:lnTo>
                  <a:lnTo>
                    <a:pt x="14" y="292"/>
                  </a:lnTo>
                  <a:lnTo>
                    <a:pt x="20" y="296"/>
                  </a:lnTo>
                  <a:lnTo>
                    <a:pt x="28" y="298"/>
                  </a:lnTo>
                  <a:lnTo>
                    <a:pt x="36" y="298"/>
                  </a:lnTo>
                  <a:lnTo>
                    <a:pt x="44" y="296"/>
                  </a:lnTo>
                  <a:lnTo>
                    <a:pt x="46" y="294"/>
                  </a:lnTo>
                  <a:lnTo>
                    <a:pt x="46" y="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91" name="Freeform 133">
              <a:extLst>
                <a:ext uri="{FF2B5EF4-FFF2-40B4-BE49-F238E27FC236}">
                  <a16:creationId xmlns:a16="http://schemas.microsoft.com/office/drawing/2014/main" id="{2114F07B-3667-D9A6-3E61-69EE096DF5FE}"/>
                </a:ext>
              </a:extLst>
            </p:cNvPr>
            <p:cNvSpPr>
              <a:spLocks/>
            </p:cNvSpPr>
            <p:nvPr/>
          </p:nvSpPr>
          <p:spPr bwMode="auto">
            <a:xfrm>
              <a:off x="7528957" y="4952464"/>
              <a:ext cx="360363" cy="200025"/>
            </a:xfrm>
            <a:custGeom>
              <a:avLst/>
              <a:gdLst>
                <a:gd name="T0" fmla="*/ 0 w 227"/>
                <a:gd name="T1" fmla="*/ 118 h 126"/>
                <a:gd name="T2" fmla="*/ 0 w 227"/>
                <a:gd name="T3" fmla="*/ 118 h 126"/>
                <a:gd name="T4" fmla="*/ 2 w 227"/>
                <a:gd name="T5" fmla="*/ 126 h 126"/>
                <a:gd name="T6" fmla="*/ 227 w 227"/>
                <a:gd name="T7" fmla="*/ 8 h 126"/>
                <a:gd name="T8" fmla="*/ 227 w 227"/>
                <a:gd name="T9" fmla="*/ 8 h 126"/>
                <a:gd name="T10" fmla="*/ 223 w 227"/>
                <a:gd name="T11" fmla="*/ 0 h 126"/>
                <a:gd name="T12" fmla="*/ 0 w 227"/>
                <a:gd name="T13" fmla="*/ 118 h 126"/>
              </a:gdLst>
              <a:ahLst/>
              <a:cxnLst>
                <a:cxn ang="0">
                  <a:pos x="T0" y="T1"/>
                </a:cxn>
                <a:cxn ang="0">
                  <a:pos x="T2" y="T3"/>
                </a:cxn>
                <a:cxn ang="0">
                  <a:pos x="T4" y="T5"/>
                </a:cxn>
                <a:cxn ang="0">
                  <a:pos x="T6" y="T7"/>
                </a:cxn>
                <a:cxn ang="0">
                  <a:pos x="T8" y="T9"/>
                </a:cxn>
                <a:cxn ang="0">
                  <a:pos x="T10" y="T11"/>
                </a:cxn>
                <a:cxn ang="0">
                  <a:pos x="T12" y="T13"/>
                </a:cxn>
              </a:cxnLst>
              <a:rect l="0" t="0" r="r" b="b"/>
              <a:pathLst>
                <a:path w="227" h="126">
                  <a:moveTo>
                    <a:pt x="0" y="118"/>
                  </a:moveTo>
                  <a:lnTo>
                    <a:pt x="0" y="118"/>
                  </a:lnTo>
                  <a:lnTo>
                    <a:pt x="2" y="126"/>
                  </a:lnTo>
                  <a:lnTo>
                    <a:pt x="227" y="8"/>
                  </a:lnTo>
                  <a:lnTo>
                    <a:pt x="227" y="8"/>
                  </a:lnTo>
                  <a:lnTo>
                    <a:pt x="223" y="0"/>
                  </a:lnTo>
                  <a:lnTo>
                    <a:pt x="0" y="118"/>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92" name="Freeform 134">
              <a:extLst>
                <a:ext uri="{FF2B5EF4-FFF2-40B4-BE49-F238E27FC236}">
                  <a16:creationId xmlns:a16="http://schemas.microsoft.com/office/drawing/2014/main" id="{81EA8D5E-8785-BA78-AC79-08DFC68599AB}"/>
                </a:ext>
              </a:extLst>
            </p:cNvPr>
            <p:cNvSpPr>
              <a:spLocks/>
            </p:cNvSpPr>
            <p:nvPr/>
          </p:nvSpPr>
          <p:spPr bwMode="auto">
            <a:xfrm>
              <a:off x="7443232" y="4696877"/>
              <a:ext cx="296863" cy="246063"/>
            </a:xfrm>
            <a:custGeom>
              <a:avLst/>
              <a:gdLst>
                <a:gd name="T0" fmla="*/ 0 w 187"/>
                <a:gd name="T1" fmla="*/ 147 h 155"/>
                <a:gd name="T2" fmla="*/ 0 w 187"/>
                <a:gd name="T3" fmla="*/ 147 h 155"/>
                <a:gd name="T4" fmla="*/ 6 w 187"/>
                <a:gd name="T5" fmla="*/ 155 h 155"/>
                <a:gd name="T6" fmla="*/ 187 w 187"/>
                <a:gd name="T7" fmla="*/ 6 h 155"/>
                <a:gd name="T8" fmla="*/ 187 w 187"/>
                <a:gd name="T9" fmla="*/ 6 h 155"/>
                <a:gd name="T10" fmla="*/ 181 w 187"/>
                <a:gd name="T11" fmla="*/ 0 h 155"/>
                <a:gd name="T12" fmla="*/ 0 w 187"/>
                <a:gd name="T13" fmla="*/ 147 h 155"/>
              </a:gdLst>
              <a:ahLst/>
              <a:cxnLst>
                <a:cxn ang="0">
                  <a:pos x="T0" y="T1"/>
                </a:cxn>
                <a:cxn ang="0">
                  <a:pos x="T2" y="T3"/>
                </a:cxn>
                <a:cxn ang="0">
                  <a:pos x="T4" y="T5"/>
                </a:cxn>
                <a:cxn ang="0">
                  <a:pos x="T6" y="T7"/>
                </a:cxn>
                <a:cxn ang="0">
                  <a:pos x="T8" y="T9"/>
                </a:cxn>
                <a:cxn ang="0">
                  <a:pos x="T10" y="T11"/>
                </a:cxn>
                <a:cxn ang="0">
                  <a:pos x="T12" y="T13"/>
                </a:cxn>
              </a:cxnLst>
              <a:rect l="0" t="0" r="r" b="b"/>
              <a:pathLst>
                <a:path w="187" h="155">
                  <a:moveTo>
                    <a:pt x="0" y="147"/>
                  </a:moveTo>
                  <a:lnTo>
                    <a:pt x="0" y="147"/>
                  </a:lnTo>
                  <a:lnTo>
                    <a:pt x="6" y="155"/>
                  </a:lnTo>
                  <a:lnTo>
                    <a:pt x="187" y="6"/>
                  </a:lnTo>
                  <a:lnTo>
                    <a:pt x="187" y="6"/>
                  </a:lnTo>
                  <a:lnTo>
                    <a:pt x="181" y="0"/>
                  </a:lnTo>
                  <a:lnTo>
                    <a:pt x="0" y="147"/>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93" name="Freeform 135">
              <a:extLst>
                <a:ext uri="{FF2B5EF4-FFF2-40B4-BE49-F238E27FC236}">
                  <a16:creationId xmlns:a16="http://schemas.microsoft.com/office/drawing/2014/main" id="{7234B3E8-E487-5E16-58DD-3015C5EDEE5D}"/>
                </a:ext>
              </a:extLst>
            </p:cNvPr>
            <p:cNvSpPr>
              <a:spLocks/>
            </p:cNvSpPr>
            <p:nvPr/>
          </p:nvSpPr>
          <p:spPr bwMode="auto">
            <a:xfrm>
              <a:off x="7278132" y="4452402"/>
              <a:ext cx="152400" cy="336550"/>
            </a:xfrm>
            <a:custGeom>
              <a:avLst/>
              <a:gdLst>
                <a:gd name="T0" fmla="*/ 0 w 96"/>
                <a:gd name="T1" fmla="*/ 208 h 212"/>
                <a:gd name="T2" fmla="*/ 0 w 96"/>
                <a:gd name="T3" fmla="*/ 208 h 212"/>
                <a:gd name="T4" fmla="*/ 8 w 96"/>
                <a:gd name="T5" fmla="*/ 212 h 212"/>
                <a:gd name="T6" fmla="*/ 96 w 96"/>
                <a:gd name="T7" fmla="*/ 4 h 212"/>
                <a:gd name="T8" fmla="*/ 96 w 96"/>
                <a:gd name="T9" fmla="*/ 4 h 212"/>
                <a:gd name="T10" fmla="*/ 86 w 96"/>
                <a:gd name="T11" fmla="*/ 0 h 212"/>
                <a:gd name="T12" fmla="*/ 0 w 96"/>
                <a:gd name="T13" fmla="*/ 208 h 212"/>
              </a:gdLst>
              <a:ahLst/>
              <a:cxnLst>
                <a:cxn ang="0">
                  <a:pos x="T0" y="T1"/>
                </a:cxn>
                <a:cxn ang="0">
                  <a:pos x="T2" y="T3"/>
                </a:cxn>
                <a:cxn ang="0">
                  <a:pos x="T4" y="T5"/>
                </a:cxn>
                <a:cxn ang="0">
                  <a:pos x="T6" y="T7"/>
                </a:cxn>
                <a:cxn ang="0">
                  <a:pos x="T8" y="T9"/>
                </a:cxn>
                <a:cxn ang="0">
                  <a:pos x="T10" y="T11"/>
                </a:cxn>
                <a:cxn ang="0">
                  <a:pos x="T12" y="T13"/>
                </a:cxn>
              </a:cxnLst>
              <a:rect l="0" t="0" r="r" b="b"/>
              <a:pathLst>
                <a:path w="96" h="212">
                  <a:moveTo>
                    <a:pt x="0" y="208"/>
                  </a:moveTo>
                  <a:lnTo>
                    <a:pt x="0" y="208"/>
                  </a:lnTo>
                  <a:lnTo>
                    <a:pt x="8" y="212"/>
                  </a:lnTo>
                  <a:lnTo>
                    <a:pt x="96" y="4"/>
                  </a:lnTo>
                  <a:lnTo>
                    <a:pt x="96" y="4"/>
                  </a:lnTo>
                  <a:lnTo>
                    <a:pt x="86" y="0"/>
                  </a:lnTo>
                  <a:lnTo>
                    <a:pt x="0" y="208"/>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94" name="Group 93">
            <a:extLst>
              <a:ext uri="{FF2B5EF4-FFF2-40B4-BE49-F238E27FC236}">
                <a16:creationId xmlns:a16="http://schemas.microsoft.com/office/drawing/2014/main" id="{C6A08313-F5DE-F8D2-4CFB-6F2433DF847B}"/>
              </a:ext>
            </a:extLst>
          </p:cNvPr>
          <p:cNvGrpSpPr/>
          <p:nvPr/>
        </p:nvGrpSpPr>
        <p:grpSpPr>
          <a:xfrm rot="10800000">
            <a:off x="5238937" y="3096961"/>
            <a:ext cx="1068388" cy="1163637"/>
            <a:chOff x="6909832" y="4306352"/>
            <a:chExt cx="1068388" cy="1163637"/>
          </a:xfrm>
          <a:solidFill>
            <a:schemeClr val="accent6"/>
          </a:solidFill>
          <a:scene3d>
            <a:camera prst="orthographicFront">
              <a:rot lat="0" lon="0" rev="0"/>
            </a:camera>
            <a:lightRig rig="balanced" dir="t">
              <a:rot lat="0" lon="0" rev="8700000"/>
            </a:lightRig>
          </a:scene3d>
        </p:grpSpPr>
        <p:sp>
          <p:nvSpPr>
            <p:cNvPr id="95" name="Freeform 114">
              <a:extLst>
                <a:ext uri="{FF2B5EF4-FFF2-40B4-BE49-F238E27FC236}">
                  <a16:creationId xmlns:a16="http://schemas.microsoft.com/office/drawing/2014/main" id="{F28FA97C-0EED-8352-E980-42B3AFCDA7D3}"/>
                </a:ext>
              </a:extLst>
            </p:cNvPr>
            <p:cNvSpPr>
              <a:spLocks/>
            </p:cNvSpPr>
            <p:nvPr/>
          </p:nvSpPr>
          <p:spPr bwMode="auto">
            <a:xfrm>
              <a:off x="7020957" y="4366677"/>
              <a:ext cx="925513" cy="922338"/>
            </a:xfrm>
            <a:custGeom>
              <a:avLst/>
              <a:gdLst>
                <a:gd name="T0" fmla="*/ 0 w 583"/>
                <a:gd name="T1" fmla="*/ 218 h 581"/>
                <a:gd name="T2" fmla="*/ 44 w 583"/>
                <a:gd name="T3" fmla="*/ 220 h 581"/>
                <a:gd name="T4" fmla="*/ 86 w 583"/>
                <a:gd name="T5" fmla="*/ 230 h 581"/>
                <a:gd name="T6" fmla="*/ 126 w 583"/>
                <a:gd name="T7" fmla="*/ 244 h 581"/>
                <a:gd name="T8" fmla="*/ 162 w 583"/>
                <a:gd name="T9" fmla="*/ 262 h 581"/>
                <a:gd name="T10" fmla="*/ 170 w 583"/>
                <a:gd name="T11" fmla="*/ 266 h 581"/>
                <a:gd name="T12" fmla="*/ 198 w 583"/>
                <a:gd name="T13" fmla="*/ 285 h 581"/>
                <a:gd name="T14" fmla="*/ 246 w 583"/>
                <a:gd name="T15" fmla="*/ 329 h 581"/>
                <a:gd name="T16" fmla="*/ 266 w 583"/>
                <a:gd name="T17" fmla="*/ 355 h 581"/>
                <a:gd name="T18" fmla="*/ 272 w 583"/>
                <a:gd name="T19" fmla="*/ 363 h 581"/>
                <a:gd name="T20" fmla="*/ 302 w 583"/>
                <a:gd name="T21" fmla="*/ 421 h 581"/>
                <a:gd name="T22" fmla="*/ 320 w 583"/>
                <a:gd name="T23" fmla="*/ 487 h 581"/>
                <a:gd name="T24" fmla="*/ 322 w 583"/>
                <a:gd name="T25" fmla="*/ 495 h 581"/>
                <a:gd name="T26" fmla="*/ 324 w 583"/>
                <a:gd name="T27" fmla="*/ 519 h 581"/>
                <a:gd name="T28" fmla="*/ 326 w 583"/>
                <a:gd name="T29" fmla="*/ 581 h 581"/>
                <a:gd name="T30" fmla="*/ 583 w 583"/>
                <a:gd name="T31" fmla="*/ 581 h 581"/>
                <a:gd name="T32" fmla="*/ 581 w 583"/>
                <a:gd name="T33" fmla="*/ 527 h 581"/>
                <a:gd name="T34" fmla="*/ 563 w 583"/>
                <a:gd name="T35" fmla="*/ 425 h 581"/>
                <a:gd name="T36" fmla="*/ 547 w 583"/>
                <a:gd name="T37" fmla="*/ 377 h 581"/>
                <a:gd name="T38" fmla="*/ 543 w 583"/>
                <a:gd name="T39" fmla="*/ 369 h 581"/>
                <a:gd name="T40" fmla="*/ 505 w 583"/>
                <a:gd name="T41" fmla="*/ 287 h 581"/>
                <a:gd name="T42" fmla="*/ 453 w 583"/>
                <a:gd name="T43" fmla="*/ 214 h 581"/>
                <a:gd name="T44" fmla="*/ 447 w 583"/>
                <a:gd name="T45" fmla="*/ 208 h 581"/>
                <a:gd name="T46" fmla="*/ 413 w 583"/>
                <a:gd name="T47" fmla="*/ 170 h 581"/>
                <a:gd name="T48" fmla="*/ 380 w 583"/>
                <a:gd name="T49" fmla="*/ 138 h 581"/>
                <a:gd name="T50" fmla="*/ 300 w 583"/>
                <a:gd name="T51" fmla="*/ 82 h 581"/>
                <a:gd name="T52" fmla="*/ 258 w 583"/>
                <a:gd name="T53" fmla="*/ 58 h 581"/>
                <a:gd name="T54" fmla="*/ 248 w 583"/>
                <a:gd name="T55" fmla="*/ 54 h 581"/>
                <a:gd name="T56" fmla="*/ 192 w 583"/>
                <a:gd name="T57" fmla="*/ 32 h 581"/>
                <a:gd name="T58" fmla="*/ 132 w 583"/>
                <a:gd name="T59" fmla="*/ 14 h 581"/>
                <a:gd name="T60" fmla="*/ 70 w 583"/>
                <a:gd name="T61" fmla="*/ 4 h 581"/>
                <a:gd name="T62" fmla="*/ 4 w 583"/>
                <a:gd name="T6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3" h="581">
                  <a:moveTo>
                    <a:pt x="0" y="218"/>
                  </a:moveTo>
                  <a:lnTo>
                    <a:pt x="0" y="218"/>
                  </a:lnTo>
                  <a:lnTo>
                    <a:pt x="22" y="218"/>
                  </a:lnTo>
                  <a:lnTo>
                    <a:pt x="44" y="220"/>
                  </a:lnTo>
                  <a:lnTo>
                    <a:pt x="64" y="224"/>
                  </a:lnTo>
                  <a:lnTo>
                    <a:pt x="86" y="230"/>
                  </a:lnTo>
                  <a:lnTo>
                    <a:pt x="106" y="236"/>
                  </a:lnTo>
                  <a:lnTo>
                    <a:pt x="126" y="244"/>
                  </a:lnTo>
                  <a:lnTo>
                    <a:pt x="144" y="252"/>
                  </a:lnTo>
                  <a:lnTo>
                    <a:pt x="162" y="262"/>
                  </a:lnTo>
                  <a:lnTo>
                    <a:pt x="162" y="262"/>
                  </a:lnTo>
                  <a:lnTo>
                    <a:pt x="170" y="266"/>
                  </a:lnTo>
                  <a:lnTo>
                    <a:pt x="170" y="266"/>
                  </a:lnTo>
                  <a:lnTo>
                    <a:pt x="198" y="285"/>
                  </a:lnTo>
                  <a:lnTo>
                    <a:pt x="222" y="305"/>
                  </a:lnTo>
                  <a:lnTo>
                    <a:pt x="246" y="329"/>
                  </a:lnTo>
                  <a:lnTo>
                    <a:pt x="266" y="355"/>
                  </a:lnTo>
                  <a:lnTo>
                    <a:pt x="266" y="355"/>
                  </a:lnTo>
                  <a:lnTo>
                    <a:pt x="272" y="363"/>
                  </a:lnTo>
                  <a:lnTo>
                    <a:pt x="272" y="363"/>
                  </a:lnTo>
                  <a:lnTo>
                    <a:pt x="288" y="391"/>
                  </a:lnTo>
                  <a:lnTo>
                    <a:pt x="302" y="421"/>
                  </a:lnTo>
                  <a:lnTo>
                    <a:pt x="312" y="453"/>
                  </a:lnTo>
                  <a:lnTo>
                    <a:pt x="320" y="487"/>
                  </a:lnTo>
                  <a:lnTo>
                    <a:pt x="320" y="487"/>
                  </a:lnTo>
                  <a:lnTo>
                    <a:pt x="322" y="495"/>
                  </a:lnTo>
                  <a:lnTo>
                    <a:pt x="322" y="495"/>
                  </a:lnTo>
                  <a:lnTo>
                    <a:pt x="324" y="519"/>
                  </a:lnTo>
                  <a:lnTo>
                    <a:pt x="326" y="543"/>
                  </a:lnTo>
                  <a:lnTo>
                    <a:pt x="326" y="581"/>
                  </a:lnTo>
                  <a:lnTo>
                    <a:pt x="583" y="581"/>
                  </a:lnTo>
                  <a:lnTo>
                    <a:pt x="583" y="581"/>
                  </a:lnTo>
                  <a:lnTo>
                    <a:pt x="583" y="553"/>
                  </a:lnTo>
                  <a:lnTo>
                    <a:pt x="581" y="527"/>
                  </a:lnTo>
                  <a:lnTo>
                    <a:pt x="575" y="475"/>
                  </a:lnTo>
                  <a:lnTo>
                    <a:pt x="563" y="425"/>
                  </a:lnTo>
                  <a:lnTo>
                    <a:pt x="547" y="377"/>
                  </a:lnTo>
                  <a:lnTo>
                    <a:pt x="547" y="377"/>
                  </a:lnTo>
                  <a:lnTo>
                    <a:pt x="543" y="369"/>
                  </a:lnTo>
                  <a:lnTo>
                    <a:pt x="543" y="369"/>
                  </a:lnTo>
                  <a:lnTo>
                    <a:pt x="525" y="327"/>
                  </a:lnTo>
                  <a:lnTo>
                    <a:pt x="505" y="287"/>
                  </a:lnTo>
                  <a:lnTo>
                    <a:pt x="481" y="250"/>
                  </a:lnTo>
                  <a:lnTo>
                    <a:pt x="453" y="214"/>
                  </a:lnTo>
                  <a:lnTo>
                    <a:pt x="453" y="214"/>
                  </a:lnTo>
                  <a:lnTo>
                    <a:pt x="447" y="208"/>
                  </a:lnTo>
                  <a:lnTo>
                    <a:pt x="447" y="208"/>
                  </a:lnTo>
                  <a:lnTo>
                    <a:pt x="413" y="170"/>
                  </a:lnTo>
                  <a:lnTo>
                    <a:pt x="413" y="170"/>
                  </a:lnTo>
                  <a:lnTo>
                    <a:pt x="380" y="138"/>
                  </a:lnTo>
                  <a:lnTo>
                    <a:pt x="340" y="108"/>
                  </a:lnTo>
                  <a:lnTo>
                    <a:pt x="300" y="82"/>
                  </a:lnTo>
                  <a:lnTo>
                    <a:pt x="258" y="58"/>
                  </a:lnTo>
                  <a:lnTo>
                    <a:pt x="258" y="58"/>
                  </a:lnTo>
                  <a:lnTo>
                    <a:pt x="248" y="54"/>
                  </a:lnTo>
                  <a:lnTo>
                    <a:pt x="248" y="54"/>
                  </a:lnTo>
                  <a:lnTo>
                    <a:pt x="220" y="42"/>
                  </a:lnTo>
                  <a:lnTo>
                    <a:pt x="192" y="32"/>
                  </a:lnTo>
                  <a:lnTo>
                    <a:pt x="162" y="22"/>
                  </a:lnTo>
                  <a:lnTo>
                    <a:pt x="132" y="14"/>
                  </a:lnTo>
                  <a:lnTo>
                    <a:pt x="100" y="8"/>
                  </a:lnTo>
                  <a:lnTo>
                    <a:pt x="70" y="4"/>
                  </a:lnTo>
                  <a:lnTo>
                    <a:pt x="38" y="2"/>
                  </a:lnTo>
                  <a:lnTo>
                    <a:pt x="4" y="0"/>
                  </a:lnTo>
                  <a:lnTo>
                    <a:pt x="0" y="218"/>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96" name="Freeform 115">
              <a:extLst>
                <a:ext uri="{FF2B5EF4-FFF2-40B4-BE49-F238E27FC236}">
                  <a16:creationId xmlns:a16="http://schemas.microsoft.com/office/drawing/2014/main" id="{8D7EBA42-00B2-EE00-039C-163F0DF84D70}"/>
                </a:ext>
              </a:extLst>
            </p:cNvPr>
            <p:cNvSpPr>
              <a:spLocks/>
            </p:cNvSpPr>
            <p:nvPr/>
          </p:nvSpPr>
          <p:spPr bwMode="auto">
            <a:xfrm>
              <a:off x="7020957" y="4366677"/>
              <a:ext cx="925513" cy="922338"/>
            </a:xfrm>
            <a:custGeom>
              <a:avLst/>
              <a:gdLst>
                <a:gd name="T0" fmla="*/ 0 w 583"/>
                <a:gd name="T1" fmla="*/ 218 h 581"/>
                <a:gd name="T2" fmla="*/ 44 w 583"/>
                <a:gd name="T3" fmla="*/ 220 h 581"/>
                <a:gd name="T4" fmla="*/ 86 w 583"/>
                <a:gd name="T5" fmla="*/ 230 h 581"/>
                <a:gd name="T6" fmla="*/ 126 w 583"/>
                <a:gd name="T7" fmla="*/ 244 h 581"/>
                <a:gd name="T8" fmla="*/ 162 w 583"/>
                <a:gd name="T9" fmla="*/ 262 h 581"/>
                <a:gd name="T10" fmla="*/ 170 w 583"/>
                <a:gd name="T11" fmla="*/ 266 h 581"/>
                <a:gd name="T12" fmla="*/ 198 w 583"/>
                <a:gd name="T13" fmla="*/ 285 h 581"/>
                <a:gd name="T14" fmla="*/ 246 w 583"/>
                <a:gd name="T15" fmla="*/ 329 h 581"/>
                <a:gd name="T16" fmla="*/ 266 w 583"/>
                <a:gd name="T17" fmla="*/ 355 h 581"/>
                <a:gd name="T18" fmla="*/ 272 w 583"/>
                <a:gd name="T19" fmla="*/ 363 h 581"/>
                <a:gd name="T20" fmla="*/ 302 w 583"/>
                <a:gd name="T21" fmla="*/ 421 h 581"/>
                <a:gd name="T22" fmla="*/ 320 w 583"/>
                <a:gd name="T23" fmla="*/ 487 h 581"/>
                <a:gd name="T24" fmla="*/ 322 w 583"/>
                <a:gd name="T25" fmla="*/ 495 h 581"/>
                <a:gd name="T26" fmla="*/ 324 w 583"/>
                <a:gd name="T27" fmla="*/ 519 h 581"/>
                <a:gd name="T28" fmla="*/ 326 w 583"/>
                <a:gd name="T29" fmla="*/ 581 h 581"/>
                <a:gd name="T30" fmla="*/ 583 w 583"/>
                <a:gd name="T31" fmla="*/ 581 h 581"/>
                <a:gd name="T32" fmla="*/ 581 w 583"/>
                <a:gd name="T33" fmla="*/ 527 h 581"/>
                <a:gd name="T34" fmla="*/ 563 w 583"/>
                <a:gd name="T35" fmla="*/ 425 h 581"/>
                <a:gd name="T36" fmla="*/ 547 w 583"/>
                <a:gd name="T37" fmla="*/ 377 h 581"/>
                <a:gd name="T38" fmla="*/ 543 w 583"/>
                <a:gd name="T39" fmla="*/ 369 h 581"/>
                <a:gd name="T40" fmla="*/ 505 w 583"/>
                <a:gd name="T41" fmla="*/ 287 h 581"/>
                <a:gd name="T42" fmla="*/ 453 w 583"/>
                <a:gd name="T43" fmla="*/ 214 h 581"/>
                <a:gd name="T44" fmla="*/ 447 w 583"/>
                <a:gd name="T45" fmla="*/ 208 h 581"/>
                <a:gd name="T46" fmla="*/ 413 w 583"/>
                <a:gd name="T47" fmla="*/ 170 h 581"/>
                <a:gd name="T48" fmla="*/ 380 w 583"/>
                <a:gd name="T49" fmla="*/ 138 h 581"/>
                <a:gd name="T50" fmla="*/ 300 w 583"/>
                <a:gd name="T51" fmla="*/ 82 h 581"/>
                <a:gd name="T52" fmla="*/ 258 w 583"/>
                <a:gd name="T53" fmla="*/ 58 h 581"/>
                <a:gd name="T54" fmla="*/ 248 w 583"/>
                <a:gd name="T55" fmla="*/ 54 h 581"/>
                <a:gd name="T56" fmla="*/ 192 w 583"/>
                <a:gd name="T57" fmla="*/ 32 h 581"/>
                <a:gd name="T58" fmla="*/ 132 w 583"/>
                <a:gd name="T59" fmla="*/ 14 h 581"/>
                <a:gd name="T60" fmla="*/ 70 w 583"/>
                <a:gd name="T61" fmla="*/ 4 h 581"/>
                <a:gd name="T62" fmla="*/ 4 w 583"/>
                <a:gd name="T6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3" h="581">
                  <a:moveTo>
                    <a:pt x="0" y="218"/>
                  </a:moveTo>
                  <a:lnTo>
                    <a:pt x="0" y="218"/>
                  </a:lnTo>
                  <a:lnTo>
                    <a:pt x="22" y="218"/>
                  </a:lnTo>
                  <a:lnTo>
                    <a:pt x="44" y="220"/>
                  </a:lnTo>
                  <a:lnTo>
                    <a:pt x="64" y="224"/>
                  </a:lnTo>
                  <a:lnTo>
                    <a:pt x="86" y="230"/>
                  </a:lnTo>
                  <a:lnTo>
                    <a:pt x="106" y="236"/>
                  </a:lnTo>
                  <a:lnTo>
                    <a:pt x="126" y="244"/>
                  </a:lnTo>
                  <a:lnTo>
                    <a:pt x="144" y="252"/>
                  </a:lnTo>
                  <a:lnTo>
                    <a:pt x="162" y="262"/>
                  </a:lnTo>
                  <a:lnTo>
                    <a:pt x="162" y="262"/>
                  </a:lnTo>
                  <a:lnTo>
                    <a:pt x="170" y="266"/>
                  </a:lnTo>
                  <a:lnTo>
                    <a:pt x="170" y="266"/>
                  </a:lnTo>
                  <a:lnTo>
                    <a:pt x="198" y="285"/>
                  </a:lnTo>
                  <a:lnTo>
                    <a:pt x="222" y="305"/>
                  </a:lnTo>
                  <a:lnTo>
                    <a:pt x="246" y="329"/>
                  </a:lnTo>
                  <a:lnTo>
                    <a:pt x="266" y="355"/>
                  </a:lnTo>
                  <a:lnTo>
                    <a:pt x="266" y="355"/>
                  </a:lnTo>
                  <a:lnTo>
                    <a:pt x="272" y="363"/>
                  </a:lnTo>
                  <a:lnTo>
                    <a:pt x="272" y="363"/>
                  </a:lnTo>
                  <a:lnTo>
                    <a:pt x="288" y="391"/>
                  </a:lnTo>
                  <a:lnTo>
                    <a:pt x="302" y="421"/>
                  </a:lnTo>
                  <a:lnTo>
                    <a:pt x="312" y="453"/>
                  </a:lnTo>
                  <a:lnTo>
                    <a:pt x="320" y="487"/>
                  </a:lnTo>
                  <a:lnTo>
                    <a:pt x="320" y="487"/>
                  </a:lnTo>
                  <a:lnTo>
                    <a:pt x="322" y="495"/>
                  </a:lnTo>
                  <a:lnTo>
                    <a:pt x="322" y="495"/>
                  </a:lnTo>
                  <a:lnTo>
                    <a:pt x="324" y="519"/>
                  </a:lnTo>
                  <a:lnTo>
                    <a:pt x="326" y="543"/>
                  </a:lnTo>
                  <a:lnTo>
                    <a:pt x="326" y="581"/>
                  </a:lnTo>
                  <a:lnTo>
                    <a:pt x="583" y="581"/>
                  </a:lnTo>
                  <a:lnTo>
                    <a:pt x="583" y="581"/>
                  </a:lnTo>
                  <a:lnTo>
                    <a:pt x="583" y="553"/>
                  </a:lnTo>
                  <a:lnTo>
                    <a:pt x="581" y="527"/>
                  </a:lnTo>
                  <a:lnTo>
                    <a:pt x="575" y="475"/>
                  </a:lnTo>
                  <a:lnTo>
                    <a:pt x="563" y="425"/>
                  </a:lnTo>
                  <a:lnTo>
                    <a:pt x="547" y="377"/>
                  </a:lnTo>
                  <a:lnTo>
                    <a:pt x="547" y="377"/>
                  </a:lnTo>
                  <a:lnTo>
                    <a:pt x="543" y="369"/>
                  </a:lnTo>
                  <a:lnTo>
                    <a:pt x="543" y="369"/>
                  </a:lnTo>
                  <a:lnTo>
                    <a:pt x="525" y="327"/>
                  </a:lnTo>
                  <a:lnTo>
                    <a:pt x="505" y="287"/>
                  </a:lnTo>
                  <a:lnTo>
                    <a:pt x="481" y="250"/>
                  </a:lnTo>
                  <a:lnTo>
                    <a:pt x="453" y="214"/>
                  </a:lnTo>
                  <a:lnTo>
                    <a:pt x="453" y="214"/>
                  </a:lnTo>
                  <a:lnTo>
                    <a:pt x="447" y="208"/>
                  </a:lnTo>
                  <a:lnTo>
                    <a:pt x="447" y="208"/>
                  </a:lnTo>
                  <a:lnTo>
                    <a:pt x="413" y="170"/>
                  </a:lnTo>
                  <a:lnTo>
                    <a:pt x="413" y="170"/>
                  </a:lnTo>
                  <a:lnTo>
                    <a:pt x="380" y="138"/>
                  </a:lnTo>
                  <a:lnTo>
                    <a:pt x="340" y="108"/>
                  </a:lnTo>
                  <a:lnTo>
                    <a:pt x="300" y="82"/>
                  </a:lnTo>
                  <a:lnTo>
                    <a:pt x="258" y="58"/>
                  </a:lnTo>
                  <a:lnTo>
                    <a:pt x="258" y="58"/>
                  </a:lnTo>
                  <a:lnTo>
                    <a:pt x="248" y="54"/>
                  </a:lnTo>
                  <a:lnTo>
                    <a:pt x="248" y="54"/>
                  </a:lnTo>
                  <a:lnTo>
                    <a:pt x="220" y="42"/>
                  </a:lnTo>
                  <a:lnTo>
                    <a:pt x="192" y="32"/>
                  </a:lnTo>
                  <a:lnTo>
                    <a:pt x="162" y="22"/>
                  </a:lnTo>
                  <a:lnTo>
                    <a:pt x="132" y="14"/>
                  </a:lnTo>
                  <a:lnTo>
                    <a:pt x="100" y="8"/>
                  </a:lnTo>
                  <a:lnTo>
                    <a:pt x="70" y="4"/>
                  </a:lnTo>
                  <a:lnTo>
                    <a:pt x="38" y="2"/>
                  </a:lnTo>
                  <a:lnTo>
                    <a:pt x="4" y="0"/>
                  </a:lnTo>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97" name="Freeform 120">
              <a:extLst>
                <a:ext uri="{FF2B5EF4-FFF2-40B4-BE49-F238E27FC236}">
                  <a16:creationId xmlns:a16="http://schemas.microsoft.com/office/drawing/2014/main" id="{3C170731-3361-2482-3FE7-F688B91EE3F3}"/>
                </a:ext>
              </a:extLst>
            </p:cNvPr>
            <p:cNvSpPr>
              <a:spLocks/>
            </p:cNvSpPr>
            <p:nvPr/>
          </p:nvSpPr>
          <p:spPr bwMode="auto">
            <a:xfrm>
              <a:off x="7513082" y="5403314"/>
              <a:ext cx="461963" cy="66675"/>
            </a:xfrm>
            <a:custGeom>
              <a:avLst/>
              <a:gdLst>
                <a:gd name="T0" fmla="*/ 273 w 291"/>
                <a:gd name="T1" fmla="*/ 42 h 42"/>
                <a:gd name="T2" fmla="*/ 291 w 291"/>
                <a:gd name="T3" fmla="*/ 0 h 42"/>
                <a:gd name="T4" fmla="*/ 0 w 291"/>
                <a:gd name="T5" fmla="*/ 0 h 42"/>
                <a:gd name="T6" fmla="*/ 16 w 291"/>
                <a:gd name="T7" fmla="*/ 42 h 42"/>
                <a:gd name="T8" fmla="*/ 273 w 291"/>
                <a:gd name="T9" fmla="*/ 42 h 42"/>
              </a:gdLst>
              <a:ahLst/>
              <a:cxnLst>
                <a:cxn ang="0">
                  <a:pos x="T0" y="T1"/>
                </a:cxn>
                <a:cxn ang="0">
                  <a:pos x="T2" y="T3"/>
                </a:cxn>
                <a:cxn ang="0">
                  <a:pos x="T4" y="T5"/>
                </a:cxn>
                <a:cxn ang="0">
                  <a:pos x="T6" y="T7"/>
                </a:cxn>
                <a:cxn ang="0">
                  <a:pos x="T8" y="T9"/>
                </a:cxn>
              </a:cxnLst>
              <a:rect l="0" t="0" r="r" b="b"/>
              <a:pathLst>
                <a:path w="291" h="42">
                  <a:moveTo>
                    <a:pt x="273" y="42"/>
                  </a:moveTo>
                  <a:lnTo>
                    <a:pt x="291" y="0"/>
                  </a:lnTo>
                  <a:lnTo>
                    <a:pt x="0" y="0"/>
                  </a:lnTo>
                  <a:lnTo>
                    <a:pt x="16" y="42"/>
                  </a:lnTo>
                  <a:lnTo>
                    <a:pt x="273" y="42"/>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98" name="Rectangle 121">
              <a:extLst>
                <a:ext uri="{FF2B5EF4-FFF2-40B4-BE49-F238E27FC236}">
                  <a16:creationId xmlns:a16="http://schemas.microsoft.com/office/drawing/2014/main" id="{E934C3F8-616C-03F5-11C7-3C6554DE9418}"/>
                </a:ext>
              </a:extLst>
            </p:cNvPr>
            <p:cNvSpPr>
              <a:spLocks noChangeArrowheads="1"/>
            </p:cNvSpPr>
            <p:nvPr/>
          </p:nvSpPr>
          <p:spPr bwMode="auto">
            <a:xfrm>
              <a:off x="7513082" y="5320764"/>
              <a:ext cx="461963" cy="8255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99" name="Freeform 122">
              <a:extLst>
                <a:ext uri="{FF2B5EF4-FFF2-40B4-BE49-F238E27FC236}">
                  <a16:creationId xmlns:a16="http://schemas.microsoft.com/office/drawing/2014/main" id="{8C53C4DD-D37D-61C2-C8DC-7AAB2C1F599D}"/>
                </a:ext>
              </a:extLst>
            </p:cNvPr>
            <p:cNvSpPr>
              <a:spLocks/>
            </p:cNvSpPr>
            <p:nvPr/>
          </p:nvSpPr>
          <p:spPr bwMode="auto">
            <a:xfrm>
              <a:off x="7509907" y="5247739"/>
              <a:ext cx="468313" cy="73025"/>
            </a:xfrm>
            <a:custGeom>
              <a:avLst/>
              <a:gdLst>
                <a:gd name="T0" fmla="*/ 293 w 295"/>
                <a:gd name="T1" fmla="*/ 46 h 46"/>
                <a:gd name="T2" fmla="*/ 293 w 295"/>
                <a:gd name="T3" fmla="*/ 44 h 46"/>
                <a:gd name="T4" fmla="*/ 293 w 295"/>
                <a:gd name="T5" fmla="*/ 44 h 46"/>
                <a:gd name="T6" fmla="*/ 295 w 295"/>
                <a:gd name="T7" fmla="*/ 36 h 46"/>
                <a:gd name="T8" fmla="*/ 295 w 295"/>
                <a:gd name="T9" fmla="*/ 28 h 46"/>
                <a:gd name="T10" fmla="*/ 293 w 295"/>
                <a:gd name="T11" fmla="*/ 20 h 46"/>
                <a:gd name="T12" fmla="*/ 291 w 295"/>
                <a:gd name="T13" fmla="*/ 14 h 46"/>
                <a:gd name="T14" fmla="*/ 285 w 295"/>
                <a:gd name="T15" fmla="*/ 8 h 46"/>
                <a:gd name="T16" fmla="*/ 279 w 295"/>
                <a:gd name="T17" fmla="*/ 4 h 46"/>
                <a:gd name="T18" fmla="*/ 271 w 295"/>
                <a:gd name="T19" fmla="*/ 0 h 46"/>
                <a:gd name="T20" fmla="*/ 263 w 295"/>
                <a:gd name="T21" fmla="*/ 0 h 46"/>
                <a:gd name="T22" fmla="*/ 32 w 295"/>
                <a:gd name="T23" fmla="*/ 0 h 46"/>
                <a:gd name="T24" fmla="*/ 32 w 295"/>
                <a:gd name="T25" fmla="*/ 0 h 46"/>
                <a:gd name="T26" fmla="*/ 24 w 295"/>
                <a:gd name="T27" fmla="*/ 0 h 46"/>
                <a:gd name="T28" fmla="*/ 18 w 295"/>
                <a:gd name="T29" fmla="*/ 4 h 46"/>
                <a:gd name="T30" fmla="*/ 10 w 295"/>
                <a:gd name="T31" fmla="*/ 8 h 46"/>
                <a:gd name="T32" fmla="*/ 6 w 295"/>
                <a:gd name="T33" fmla="*/ 14 h 46"/>
                <a:gd name="T34" fmla="*/ 2 w 295"/>
                <a:gd name="T35" fmla="*/ 20 h 46"/>
                <a:gd name="T36" fmla="*/ 0 w 295"/>
                <a:gd name="T37" fmla="*/ 28 h 46"/>
                <a:gd name="T38" fmla="*/ 0 w 295"/>
                <a:gd name="T39" fmla="*/ 34 h 46"/>
                <a:gd name="T40" fmla="*/ 2 w 295"/>
                <a:gd name="T41" fmla="*/ 42 h 46"/>
                <a:gd name="T42" fmla="*/ 2 w 295"/>
                <a:gd name="T43" fmla="*/ 46 h 46"/>
                <a:gd name="T44" fmla="*/ 293 w 295"/>
                <a:gd name="T4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5" h="46">
                  <a:moveTo>
                    <a:pt x="293" y="46"/>
                  </a:moveTo>
                  <a:lnTo>
                    <a:pt x="293" y="44"/>
                  </a:lnTo>
                  <a:lnTo>
                    <a:pt x="293" y="44"/>
                  </a:lnTo>
                  <a:lnTo>
                    <a:pt x="295" y="36"/>
                  </a:lnTo>
                  <a:lnTo>
                    <a:pt x="295" y="28"/>
                  </a:lnTo>
                  <a:lnTo>
                    <a:pt x="293" y="20"/>
                  </a:lnTo>
                  <a:lnTo>
                    <a:pt x="291" y="14"/>
                  </a:lnTo>
                  <a:lnTo>
                    <a:pt x="285" y="8"/>
                  </a:lnTo>
                  <a:lnTo>
                    <a:pt x="279" y="4"/>
                  </a:lnTo>
                  <a:lnTo>
                    <a:pt x="271" y="0"/>
                  </a:lnTo>
                  <a:lnTo>
                    <a:pt x="263" y="0"/>
                  </a:lnTo>
                  <a:lnTo>
                    <a:pt x="32" y="0"/>
                  </a:lnTo>
                  <a:lnTo>
                    <a:pt x="32" y="0"/>
                  </a:lnTo>
                  <a:lnTo>
                    <a:pt x="24" y="0"/>
                  </a:lnTo>
                  <a:lnTo>
                    <a:pt x="18" y="4"/>
                  </a:lnTo>
                  <a:lnTo>
                    <a:pt x="10" y="8"/>
                  </a:lnTo>
                  <a:lnTo>
                    <a:pt x="6" y="14"/>
                  </a:lnTo>
                  <a:lnTo>
                    <a:pt x="2" y="20"/>
                  </a:lnTo>
                  <a:lnTo>
                    <a:pt x="0" y="28"/>
                  </a:lnTo>
                  <a:lnTo>
                    <a:pt x="0" y="34"/>
                  </a:lnTo>
                  <a:lnTo>
                    <a:pt x="2" y="42"/>
                  </a:lnTo>
                  <a:lnTo>
                    <a:pt x="2" y="46"/>
                  </a:lnTo>
                  <a:lnTo>
                    <a:pt x="293" y="46"/>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00" name="Rectangle 127">
              <a:extLst>
                <a:ext uri="{FF2B5EF4-FFF2-40B4-BE49-F238E27FC236}">
                  <a16:creationId xmlns:a16="http://schemas.microsoft.com/office/drawing/2014/main" id="{7D95925E-5AC8-B33E-1E5D-1883BF038F94}"/>
                </a:ext>
              </a:extLst>
            </p:cNvPr>
            <p:cNvSpPr>
              <a:spLocks noChangeArrowheads="1"/>
            </p:cNvSpPr>
            <p:nvPr/>
          </p:nvSpPr>
          <p:spPr bwMode="auto">
            <a:xfrm>
              <a:off x="6982857" y="4312702"/>
              <a:ext cx="85725" cy="460375"/>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01" name="Freeform 128">
              <a:extLst>
                <a:ext uri="{FF2B5EF4-FFF2-40B4-BE49-F238E27FC236}">
                  <a16:creationId xmlns:a16="http://schemas.microsoft.com/office/drawing/2014/main" id="{8F0708FB-D72E-9AD5-F033-B4FAB8488F18}"/>
                </a:ext>
              </a:extLst>
            </p:cNvPr>
            <p:cNvSpPr>
              <a:spLocks/>
            </p:cNvSpPr>
            <p:nvPr/>
          </p:nvSpPr>
          <p:spPr bwMode="auto">
            <a:xfrm>
              <a:off x="7068582" y="4306352"/>
              <a:ext cx="73025" cy="473075"/>
            </a:xfrm>
            <a:custGeom>
              <a:avLst/>
              <a:gdLst>
                <a:gd name="T0" fmla="*/ 0 w 46"/>
                <a:gd name="T1" fmla="*/ 4 h 298"/>
                <a:gd name="T2" fmla="*/ 0 w 46"/>
                <a:gd name="T3" fmla="*/ 4 h 298"/>
                <a:gd name="T4" fmla="*/ 0 w 46"/>
                <a:gd name="T5" fmla="*/ 4 h 298"/>
                <a:gd name="T6" fmla="*/ 8 w 46"/>
                <a:gd name="T7" fmla="*/ 0 h 298"/>
                <a:gd name="T8" fmla="*/ 16 w 46"/>
                <a:gd name="T9" fmla="*/ 0 h 298"/>
                <a:gd name="T10" fmla="*/ 24 w 46"/>
                <a:gd name="T11" fmla="*/ 2 h 298"/>
                <a:gd name="T12" fmla="*/ 30 w 46"/>
                <a:gd name="T13" fmla="*/ 6 h 298"/>
                <a:gd name="T14" fmla="*/ 36 w 46"/>
                <a:gd name="T15" fmla="*/ 12 h 298"/>
                <a:gd name="T16" fmla="*/ 42 w 46"/>
                <a:gd name="T17" fmla="*/ 18 h 298"/>
                <a:gd name="T18" fmla="*/ 44 w 46"/>
                <a:gd name="T19" fmla="*/ 24 h 298"/>
                <a:gd name="T20" fmla="*/ 46 w 46"/>
                <a:gd name="T21" fmla="*/ 34 h 298"/>
                <a:gd name="T22" fmla="*/ 46 w 46"/>
                <a:gd name="T23" fmla="*/ 266 h 298"/>
                <a:gd name="T24" fmla="*/ 46 w 46"/>
                <a:gd name="T25" fmla="*/ 266 h 298"/>
                <a:gd name="T26" fmla="*/ 44 w 46"/>
                <a:gd name="T27" fmla="*/ 274 h 298"/>
                <a:gd name="T28" fmla="*/ 42 w 46"/>
                <a:gd name="T29" fmla="*/ 280 h 298"/>
                <a:gd name="T30" fmla="*/ 36 w 46"/>
                <a:gd name="T31" fmla="*/ 286 h 298"/>
                <a:gd name="T32" fmla="*/ 32 w 46"/>
                <a:gd name="T33" fmla="*/ 292 h 298"/>
                <a:gd name="T34" fmla="*/ 24 w 46"/>
                <a:gd name="T35" fmla="*/ 296 h 298"/>
                <a:gd name="T36" fmla="*/ 18 w 46"/>
                <a:gd name="T37" fmla="*/ 298 h 298"/>
                <a:gd name="T38" fmla="*/ 10 w 46"/>
                <a:gd name="T39" fmla="*/ 298 h 298"/>
                <a:gd name="T40" fmla="*/ 2 w 46"/>
                <a:gd name="T41" fmla="*/ 296 h 298"/>
                <a:gd name="T42" fmla="*/ 0 w 46"/>
                <a:gd name="T43" fmla="*/ 294 h 298"/>
                <a:gd name="T44" fmla="*/ 0 w 46"/>
                <a:gd name="T45" fmla="*/ 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8">
                  <a:moveTo>
                    <a:pt x="0" y="4"/>
                  </a:moveTo>
                  <a:lnTo>
                    <a:pt x="0" y="4"/>
                  </a:lnTo>
                  <a:lnTo>
                    <a:pt x="0" y="4"/>
                  </a:lnTo>
                  <a:lnTo>
                    <a:pt x="8" y="0"/>
                  </a:lnTo>
                  <a:lnTo>
                    <a:pt x="16" y="0"/>
                  </a:lnTo>
                  <a:lnTo>
                    <a:pt x="24" y="2"/>
                  </a:lnTo>
                  <a:lnTo>
                    <a:pt x="30" y="6"/>
                  </a:lnTo>
                  <a:lnTo>
                    <a:pt x="36" y="12"/>
                  </a:lnTo>
                  <a:lnTo>
                    <a:pt x="42" y="18"/>
                  </a:lnTo>
                  <a:lnTo>
                    <a:pt x="44" y="24"/>
                  </a:lnTo>
                  <a:lnTo>
                    <a:pt x="46" y="34"/>
                  </a:lnTo>
                  <a:lnTo>
                    <a:pt x="46" y="266"/>
                  </a:lnTo>
                  <a:lnTo>
                    <a:pt x="46" y="266"/>
                  </a:lnTo>
                  <a:lnTo>
                    <a:pt x="44" y="274"/>
                  </a:lnTo>
                  <a:lnTo>
                    <a:pt x="42" y="280"/>
                  </a:lnTo>
                  <a:lnTo>
                    <a:pt x="36" y="286"/>
                  </a:lnTo>
                  <a:lnTo>
                    <a:pt x="32" y="292"/>
                  </a:lnTo>
                  <a:lnTo>
                    <a:pt x="24" y="296"/>
                  </a:lnTo>
                  <a:lnTo>
                    <a:pt x="18" y="298"/>
                  </a:lnTo>
                  <a:lnTo>
                    <a:pt x="10" y="298"/>
                  </a:lnTo>
                  <a:lnTo>
                    <a:pt x="2" y="296"/>
                  </a:lnTo>
                  <a:lnTo>
                    <a:pt x="0" y="294"/>
                  </a:lnTo>
                  <a:lnTo>
                    <a:pt x="0" y="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02" name="Freeform 129">
              <a:extLst>
                <a:ext uri="{FF2B5EF4-FFF2-40B4-BE49-F238E27FC236}">
                  <a16:creationId xmlns:a16="http://schemas.microsoft.com/office/drawing/2014/main" id="{9E260E38-4EFD-7FDD-1A6D-D587C60BE5AF}"/>
                </a:ext>
              </a:extLst>
            </p:cNvPr>
            <p:cNvSpPr>
              <a:spLocks/>
            </p:cNvSpPr>
            <p:nvPr/>
          </p:nvSpPr>
          <p:spPr bwMode="auto">
            <a:xfrm>
              <a:off x="6909832" y="4306352"/>
              <a:ext cx="73025" cy="473075"/>
            </a:xfrm>
            <a:custGeom>
              <a:avLst/>
              <a:gdLst>
                <a:gd name="T0" fmla="*/ 46 w 46"/>
                <a:gd name="T1" fmla="*/ 4 h 298"/>
                <a:gd name="T2" fmla="*/ 44 w 46"/>
                <a:gd name="T3" fmla="*/ 4 h 298"/>
                <a:gd name="T4" fmla="*/ 44 w 46"/>
                <a:gd name="T5" fmla="*/ 4 h 298"/>
                <a:gd name="T6" fmla="*/ 36 w 46"/>
                <a:gd name="T7" fmla="*/ 0 h 298"/>
                <a:gd name="T8" fmla="*/ 28 w 46"/>
                <a:gd name="T9" fmla="*/ 0 h 298"/>
                <a:gd name="T10" fmla="*/ 22 w 46"/>
                <a:gd name="T11" fmla="*/ 2 h 298"/>
                <a:gd name="T12" fmla="*/ 14 w 46"/>
                <a:gd name="T13" fmla="*/ 6 h 298"/>
                <a:gd name="T14" fmla="*/ 8 w 46"/>
                <a:gd name="T15" fmla="*/ 12 h 298"/>
                <a:gd name="T16" fmla="*/ 4 w 46"/>
                <a:gd name="T17" fmla="*/ 18 h 298"/>
                <a:gd name="T18" fmla="*/ 0 w 46"/>
                <a:gd name="T19" fmla="*/ 24 h 298"/>
                <a:gd name="T20" fmla="*/ 0 w 46"/>
                <a:gd name="T21" fmla="*/ 34 h 298"/>
                <a:gd name="T22" fmla="*/ 0 w 46"/>
                <a:gd name="T23" fmla="*/ 266 h 298"/>
                <a:gd name="T24" fmla="*/ 0 w 46"/>
                <a:gd name="T25" fmla="*/ 266 h 298"/>
                <a:gd name="T26" fmla="*/ 0 w 46"/>
                <a:gd name="T27" fmla="*/ 274 h 298"/>
                <a:gd name="T28" fmla="*/ 4 w 46"/>
                <a:gd name="T29" fmla="*/ 280 h 298"/>
                <a:gd name="T30" fmla="*/ 8 w 46"/>
                <a:gd name="T31" fmla="*/ 286 h 298"/>
                <a:gd name="T32" fmla="*/ 14 w 46"/>
                <a:gd name="T33" fmla="*/ 292 h 298"/>
                <a:gd name="T34" fmla="*/ 20 w 46"/>
                <a:gd name="T35" fmla="*/ 296 h 298"/>
                <a:gd name="T36" fmla="*/ 28 w 46"/>
                <a:gd name="T37" fmla="*/ 298 h 298"/>
                <a:gd name="T38" fmla="*/ 36 w 46"/>
                <a:gd name="T39" fmla="*/ 298 h 298"/>
                <a:gd name="T40" fmla="*/ 44 w 46"/>
                <a:gd name="T41" fmla="*/ 296 h 298"/>
                <a:gd name="T42" fmla="*/ 46 w 46"/>
                <a:gd name="T43" fmla="*/ 294 h 298"/>
                <a:gd name="T44" fmla="*/ 46 w 46"/>
                <a:gd name="T45" fmla="*/ 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8">
                  <a:moveTo>
                    <a:pt x="46" y="4"/>
                  </a:moveTo>
                  <a:lnTo>
                    <a:pt x="44" y="4"/>
                  </a:lnTo>
                  <a:lnTo>
                    <a:pt x="44" y="4"/>
                  </a:lnTo>
                  <a:lnTo>
                    <a:pt x="36" y="0"/>
                  </a:lnTo>
                  <a:lnTo>
                    <a:pt x="28" y="0"/>
                  </a:lnTo>
                  <a:lnTo>
                    <a:pt x="22" y="2"/>
                  </a:lnTo>
                  <a:lnTo>
                    <a:pt x="14" y="6"/>
                  </a:lnTo>
                  <a:lnTo>
                    <a:pt x="8" y="12"/>
                  </a:lnTo>
                  <a:lnTo>
                    <a:pt x="4" y="18"/>
                  </a:lnTo>
                  <a:lnTo>
                    <a:pt x="0" y="24"/>
                  </a:lnTo>
                  <a:lnTo>
                    <a:pt x="0" y="34"/>
                  </a:lnTo>
                  <a:lnTo>
                    <a:pt x="0" y="266"/>
                  </a:lnTo>
                  <a:lnTo>
                    <a:pt x="0" y="266"/>
                  </a:lnTo>
                  <a:lnTo>
                    <a:pt x="0" y="274"/>
                  </a:lnTo>
                  <a:lnTo>
                    <a:pt x="4" y="280"/>
                  </a:lnTo>
                  <a:lnTo>
                    <a:pt x="8" y="286"/>
                  </a:lnTo>
                  <a:lnTo>
                    <a:pt x="14" y="292"/>
                  </a:lnTo>
                  <a:lnTo>
                    <a:pt x="20" y="296"/>
                  </a:lnTo>
                  <a:lnTo>
                    <a:pt x="28" y="298"/>
                  </a:lnTo>
                  <a:lnTo>
                    <a:pt x="36" y="298"/>
                  </a:lnTo>
                  <a:lnTo>
                    <a:pt x="44" y="296"/>
                  </a:lnTo>
                  <a:lnTo>
                    <a:pt x="46" y="294"/>
                  </a:lnTo>
                  <a:lnTo>
                    <a:pt x="46" y="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03" name="Freeform 133">
              <a:extLst>
                <a:ext uri="{FF2B5EF4-FFF2-40B4-BE49-F238E27FC236}">
                  <a16:creationId xmlns:a16="http://schemas.microsoft.com/office/drawing/2014/main" id="{C7341BA9-1672-631B-8DA4-C4057BD13E63}"/>
                </a:ext>
              </a:extLst>
            </p:cNvPr>
            <p:cNvSpPr>
              <a:spLocks/>
            </p:cNvSpPr>
            <p:nvPr/>
          </p:nvSpPr>
          <p:spPr bwMode="auto">
            <a:xfrm>
              <a:off x="7528957" y="4952464"/>
              <a:ext cx="360363" cy="200025"/>
            </a:xfrm>
            <a:custGeom>
              <a:avLst/>
              <a:gdLst>
                <a:gd name="T0" fmla="*/ 0 w 227"/>
                <a:gd name="T1" fmla="*/ 118 h 126"/>
                <a:gd name="T2" fmla="*/ 0 w 227"/>
                <a:gd name="T3" fmla="*/ 118 h 126"/>
                <a:gd name="T4" fmla="*/ 2 w 227"/>
                <a:gd name="T5" fmla="*/ 126 h 126"/>
                <a:gd name="T6" fmla="*/ 227 w 227"/>
                <a:gd name="T7" fmla="*/ 8 h 126"/>
                <a:gd name="T8" fmla="*/ 227 w 227"/>
                <a:gd name="T9" fmla="*/ 8 h 126"/>
                <a:gd name="T10" fmla="*/ 223 w 227"/>
                <a:gd name="T11" fmla="*/ 0 h 126"/>
                <a:gd name="T12" fmla="*/ 0 w 227"/>
                <a:gd name="T13" fmla="*/ 118 h 126"/>
              </a:gdLst>
              <a:ahLst/>
              <a:cxnLst>
                <a:cxn ang="0">
                  <a:pos x="T0" y="T1"/>
                </a:cxn>
                <a:cxn ang="0">
                  <a:pos x="T2" y="T3"/>
                </a:cxn>
                <a:cxn ang="0">
                  <a:pos x="T4" y="T5"/>
                </a:cxn>
                <a:cxn ang="0">
                  <a:pos x="T6" y="T7"/>
                </a:cxn>
                <a:cxn ang="0">
                  <a:pos x="T8" y="T9"/>
                </a:cxn>
                <a:cxn ang="0">
                  <a:pos x="T10" y="T11"/>
                </a:cxn>
                <a:cxn ang="0">
                  <a:pos x="T12" y="T13"/>
                </a:cxn>
              </a:cxnLst>
              <a:rect l="0" t="0" r="r" b="b"/>
              <a:pathLst>
                <a:path w="227" h="126">
                  <a:moveTo>
                    <a:pt x="0" y="118"/>
                  </a:moveTo>
                  <a:lnTo>
                    <a:pt x="0" y="118"/>
                  </a:lnTo>
                  <a:lnTo>
                    <a:pt x="2" y="126"/>
                  </a:lnTo>
                  <a:lnTo>
                    <a:pt x="227" y="8"/>
                  </a:lnTo>
                  <a:lnTo>
                    <a:pt x="227" y="8"/>
                  </a:lnTo>
                  <a:lnTo>
                    <a:pt x="223" y="0"/>
                  </a:lnTo>
                  <a:lnTo>
                    <a:pt x="0" y="118"/>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04" name="Freeform 134">
              <a:extLst>
                <a:ext uri="{FF2B5EF4-FFF2-40B4-BE49-F238E27FC236}">
                  <a16:creationId xmlns:a16="http://schemas.microsoft.com/office/drawing/2014/main" id="{D32D371C-CB3A-4B39-EA90-AA47F6AFD1B1}"/>
                </a:ext>
              </a:extLst>
            </p:cNvPr>
            <p:cNvSpPr>
              <a:spLocks/>
            </p:cNvSpPr>
            <p:nvPr/>
          </p:nvSpPr>
          <p:spPr bwMode="auto">
            <a:xfrm>
              <a:off x="7443232" y="4696877"/>
              <a:ext cx="296863" cy="246063"/>
            </a:xfrm>
            <a:custGeom>
              <a:avLst/>
              <a:gdLst>
                <a:gd name="T0" fmla="*/ 0 w 187"/>
                <a:gd name="T1" fmla="*/ 147 h 155"/>
                <a:gd name="T2" fmla="*/ 0 w 187"/>
                <a:gd name="T3" fmla="*/ 147 h 155"/>
                <a:gd name="T4" fmla="*/ 6 w 187"/>
                <a:gd name="T5" fmla="*/ 155 h 155"/>
                <a:gd name="T6" fmla="*/ 187 w 187"/>
                <a:gd name="T7" fmla="*/ 6 h 155"/>
                <a:gd name="T8" fmla="*/ 187 w 187"/>
                <a:gd name="T9" fmla="*/ 6 h 155"/>
                <a:gd name="T10" fmla="*/ 181 w 187"/>
                <a:gd name="T11" fmla="*/ 0 h 155"/>
                <a:gd name="T12" fmla="*/ 0 w 187"/>
                <a:gd name="T13" fmla="*/ 147 h 155"/>
              </a:gdLst>
              <a:ahLst/>
              <a:cxnLst>
                <a:cxn ang="0">
                  <a:pos x="T0" y="T1"/>
                </a:cxn>
                <a:cxn ang="0">
                  <a:pos x="T2" y="T3"/>
                </a:cxn>
                <a:cxn ang="0">
                  <a:pos x="T4" y="T5"/>
                </a:cxn>
                <a:cxn ang="0">
                  <a:pos x="T6" y="T7"/>
                </a:cxn>
                <a:cxn ang="0">
                  <a:pos x="T8" y="T9"/>
                </a:cxn>
                <a:cxn ang="0">
                  <a:pos x="T10" y="T11"/>
                </a:cxn>
                <a:cxn ang="0">
                  <a:pos x="T12" y="T13"/>
                </a:cxn>
              </a:cxnLst>
              <a:rect l="0" t="0" r="r" b="b"/>
              <a:pathLst>
                <a:path w="187" h="155">
                  <a:moveTo>
                    <a:pt x="0" y="147"/>
                  </a:moveTo>
                  <a:lnTo>
                    <a:pt x="0" y="147"/>
                  </a:lnTo>
                  <a:lnTo>
                    <a:pt x="6" y="155"/>
                  </a:lnTo>
                  <a:lnTo>
                    <a:pt x="187" y="6"/>
                  </a:lnTo>
                  <a:lnTo>
                    <a:pt x="187" y="6"/>
                  </a:lnTo>
                  <a:lnTo>
                    <a:pt x="181" y="0"/>
                  </a:lnTo>
                  <a:lnTo>
                    <a:pt x="0" y="147"/>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05" name="Freeform 135">
              <a:extLst>
                <a:ext uri="{FF2B5EF4-FFF2-40B4-BE49-F238E27FC236}">
                  <a16:creationId xmlns:a16="http://schemas.microsoft.com/office/drawing/2014/main" id="{0CDAEDC6-0374-6993-7BC3-12BDB84FB5FD}"/>
                </a:ext>
              </a:extLst>
            </p:cNvPr>
            <p:cNvSpPr>
              <a:spLocks/>
            </p:cNvSpPr>
            <p:nvPr/>
          </p:nvSpPr>
          <p:spPr bwMode="auto">
            <a:xfrm>
              <a:off x="7278132" y="4452402"/>
              <a:ext cx="152400" cy="336550"/>
            </a:xfrm>
            <a:custGeom>
              <a:avLst/>
              <a:gdLst>
                <a:gd name="T0" fmla="*/ 0 w 96"/>
                <a:gd name="T1" fmla="*/ 208 h 212"/>
                <a:gd name="T2" fmla="*/ 0 w 96"/>
                <a:gd name="T3" fmla="*/ 208 h 212"/>
                <a:gd name="T4" fmla="*/ 8 w 96"/>
                <a:gd name="T5" fmla="*/ 212 h 212"/>
                <a:gd name="T6" fmla="*/ 96 w 96"/>
                <a:gd name="T7" fmla="*/ 4 h 212"/>
                <a:gd name="T8" fmla="*/ 96 w 96"/>
                <a:gd name="T9" fmla="*/ 4 h 212"/>
                <a:gd name="T10" fmla="*/ 86 w 96"/>
                <a:gd name="T11" fmla="*/ 0 h 212"/>
                <a:gd name="T12" fmla="*/ 0 w 96"/>
                <a:gd name="T13" fmla="*/ 208 h 212"/>
              </a:gdLst>
              <a:ahLst/>
              <a:cxnLst>
                <a:cxn ang="0">
                  <a:pos x="T0" y="T1"/>
                </a:cxn>
                <a:cxn ang="0">
                  <a:pos x="T2" y="T3"/>
                </a:cxn>
                <a:cxn ang="0">
                  <a:pos x="T4" y="T5"/>
                </a:cxn>
                <a:cxn ang="0">
                  <a:pos x="T6" y="T7"/>
                </a:cxn>
                <a:cxn ang="0">
                  <a:pos x="T8" y="T9"/>
                </a:cxn>
                <a:cxn ang="0">
                  <a:pos x="T10" y="T11"/>
                </a:cxn>
                <a:cxn ang="0">
                  <a:pos x="T12" y="T13"/>
                </a:cxn>
              </a:cxnLst>
              <a:rect l="0" t="0" r="r" b="b"/>
              <a:pathLst>
                <a:path w="96" h="212">
                  <a:moveTo>
                    <a:pt x="0" y="208"/>
                  </a:moveTo>
                  <a:lnTo>
                    <a:pt x="0" y="208"/>
                  </a:lnTo>
                  <a:lnTo>
                    <a:pt x="8" y="212"/>
                  </a:lnTo>
                  <a:lnTo>
                    <a:pt x="96" y="4"/>
                  </a:lnTo>
                  <a:lnTo>
                    <a:pt x="96" y="4"/>
                  </a:lnTo>
                  <a:lnTo>
                    <a:pt x="86" y="0"/>
                  </a:lnTo>
                  <a:lnTo>
                    <a:pt x="0" y="208"/>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106" name="Group 105">
            <a:extLst>
              <a:ext uri="{FF2B5EF4-FFF2-40B4-BE49-F238E27FC236}">
                <a16:creationId xmlns:a16="http://schemas.microsoft.com/office/drawing/2014/main" id="{24782F3D-9F6A-7222-49E8-7151324D6C08}"/>
              </a:ext>
            </a:extLst>
          </p:cNvPr>
          <p:cNvGrpSpPr/>
          <p:nvPr/>
        </p:nvGrpSpPr>
        <p:grpSpPr>
          <a:xfrm rot="10800000">
            <a:off x="8351449" y="4728129"/>
            <a:ext cx="1068388" cy="1163637"/>
            <a:chOff x="6909832" y="4306352"/>
            <a:chExt cx="1068388" cy="1163637"/>
          </a:xfrm>
          <a:solidFill>
            <a:schemeClr val="accent4"/>
          </a:solidFill>
          <a:scene3d>
            <a:camera prst="orthographicFront">
              <a:rot lat="0" lon="0" rev="0"/>
            </a:camera>
            <a:lightRig rig="balanced" dir="t">
              <a:rot lat="0" lon="0" rev="8700000"/>
            </a:lightRig>
          </a:scene3d>
        </p:grpSpPr>
        <p:sp>
          <p:nvSpPr>
            <p:cNvPr id="107" name="Freeform 114">
              <a:extLst>
                <a:ext uri="{FF2B5EF4-FFF2-40B4-BE49-F238E27FC236}">
                  <a16:creationId xmlns:a16="http://schemas.microsoft.com/office/drawing/2014/main" id="{F0C6A2CE-0004-1778-B46A-0791D878BD2E}"/>
                </a:ext>
              </a:extLst>
            </p:cNvPr>
            <p:cNvSpPr>
              <a:spLocks/>
            </p:cNvSpPr>
            <p:nvPr/>
          </p:nvSpPr>
          <p:spPr bwMode="auto">
            <a:xfrm>
              <a:off x="7020957" y="4366677"/>
              <a:ext cx="925513" cy="922338"/>
            </a:xfrm>
            <a:custGeom>
              <a:avLst/>
              <a:gdLst>
                <a:gd name="T0" fmla="*/ 0 w 583"/>
                <a:gd name="T1" fmla="*/ 218 h 581"/>
                <a:gd name="T2" fmla="*/ 44 w 583"/>
                <a:gd name="T3" fmla="*/ 220 h 581"/>
                <a:gd name="T4" fmla="*/ 86 w 583"/>
                <a:gd name="T5" fmla="*/ 230 h 581"/>
                <a:gd name="T6" fmla="*/ 126 w 583"/>
                <a:gd name="T7" fmla="*/ 244 h 581"/>
                <a:gd name="T8" fmla="*/ 162 w 583"/>
                <a:gd name="T9" fmla="*/ 262 h 581"/>
                <a:gd name="T10" fmla="*/ 170 w 583"/>
                <a:gd name="T11" fmla="*/ 266 h 581"/>
                <a:gd name="T12" fmla="*/ 198 w 583"/>
                <a:gd name="T13" fmla="*/ 285 h 581"/>
                <a:gd name="T14" fmla="*/ 246 w 583"/>
                <a:gd name="T15" fmla="*/ 329 h 581"/>
                <a:gd name="T16" fmla="*/ 266 w 583"/>
                <a:gd name="T17" fmla="*/ 355 h 581"/>
                <a:gd name="T18" fmla="*/ 272 w 583"/>
                <a:gd name="T19" fmla="*/ 363 h 581"/>
                <a:gd name="T20" fmla="*/ 302 w 583"/>
                <a:gd name="T21" fmla="*/ 421 h 581"/>
                <a:gd name="T22" fmla="*/ 320 w 583"/>
                <a:gd name="T23" fmla="*/ 487 h 581"/>
                <a:gd name="T24" fmla="*/ 322 w 583"/>
                <a:gd name="T25" fmla="*/ 495 h 581"/>
                <a:gd name="T26" fmla="*/ 324 w 583"/>
                <a:gd name="T27" fmla="*/ 519 h 581"/>
                <a:gd name="T28" fmla="*/ 326 w 583"/>
                <a:gd name="T29" fmla="*/ 581 h 581"/>
                <a:gd name="T30" fmla="*/ 583 w 583"/>
                <a:gd name="T31" fmla="*/ 581 h 581"/>
                <a:gd name="T32" fmla="*/ 581 w 583"/>
                <a:gd name="T33" fmla="*/ 527 h 581"/>
                <a:gd name="T34" fmla="*/ 563 w 583"/>
                <a:gd name="T35" fmla="*/ 425 h 581"/>
                <a:gd name="T36" fmla="*/ 547 w 583"/>
                <a:gd name="T37" fmla="*/ 377 h 581"/>
                <a:gd name="T38" fmla="*/ 543 w 583"/>
                <a:gd name="T39" fmla="*/ 369 h 581"/>
                <a:gd name="T40" fmla="*/ 505 w 583"/>
                <a:gd name="T41" fmla="*/ 287 h 581"/>
                <a:gd name="T42" fmla="*/ 453 w 583"/>
                <a:gd name="T43" fmla="*/ 214 h 581"/>
                <a:gd name="T44" fmla="*/ 447 w 583"/>
                <a:gd name="T45" fmla="*/ 208 h 581"/>
                <a:gd name="T46" fmla="*/ 413 w 583"/>
                <a:gd name="T47" fmla="*/ 170 h 581"/>
                <a:gd name="T48" fmla="*/ 380 w 583"/>
                <a:gd name="T49" fmla="*/ 138 h 581"/>
                <a:gd name="T50" fmla="*/ 300 w 583"/>
                <a:gd name="T51" fmla="*/ 82 h 581"/>
                <a:gd name="T52" fmla="*/ 258 w 583"/>
                <a:gd name="T53" fmla="*/ 58 h 581"/>
                <a:gd name="T54" fmla="*/ 248 w 583"/>
                <a:gd name="T55" fmla="*/ 54 h 581"/>
                <a:gd name="T56" fmla="*/ 192 w 583"/>
                <a:gd name="T57" fmla="*/ 32 h 581"/>
                <a:gd name="T58" fmla="*/ 132 w 583"/>
                <a:gd name="T59" fmla="*/ 14 h 581"/>
                <a:gd name="T60" fmla="*/ 70 w 583"/>
                <a:gd name="T61" fmla="*/ 4 h 581"/>
                <a:gd name="T62" fmla="*/ 4 w 583"/>
                <a:gd name="T6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3" h="581">
                  <a:moveTo>
                    <a:pt x="0" y="218"/>
                  </a:moveTo>
                  <a:lnTo>
                    <a:pt x="0" y="218"/>
                  </a:lnTo>
                  <a:lnTo>
                    <a:pt x="22" y="218"/>
                  </a:lnTo>
                  <a:lnTo>
                    <a:pt x="44" y="220"/>
                  </a:lnTo>
                  <a:lnTo>
                    <a:pt x="64" y="224"/>
                  </a:lnTo>
                  <a:lnTo>
                    <a:pt x="86" y="230"/>
                  </a:lnTo>
                  <a:lnTo>
                    <a:pt x="106" y="236"/>
                  </a:lnTo>
                  <a:lnTo>
                    <a:pt x="126" y="244"/>
                  </a:lnTo>
                  <a:lnTo>
                    <a:pt x="144" y="252"/>
                  </a:lnTo>
                  <a:lnTo>
                    <a:pt x="162" y="262"/>
                  </a:lnTo>
                  <a:lnTo>
                    <a:pt x="162" y="262"/>
                  </a:lnTo>
                  <a:lnTo>
                    <a:pt x="170" y="266"/>
                  </a:lnTo>
                  <a:lnTo>
                    <a:pt x="170" y="266"/>
                  </a:lnTo>
                  <a:lnTo>
                    <a:pt x="198" y="285"/>
                  </a:lnTo>
                  <a:lnTo>
                    <a:pt x="222" y="305"/>
                  </a:lnTo>
                  <a:lnTo>
                    <a:pt x="246" y="329"/>
                  </a:lnTo>
                  <a:lnTo>
                    <a:pt x="266" y="355"/>
                  </a:lnTo>
                  <a:lnTo>
                    <a:pt x="266" y="355"/>
                  </a:lnTo>
                  <a:lnTo>
                    <a:pt x="272" y="363"/>
                  </a:lnTo>
                  <a:lnTo>
                    <a:pt x="272" y="363"/>
                  </a:lnTo>
                  <a:lnTo>
                    <a:pt x="288" y="391"/>
                  </a:lnTo>
                  <a:lnTo>
                    <a:pt x="302" y="421"/>
                  </a:lnTo>
                  <a:lnTo>
                    <a:pt x="312" y="453"/>
                  </a:lnTo>
                  <a:lnTo>
                    <a:pt x="320" y="487"/>
                  </a:lnTo>
                  <a:lnTo>
                    <a:pt x="320" y="487"/>
                  </a:lnTo>
                  <a:lnTo>
                    <a:pt x="322" y="495"/>
                  </a:lnTo>
                  <a:lnTo>
                    <a:pt x="322" y="495"/>
                  </a:lnTo>
                  <a:lnTo>
                    <a:pt x="324" y="519"/>
                  </a:lnTo>
                  <a:lnTo>
                    <a:pt x="326" y="543"/>
                  </a:lnTo>
                  <a:lnTo>
                    <a:pt x="326" y="581"/>
                  </a:lnTo>
                  <a:lnTo>
                    <a:pt x="583" y="581"/>
                  </a:lnTo>
                  <a:lnTo>
                    <a:pt x="583" y="581"/>
                  </a:lnTo>
                  <a:lnTo>
                    <a:pt x="583" y="553"/>
                  </a:lnTo>
                  <a:lnTo>
                    <a:pt x="581" y="527"/>
                  </a:lnTo>
                  <a:lnTo>
                    <a:pt x="575" y="475"/>
                  </a:lnTo>
                  <a:lnTo>
                    <a:pt x="563" y="425"/>
                  </a:lnTo>
                  <a:lnTo>
                    <a:pt x="547" y="377"/>
                  </a:lnTo>
                  <a:lnTo>
                    <a:pt x="547" y="377"/>
                  </a:lnTo>
                  <a:lnTo>
                    <a:pt x="543" y="369"/>
                  </a:lnTo>
                  <a:lnTo>
                    <a:pt x="543" y="369"/>
                  </a:lnTo>
                  <a:lnTo>
                    <a:pt x="525" y="327"/>
                  </a:lnTo>
                  <a:lnTo>
                    <a:pt x="505" y="287"/>
                  </a:lnTo>
                  <a:lnTo>
                    <a:pt x="481" y="250"/>
                  </a:lnTo>
                  <a:lnTo>
                    <a:pt x="453" y="214"/>
                  </a:lnTo>
                  <a:lnTo>
                    <a:pt x="453" y="214"/>
                  </a:lnTo>
                  <a:lnTo>
                    <a:pt x="447" y="208"/>
                  </a:lnTo>
                  <a:lnTo>
                    <a:pt x="447" y="208"/>
                  </a:lnTo>
                  <a:lnTo>
                    <a:pt x="413" y="170"/>
                  </a:lnTo>
                  <a:lnTo>
                    <a:pt x="413" y="170"/>
                  </a:lnTo>
                  <a:lnTo>
                    <a:pt x="380" y="138"/>
                  </a:lnTo>
                  <a:lnTo>
                    <a:pt x="340" y="108"/>
                  </a:lnTo>
                  <a:lnTo>
                    <a:pt x="300" y="82"/>
                  </a:lnTo>
                  <a:lnTo>
                    <a:pt x="258" y="58"/>
                  </a:lnTo>
                  <a:lnTo>
                    <a:pt x="258" y="58"/>
                  </a:lnTo>
                  <a:lnTo>
                    <a:pt x="248" y="54"/>
                  </a:lnTo>
                  <a:lnTo>
                    <a:pt x="248" y="54"/>
                  </a:lnTo>
                  <a:lnTo>
                    <a:pt x="220" y="42"/>
                  </a:lnTo>
                  <a:lnTo>
                    <a:pt x="192" y="32"/>
                  </a:lnTo>
                  <a:lnTo>
                    <a:pt x="162" y="22"/>
                  </a:lnTo>
                  <a:lnTo>
                    <a:pt x="132" y="14"/>
                  </a:lnTo>
                  <a:lnTo>
                    <a:pt x="100" y="8"/>
                  </a:lnTo>
                  <a:lnTo>
                    <a:pt x="70" y="4"/>
                  </a:lnTo>
                  <a:lnTo>
                    <a:pt x="38" y="2"/>
                  </a:lnTo>
                  <a:lnTo>
                    <a:pt x="4" y="0"/>
                  </a:lnTo>
                  <a:lnTo>
                    <a:pt x="0" y="218"/>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08" name="Freeform 115">
              <a:extLst>
                <a:ext uri="{FF2B5EF4-FFF2-40B4-BE49-F238E27FC236}">
                  <a16:creationId xmlns:a16="http://schemas.microsoft.com/office/drawing/2014/main" id="{754ABC09-15BB-BDF8-466B-73751D21FD24}"/>
                </a:ext>
              </a:extLst>
            </p:cNvPr>
            <p:cNvSpPr>
              <a:spLocks/>
            </p:cNvSpPr>
            <p:nvPr/>
          </p:nvSpPr>
          <p:spPr bwMode="auto">
            <a:xfrm>
              <a:off x="7020957" y="4366677"/>
              <a:ext cx="925513" cy="922338"/>
            </a:xfrm>
            <a:custGeom>
              <a:avLst/>
              <a:gdLst>
                <a:gd name="T0" fmla="*/ 0 w 583"/>
                <a:gd name="T1" fmla="*/ 218 h 581"/>
                <a:gd name="T2" fmla="*/ 44 w 583"/>
                <a:gd name="T3" fmla="*/ 220 h 581"/>
                <a:gd name="T4" fmla="*/ 86 w 583"/>
                <a:gd name="T5" fmla="*/ 230 h 581"/>
                <a:gd name="T6" fmla="*/ 126 w 583"/>
                <a:gd name="T7" fmla="*/ 244 h 581"/>
                <a:gd name="T8" fmla="*/ 162 w 583"/>
                <a:gd name="T9" fmla="*/ 262 h 581"/>
                <a:gd name="T10" fmla="*/ 170 w 583"/>
                <a:gd name="T11" fmla="*/ 266 h 581"/>
                <a:gd name="T12" fmla="*/ 198 w 583"/>
                <a:gd name="T13" fmla="*/ 285 h 581"/>
                <a:gd name="T14" fmla="*/ 246 w 583"/>
                <a:gd name="T15" fmla="*/ 329 h 581"/>
                <a:gd name="T16" fmla="*/ 266 w 583"/>
                <a:gd name="T17" fmla="*/ 355 h 581"/>
                <a:gd name="T18" fmla="*/ 272 w 583"/>
                <a:gd name="T19" fmla="*/ 363 h 581"/>
                <a:gd name="T20" fmla="*/ 302 w 583"/>
                <a:gd name="T21" fmla="*/ 421 h 581"/>
                <a:gd name="T22" fmla="*/ 320 w 583"/>
                <a:gd name="T23" fmla="*/ 487 h 581"/>
                <a:gd name="T24" fmla="*/ 322 w 583"/>
                <a:gd name="T25" fmla="*/ 495 h 581"/>
                <a:gd name="T26" fmla="*/ 324 w 583"/>
                <a:gd name="T27" fmla="*/ 519 h 581"/>
                <a:gd name="T28" fmla="*/ 326 w 583"/>
                <a:gd name="T29" fmla="*/ 581 h 581"/>
                <a:gd name="T30" fmla="*/ 583 w 583"/>
                <a:gd name="T31" fmla="*/ 581 h 581"/>
                <a:gd name="T32" fmla="*/ 581 w 583"/>
                <a:gd name="T33" fmla="*/ 527 h 581"/>
                <a:gd name="T34" fmla="*/ 563 w 583"/>
                <a:gd name="T35" fmla="*/ 425 h 581"/>
                <a:gd name="T36" fmla="*/ 547 w 583"/>
                <a:gd name="T37" fmla="*/ 377 h 581"/>
                <a:gd name="T38" fmla="*/ 543 w 583"/>
                <a:gd name="T39" fmla="*/ 369 h 581"/>
                <a:gd name="T40" fmla="*/ 505 w 583"/>
                <a:gd name="T41" fmla="*/ 287 h 581"/>
                <a:gd name="T42" fmla="*/ 453 w 583"/>
                <a:gd name="T43" fmla="*/ 214 h 581"/>
                <a:gd name="T44" fmla="*/ 447 w 583"/>
                <a:gd name="T45" fmla="*/ 208 h 581"/>
                <a:gd name="T46" fmla="*/ 413 w 583"/>
                <a:gd name="T47" fmla="*/ 170 h 581"/>
                <a:gd name="T48" fmla="*/ 380 w 583"/>
                <a:gd name="T49" fmla="*/ 138 h 581"/>
                <a:gd name="T50" fmla="*/ 300 w 583"/>
                <a:gd name="T51" fmla="*/ 82 h 581"/>
                <a:gd name="T52" fmla="*/ 258 w 583"/>
                <a:gd name="T53" fmla="*/ 58 h 581"/>
                <a:gd name="T54" fmla="*/ 248 w 583"/>
                <a:gd name="T55" fmla="*/ 54 h 581"/>
                <a:gd name="T56" fmla="*/ 192 w 583"/>
                <a:gd name="T57" fmla="*/ 32 h 581"/>
                <a:gd name="T58" fmla="*/ 132 w 583"/>
                <a:gd name="T59" fmla="*/ 14 h 581"/>
                <a:gd name="T60" fmla="*/ 70 w 583"/>
                <a:gd name="T61" fmla="*/ 4 h 581"/>
                <a:gd name="T62" fmla="*/ 4 w 583"/>
                <a:gd name="T6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3" h="581">
                  <a:moveTo>
                    <a:pt x="0" y="218"/>
                  </a:moveTo>
                  <a:lnTo>
                    <a:pt x="0" y="218"/>
                  </a:lnTo>
                  <a:lnTo>
                    <a:pt x="22" y="218"/>
                  </a:lnTo>
                  <a:lnTo>
                    <a:pt x="44" y="220"/>
                  </a:lnTo>
                  <a:lnTo>
                    <a:pt x="64" y="224"/>
                  </a:lnTo>
                  <a:lnTo>
                    <a:pt x="86" y="230"/>
                  </a:lnTo>
                  <a:lnTo>
                    <a:pt x="106" y="236"/>
                  </a:lnTo>
                  <a:lnTo>
                    <a:pt x="126" y="244"/>
                  </a:lnTo>
                  <a:lnTo>
                    <a:pt x="144" y="252"/>
                  </a:lnTo>
                  <a:lnTo>
                    <a:pt x="162" y="262"/>
                  </a:lnTo>
                  <a:lnTo>
                    <a:pt x="162" y="262"/>
                  </a:lnTo>
                  <a:lnTo>
                    <a:pt x="170" y="266"/>
                  </a:lnTo>
                  <a:lnTo>
                    <a:pt x="170" y="266"/>
                  </a:lnTo>
                  <a:lnTo>
                    <a:pt x="198" y="285"/>
                  </a:lnTo>
                  <a:lnTo>
                    <a:pt x="222" y="305"/>
                  </a:lnTo>
                  <a:lnTo>
                    <a:pt x="246" y="329"/>
                  </a:lnTo>
                  <a:lnTo>
                    <a:pt x="266" y="355"/>
                  </a:lnTo>
                  <a:lnTo>
                    <a:pt x="266" y="355"/>
                  </a:lnTo>
                  <a:lnTo>
                    <a:pt x="272" y="363"/>
                  </a:lnTo>
                  <a:lnTo>
                    <a:pt x="272" y="363"/>
                  </a:lnTo>
                  <a:lnTo>
                    <a:pt x="288" y="391"/>
                  </a:lnTo>
                  <a:lnTo>
                    <a:pt x="302" y="421"/>
                  </a:lnTo>
                  <a:lnTo>
                    <a:pt x="312" y="453"/>
                  </a:lnTo>
                  <a:lnTo>
                    <a:pt x="320" y="487"/>
                  </a:lnTo>
                  <a:lnTo>
                    <a:pt x="320" y="487"/>
                  </a:lnTo>
                  <a:lnTo>
                    <a:pt x="322" y="495"/>
                  </a:lnTo>
                  <a:lnTo>
                    <a:pt x="322" y="495"/>
                  </a:lnTo>
                  <a:lnTo>
                    <a:pt x="324" y="519"/>
                  </a:lnTo>
                  <a:lnTo>
                    <a:pt x="326" y="543"/>
                  </a:lnTo>
                  <a:lnTo>
                    <a:pt x="326" y="581"/>
                  </a:lnTo>
                  <a:lnTo>
                    <a:pt x="583" y="581"/>
                  </a:lnTo>
                  <a:lnTo>
                    <a:pt x="583" y="581"/>
                  </a:lnTo>
                  <a:lnTo>
                    <a:pt x="583" y="553"/>
                  </a:lnTo>
                  <a:lnTo>
                    <a:pt x="581" y="527"/>
                  </a:lnTo>
                  <a:lnTo>
                    <a:pt x="575" y="475"/>
                  </a:lnTo>
                  <a:lnTo>
                    <a:pt x="563" y="425"/>
                  </a:lnTo>
                  <a:lnTo>
                    <a:pt x="547" y="377"/>
                  </a:lnTo>
                  <a:lnTo>
                    <a:pt x="547" y="377"/>
                  </a:lnTo>
                  <a:lnTo>
                    <a:pt x="543" y="369"/>
                  </a:lnTo>
                  <a:lnTo>
                    <a:pt x="543" y="369"/>
                  </a:lnTo>
                  <a:lnTo>
                    <a:pt x="525" y="327"/>
                  </a:lnTo>
                  <a:lnTo>
                    <a:pt x="505" y="287"/>
                  </a:lnTo>
                  <a:lnTo>
                    <a:pt x="481" y="250"/>
                  </a:lnTo>
                  <a:lnTo>
                    <a:pt x="453" y="214"/>
                  </a:lnTo>
                  <a:lnTo>
                    <a:pt x="453" y="214"/>
                  </a:lnTo>
                  <a:lnTo>
                    <a:pt x="447" y="208"/>
                  </a:lnTo>
                  <a:lnTo>
                    <a:pt x="447" y="208"/>
                  </a:lnTo>
                  <a:lnTo>
                    <a:pt x="413" y="170"/>
                  </a:lnTo>
                  <a:lnTo>
                    <a:pt x="413" y="170"/>
                  </a:lnTo>
                  <a:lnTo>
                    <a:pt x="380" y="138"/>
                  </a:lnTo>
                  <a:lnTo>
                    <a:pt x="340" y="108"/>
                  </a:lnTo>
                  <a:lnTo>
                    <a:pt x="300" y="82"/>
                  </a:lnTo>
                  <a:lnTo>
                    <a:pt x="258" y="58"/>
                  </a:lnTo>
                  <a:lnTo>
                    <a:pt x="258" y="58"/>
                  </a:lnTo>
                  <a:lnTo>
                    <a:pt x="248" y="54"/>
                  </a:lnTo>
                  <a:lnTo>
                    <a:pt x="248" y="54"/>
                  </a:lnTo>
                  <a:lnTo>
                    <a:pt x="220" y="42"/>
                  </a:lnTo>
                  <a:lnTo>
                    <a:pt x="192" y="32"/>
                  </a:lnTo>
                  <a:lnTo>
                    <a:pt x="162" y="22"/>
                  </a:lnTo>
                  <a:lnTo>
                    <a:pt x="132" y="14"/>
                  </a:lnTo>
                  <a:lnTo>
                    <a:pt x="100" y="8"/>
                  </a:lnTo>
                  <a:lnTo>
                    <a:pt x="70" y="4"/>
                  </a:lnTo>
                  <a:lnTo>
                    <a:pt x="38" y="2"/>
                  </a:lnTo>
                  <a:lnTo>
                    <a:pt x="4" y="0"/>
                  </a:lnTo>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09" name="Freeform 120">
              <a:extLst>
                <a:ext uri="{FF2B5EF4-FFF2-40B4-BE49-F238E27FC236}">
                  <a16:creationId xmlns:a16="http://schemas.microsoft.com/office/drawing/2014/main" id="{78686744-4FBD-AE23-8172-18C3868BBD6D}"/>
                </a:ext>
              </a:extLst>
            </p:cNvPr>
            <p:cNvSpPr>
              <a:spLocks/>
            </p:cNvSpPr>
            <p:nvPr/>
          </p:nvSpPr>
          <p:spPr bwMode="auto">
            <a:xfrm>
              <a:off x="7513082" y="5403314"/>
              <a:ext cx="461963" cy="66675"/>
            </a:xfrm>
            <a:custGeom>
              <a:avLst/>
              <a:gdLst>
                <a:gd name="T0" fmla="*/ 273 w 291"/>
                <a:gd name="T1" fmla="*/ 42 h 42"/>
                <a:gd name="T2" fmla="*/ 291 w 291"/>
                <a:gd name="T3" fmla="*/ 0 h 42"/>
                <a:gd name="T4" fmla="*/ 0 w 291"/>
                <a:gd name="T5" fmla="*/ 0 h 42"/>
                <a:gd name="T6" fmla="*/ 16 w 291"/>
                <a:gd name="T7" fmla="*/ 42 h 42"/>
                <a:gd name="T8" fmla="*/ 273 w 291"/>
                <a:gd name="T9" fmla="*/ 42 h 42"/>
              </a:gdLst>
              <a:ahLst/>
              <a:cxnLst>
                <a:cxn ang="0">
                  <a:pos x="T0" y="T1"/>
                </a:cxn>
                <a:cxn ang="0">
                  <a:pos x="T2" y="T3"/>
                </a:cxn>
                <a:cxn ang="0">
                  <a:pos x="T4" y="T5"/>
                </a:cxn>
                <a:cxn ang="0">
                  <a:pos x="T6" y="T7"/>
                </a:cxn>
                <a:cxn ang="0">
                  <a:pos x="T8" y="T9"/>
                </a:cxn>
              </a:cxnLst>
              <a:rect l="0" t="0" r="r" b="b"/>
              <a:pathLst>
                <a:path w="291" h="42">
                  <a:moveTo>
                    <a:pt x="273" y="42"/>
                  </a:moveTo>
                  <a:lnTo>
                    <a:pt x="291" y="0"/>
                  </a:lnTo>
                  <a:lnTo>
                    <a:pt x="0" y="0"/>
                  </a:lnTo>
                  <a:lnTo>
                    <a:pt x="16" y="42"/>
                  </a:lnTo>
                  <a:lnTo>
                    <a:pt x="273" y="42"/>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10" name="Rectangle 121">
              <a:extLst>
                <a:ext uri="{FF2B5EF4-FFF2-40B4-BE49-F238E27FC236}">
                  <a16:creationId xmlns:a16="http://schemas.microsoft.com/office/drawing/2014/main" id="{F66FC263-D839-B964-D0EE-A79CDA94F660}"/>
                </a:ext>
              </a:extLst>
            </p:cNvPr>
            <p:cNvSpPr>
              <a:spLocks noChangeArrowheads="1"/>
            </p:cNvSpPr>
            <p:nvPr/>
          </p:nvSpPr>
          <p:spPr bwMode="auto">
            <a:xfrm>
              <a:off x="7513082" y="5320764"/>
              <a:ext cx="461963" cy="8255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11" name="Freeform 122">
              <a:extLst>
                <a:ext uri="{FF2B5EF4-FFF2-40B4-BE49-F238E27FC236}">
                  <a16:creationId xmlns:a16="http://schemas.microsoft.com/office/drawing/2014/main" id="{B0FC228D-5227-7304-88BD-FA81D23A1ECE}"/>
                </a:ext>
              </a:extLst>
            </p:cNvPr>
            <p:cNvSpPr>
              <a:spLocks/>
            </p:cNvSpPr>
            <p:nvPr/>
          </p:nvSpPr>
          <p:spPr bwMode="auto">
            <a:xfrm>
              <a:off x="7509907" y="5247739"/>
              <a:ext cx="468313" cy="73025"/>
            </a:xfrm>
            <a:custGeom>
              <a:avLst/>
              <a:gdLst>
                <a:gd name="T0" fmla="*/ 293 w 295"/>
                <a:gd name="T1" fmla="*/ 46 h 46"/>
                <a:gd name="T2" fmla="*/ 293 w 295"/>
                <a:gd name="T3" fmla="*/ 44 h 46"/>
                <a:gd name="T4" fmla="*/ 293 w 295"/>
                <a:gd name="T5" fmla="*/ 44 h 46"/>
                <a:gd name="T6" fmla="*/ 295 w 295"/>
                <a:gd name="T7" fmla="*/ 36 h 46"/>
                <a:gd name="T8" fmla="*/ 295 w 295"/>
                <a:gd name="T9" fmla="*/ 28 h 46"/>
                <a:gd name="T10" fmla="*/ 293 w 295"/>
                <a:gd name="T11" fmla="*/ 20 h 46"/>
                <a:gd name="T12" fmla="*/ 291 w 295"/>
                <a:gd name="T13" fmla="*/ 14 h 46"/>
                <a:gd name="T14" fmla="*/ 285 w 295"/>
                <a:gd name="T15" fmla="*/ 8 h 46"/>
                <a:gd name="T16" fmla="*/ 279 w 295"/>
                <a:gd name="T17" fmla="*/ 4 h 46"/>
                <a:gd name="T18" fmla="*/ 271 w 295"/>
                <a:gd name="T19" fmla="*/ 0 h 46"/>
                <a:gd name="T20" fmla="*/ 263 w 295"/>
                <a:gd name="T21" fmla="*/ 0 h 46"/>
                <a:gd name="T22" fmla="*/ 32 w 295"/>
                <a:gd name="T23" fmla="*/ 0 h 46"/>
                <a:gd name="T24" fmla="*/ 32 w 295"/>
                <a:gd name="T25" fmla="*/ 0 h 46"/>
                <a:gd name="T26" fmla="*/ 24 w 295"/>
                <a:gd name="T27" fmla="*/ 0 h 46"/>
                <a:gd name="T28" fmla="*/ 18 w 295"/>
                <a:gd name="T29" fmla="*/ 4 h 46"/>
                <a:gd name="T30" fmla="*/ 10 w 295"/>
                <a:gd name="T31" fmla="*/ 8 h 46"/>
                <a:gd name="T32" fmla="*/ 6 w 295"/>
                <a:gd name="T33" fmla="*/ 14 h 46"/>
                <a:gd name="T34" fmla="*/ 2 w 295"/>
                <a:gd name="T35" fmla="*/ 20 h 46"/>
                <a:gd name="T36" fmla="*/ 0 w 295"/>
                <a:gd name="T37" fmla="*/ 28 h 46"/>
                <a:gd name="T38" fmla="*/ 0 w 295"/>
                <a:gd name="T39" fmla="*/ 34 h 46"/>
                <a:gd name="T40" fmla="*/ 2 w 295"/>
                <a:gd name="T41" fmla="*/ 42 h 46"/>
                <a:gd name="T42" fmla="*/ 2 w 295"/>
                <a:gd name="T43" fmla="*/ 46 h 46"/>
                <a:gd name="T44" fmla="*/ 293 w 295"/>
                <a:gd name="T4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5" h="46">
                  <a:moveTo>
                    <a:pt x="293" y="46"/>
                  </a:moveTo>
                  <a:lnTo>
                    <a:pt x="293" y="44"/>
                  </a:lnTo>
                  <a:lnTo>
                    <a:pt x="293" y="44"/>
                  </a:lnTo>
                  <a:lnTo>
                    <a:pt x="295" y="36"/>
                  </a:lnTo>
                  <a:lnTo>
                    <a:pt x="295" y="28"/>
                  </a:lnTo>
                  <a:lnTo>
                    <a:pt x="293" y="20"/>
                  </a:lnTo>
                  <a:lnTo>
                    <a:pt x="291" y="14"/>
                  </a:lnTo>
                  <a:lnTo>
                    <a:pt x="285" y="8"/>
                  </a:lnTo>
                  <a:lnTo>
                    <a:pt x="279" y="4"/>
                  </a:lnTo>
                  <a:lnTo>
                    <a:pt x="271" y="0"/>
                  </a:lnTo>
                  <a:lnTo>
                    <a:pt x="263" y="0"/>
                  </a:lnTo>
                  <a:lnTo>
                    <a:pt x="32" y="0"/>
                  </a:lnTo>
                  <a:lnTo>
                    <a:pt x="32" y="0"/>
                  </a:lnTo>
                  <a:lnTo>
                    <a:pt x="24" y="0"/>
                  </a:lnTo>
                  <a:lnTo>
                    <a:pt x="18" y="4"/>
                  </a:lnTo>
                  <a:lnTo>
                    <a:pt x="10" y="8"/>
                  </a:lnTo>
                  <a:lnTo>
                    <a:pt x="6" y="14"/>
                  </a:lnTo>
                  <a:lnTo>
                    <a:pt x="2" y="20"/>
                  </a:lnTo>
                  <a:lnTo>
                    <a:pt x="0" y="28"/>
                  </a:lnTo>
                  <a:lnTo>
                    <a:pt x="0" y="34"/>
                  </a:lnTo>
                  <a:lnTo>
                    <a:pt x="2" y="42"/>
                  </a:lnTo>
                  <a:lnTo>
                    <a:pt x="2" y="46"/>
                  </a:lnTo>
                  <a:lnTo>
                    <a:pt x="293" y="46"/>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12" name="Rectangle 127">
              <a:extLst>
                <a:ext uri="{FF2B5EF4-FFF2-40B4-BE49-F238E27FC236}">
                  <a16:creationId xmlns:a16="http://schemas.microsoft.com/office/drawing/2014/main" id="{DBB9DC80-468D-B3CD-1688-857E58163A9D}"/>
                </a:ext>
              </a:extLst>
            </p:cNvPr>
            <p:cNvSpPr>
              <a:spLocks noChangeArrowheads="1"/>
            </p:cNvSpPr>
            <p:nvPr/>
          </p:nvSpPr>
          <p:spPr bwMode="auto">
            <a:xfrm>
              <a:off x="6982857" y="4312702"/>
              <a:ext cx="85725" cy="460375"/>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13" name="Freeform 128">
              <a:extLst>
                <a:ext uri="{FF2B5EF4-FFF2-40B4-BE49-F238E27FC236}">
                  <a16:creationId xmlns:a16="http://schemas.microsoft.com/office/drawing/2014/main" id="{E17EDF24-02F3-6AEF-5B69-2CDD7D226739}"/>
                </a:ext>
              </a:extLst>
            </p:cNvPr>
            <p:cNvSpPr>
              <a:spLocks/>
            </p:cNvSpPr>
            <p:nvPr/>
          </p:nvSpPr>
          <p:spPr bwMode="auto">
            <a:xfrm>
              <a:off x="7068582" y="4306352"/>
              <a:ext cx="73025" cy="473075"/>
            </a:xfrm>
            <a:custGeom>
              <a:avLst/>
              <a:gdLst>
                <a:gd name="T0" fmla="*/ 0 w 46"/>
                <a:gd name="T1" fmla="*/ 4 h 298"/>
                <a:gd name="T2" fmla="*/ 0 w 46"/>
                <a:gd name="T3" fmla="*/ 4 h 298"/>
                <a:gd name="T4" fmla="*/ 0 w 46"/>
                <a:gd name="T5" fmla="*/ 4 h 298"/>
                <a:gd name="T6" fmla="*/ 8 w 46"/>
                <a:gd name="T7" fmla="*/ 0 h 298"/>
                <a:gd name="T8" fmla="*/ 16 w 46"/>
                <a:gd name="T9" fmla="*/ 0 h 298"/>
                <a:gd name="T10" fmla="*/ 24 w 46"/>
                <a:gd name="T11" fmla="*/ 2 h 298"/>
                <a:gd name="T12" fmla="*/ 30 w 46"/>
                <a:gd name="T13" fmla="*/ 6 h 298"/>
                <a:gd name="T14" fmla="*/ 36 w 46"/>
                <a:gd name="T15" fmla="*/ 12 h 298"/>
                <a:gd name="T16" fmla="*/ 42 w 46"/>
                <a:gd name="T17" fmla="*/ 18 h 298"/>
                <a:gd name="T18" fmla="*/ 44 w 46"/>
                <a:gd name="T19" fmla="*/ 24 h 298"/>
                <a:gd name="T20" fmla="*/ 46 w 46"/>
                <a:gd name="T21" fmla="*/ 34 h 298"/>
                <a:gd name="T22" fmla="*/ 46 w 46"/>
                <a:gd name="T23" fmla="*/ 266 h 298"/>
                <a:gd name="T24" fmla="*/ 46 w 46"/>
                <a:gd name="T25" fmla="*/ 266 h 298"/>
                <a:gd name="T26" fmla="*/ 44 w 46"/>
                <a:gd name="T27" fmla="*/ 274 h 298"/>
                <a:gd name="T28" fmla="*/ 42 w 46"/>
                <a:gd name="T29" fmla="*/ 280 h 298"/>
                <a:gd name="T30" fmla="*/ 36 w 46"/>
                <a:gd name="T31" fmla="*/ 286 h 298"/>
                <a:gd name="T32" fmla="*/ 32 w 46"/>
                <a:gd name="T33" fmla="*/ 292 h 298"/>
                <a:gd name="T34" fmla="*/ 24 w 46"/>
                <a:gd name="T35" fmla="*/ 296 h 298"/>
                <a:gd name="T36" fmla="*/ 18 w 46"/>
                <a:gd name="T37" fmla="*/ 298 h 298"/>
                <a:gd name="T38" fmla="*/ 10 w 46"/>
                <a:gd name="T39" fmla="*/ 298 h 298"/>
                <a:gd name="T40" fmla="*/ 2 w 46"/>
                <a:gd name="T41" fmla="*/ 296 h 298"/>
                <a:gd name="T42" fmla="*/ 0 w 46"/>
                <a:gd name="T43" fmla="*/ 294 h 298"/>
                <a:gd name="T44" fmla="*/ 0 w 46"/>
                <a:gd name="T45" fmla="*/ 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8">
                  <a:moveTo>
                    <a:pt x="0" y="4"/>
                  </a:moveTo>
                  <a:lnTo>
                    <a:pt x="0" y="4"/>
                  </a:lnTo>
                  <a:lnTo>
                    <a:pt x="0" y="4"/>
                  </a:lnTo>
                  <a:lnTo>
                    <a:pt x="8" y="0"/>
                  </a:lnTo>
                  <a:lnTo>
                    <a:pt x="16" y="0"/>
                  </a:lnTo>
                  <a:lnTo>
                    <a:pt x="24" y="2"/>
                  </a:lnTo>
                  <a:lnTo>
                    <a:pt x="30" y="6"/>
                  </a:lnTo>
                  <a:lnTo>
                    <a:pt x="36" y="12"/>
                  </a:lnTo>
                  <a:lnTo>
                    <a:pt x="42" y="18"/>
                  </a:lnTo>
                  <a:lnTo>
                    <a:pt x="44" y="24"/>
                  </a:lnTo>
                  <a:lnTo>
                    <a:pt x="46" y="34"/>
                  </a:lnTo>
                  <a:lnTo>
                    <a:pt x="46" y="266"/>
                  </a:lnTo>
                  <a:lnTo>
                    <a:pt x="46" y="266"/>
                  </a:lnTo>
                  <a:lnTo>
                    <a:pt x="44" y="274"/>
                  </a:lnTo>
                  <a:lnTo>
                    <a:pt x="42" y="280"/>
                  </a:lnTo>
                  <a:lnTo>
                    <a:pt x="36" y="286"/>
                  </a:lnTo>
                  <a:lnTo>
                    <a:pt x="32" y="292"/>
                  </a:lnTo>
                  <a:lnTo>
                    <a:pt x="24" y="296"/>
                  </a:lnTo>
                  <a:lnTo>
                    <a:pt x="18" y="298"/>
                  </a:lnTo>
                  <a:lnTo>
                    <a:pt x="10" y="298"/>
                  </a:lnTo>
                  <a:lnTo>
                    <a:pt x="2" y="296"/>
                  </a:lnTo>
                  <a:lnTo>
                    <a:pt x="0" y="294"/>
                  </a:lnTo>
                  <a:lnTo>
                    <a:pt x="0" y="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14" name="Freeform 129">
              <a:extLst>
                <a:ext uri="{FF2B5EF4-FFF2-40B4-BE49-F238E27FC236}">
                  <a16:creationId xmlns:a16="http://schemas.microsoft.com/office/drawing/2014/main" id="{1F2D7233-B120-60EA-587C-926629DAEFD8}"/>
                </a:ext>
              </a:extLst>
            </p:cNvPr>
            <p:cNvSpPr>
              <a:spLocks/>
            </p:cNvSpPr>
            <p:nvPr/>
          </p:nvSpPr>
          <p:spPr bwMode="auto">
            <a:xfrm>
              <a:off x="6909832" y="4306352"/>
              <a:ext cx="73025" cy="473075"/>
            </a:xfrm>
            <a:custGeom>
              <a:avLst/>
              <a:gdLst>
                <a:gd name="T0" fmla="*/ 46 w 46"/>
                <a:gd name="T1" fmla="*/ 4 h 298"/>
                <a:gd name="T2" fmla="*/ 44 w 46"/>
                <a:gd name="T3" fmla="*/ 4 h 298"/>
                <a:gd name="T4" fmla="*/ 44 w 46"/>
                <a:gd name="T5" fmla="*/ 4 h 298"/>
                <a:gd name="T6" fmla="*/ 36 w 46"/>
                <a:gd name="T7" fmla="*/ 0 h 298"/>
                <a:gd name="T8" fmla="*/ 28 w 46"/>
                <a:gd name="T9" fmla="*/ 0 h 298"/>
                <a:gd name="T10" fmla="*/ 22 w 46"/>
                <a:gd name="T11" fmla="*/ 2 h 298"/>
                <a:gd name="T12" fmla="*/ 14 w 46"/>
                <a:gd name="T13" fmla="*/ 6 h 298"/>
                <a:gd name="T14" fmla="*/ 8 w 46"/>
                <a:gd name="T15" fmla="*/ 12 h 298"/>
                <a:gd name="T16" fmla="*/ 4 w 46"/>
                <a:gd name="T17" fmla="*/ 18 h 298"/>
                <a:gd name="T18" fmla="*/ 0 w 46"/>
                <a:gd name="T19" fmla="*/ 24 h 298"/>
                <a:gd name="T20" fmla="*/ 0 w 46"/>
                <a:gd name="T21" fmla="*/ 34 h 298"/>
                <a:gd name="T22" fmla="*/ 0 w 46"/>
                <a:gd name="T23" fmla="*/ 266 h 298"/>
                <a:gd name="T24" fmla="*/ 0 w 46"/>
                <a:gd name="T25" fmla="*/ 266 h 298"/>
                <a:gd name="T26" fmla="*/ 0 w 46"/>
                <a:gd name="T27" fmla="*/ 274 h 298"/>
                <a:gd name="T28" fmla="*/ 4 w 46"/>
                <a:gd name="T29" fmla="*/ 280 h 298"/>
                <a:gd name="T30" fmla="*/ 8 w 46"/>
                <a:gd name="T31" fmla="*/ 286 h 298"/>
                <a:gd name="T32" fmla="*/ 14 w 46"/>
                <a:gd name="T33" fmla="*/ 292 h 298"/>
                <a:gd name="T34" fmla="*/ 20 w 46"/>
                <a:gd name="T35" fmla="*/ 296 h 298"/>
                <a:gd name="T36" fmla="*/ 28 w 46"/>
                <a:gd name="T37" fmla="*/ 298 h 298"/>
                <a:gd name="T38" fmla="*/ 36 w 46"/>
                <a:gd name="T39" fmla="*/ 298 h 298"/>
                <a:gd name="T40" fmla="*/ 44 w 46"/>
                <a:gd name="T41" fmla="*/ 296 h 298"/>
                <a:gd name="T42" fmla="*/ 46 w 46"/>
                <a:gd name="T43" fmla="*/ 294 h 298"/>
                <a:gd name="T44" fmla="*/ 46 w 46"/>
                <a:gd name="T45" fmla="*/ 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8">
                  <a:moveTo>
                    <a:pt x="46" y="4"/>
                  </a:moveTo>
                  <a:lnTo>
                    <a:pt x="44" y="4"/>
                  </a:lnTo>
                  <a:lnTo>
                    <a:pt x="44" y="4"/>
                  </a:lnTo>
                  <a:lnTo>
                    <a:pt x="36" y="0"/>
                  </a:lnTo>
                  <a:lnTo>
                    <a:pt x="28" y="0"/>
                  </a:lnTo>
                  <a:lnTo>
                    <a:pt x="22" y="2"/>
                  </a:lnTo>
                  <a:lnTo>
                    <a:pt x="14" y="6"/>
                  </a:lnTo>
                  <a:lnTo>
                    <a:pt x="8" y="12"/>
                  </a:lnTo>
                  <a:lnTo>
                    <a:pt x="4" y="18"/>
                  </a:lnTo>
                  <a:lnTo>
                    <a:pt x="0" y="24"/>
                  </a:lnTo>
                  <a:lnTo>
                    <a:pt x="0" y="34"/>
                  </a:lnTo>
                  <a:lnTo>
                    <a:pt x="0" y="266"/>
                  </a:lnTo>
                  <a:lnTo>
                    <a:pt x="0" y="266"/>
                  </a:lnTo>
                  <a:lnTo>
                    <a:pt x="0" y="274"/>
                  </a:lnTo>
                  <a:lnTo>
                    <a:pt x="4" y="280"/>
                  </a:lnTo>
                  <a:lnTo>
                    <a:pt x="8" y="286"/>
                  </a:lnTo>
                  <a:lnTo>
                    <a:pt x="14" y="292"/>
                  </a:lnTo>
                  <a:lnTo>
                    <a:pt x="20" y="296"/>
                  </a:lnTo>
                  <a:lnTo>
                    <a:pt x="28" y="298"/>
                  </a:lnTo>
                  <a:lnTo>
                    <a:pt x="36" y="298"/>
                  </a:lnTo>
                  <a:lnTo>
                    <a:pt x="44" y="296"/>
                  </a:lnTo>
                  <a:lnTo>
                    <a:pt x="46" y="294"/>
                  </a:lnTo>
                  <a:lnTo>
                    <a:pt x="46" y="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15" name="Freeform 133">
              <a:extLst>
                <a:ext uri="{FF2B5EF4-FFF2-40B4-BE49-F238E27FC236}">
                  <a16:creationId xmlns:a16="http://schemas.microsoft.com/office/drawing/2014/main" id="{5391DCD1-ACB6-3ED6-1F57-09746DEAFBDA}"/>
                </a:ext>
              </a:extLst>
            </p:cNvPr>
            <p:cNvSpPr>
              <a:spLocks/>
            </p:cNvSpPr>
            <p:nvPr/>
          </p:nvSpPr>
          <p:spPr bwMode="auto">
            <a:xfrm>
              <a:off x="7528957" y="4952464"/>
              <a:ext cx="360363" cy="200025"/>
            </a:xfrm>
            <a:custGeom>
              <a:avLst/>
              <a:gdLst>
                <a:gd name="T0" fmla="*/ 0 w 227"/>
                <a:gd name="T1" fmla="*/ 118 h 126"/>
                <a:gd name="T2" fmla="*/ 0 w 227"/>
                <a:gd name="T3" fmla="*/ 118 h 126"/>
                <a:gd name="T4" fmla="*/ 2 w 227"/>
                <a:gd name="T5" fmla="*/ 126 h 126"/>
                <a:gd name="T6" fmla="*/ 227 w 227"/>
                <a:gd name="T7" fmla="*/ 8 h 126"/>
                <a:gd name="T8" fmla="*/ 227 w 227"/>
                <a:gd name="T9" fmla="*/ 8 h 126"/>
                <a:gd name="T10" fmla="*/ 223 w 227"/>
                <a:gd name="T11" fmla="*/ 0 h 126"/>
                <a:gd name="T12" fmla="*/ 0 w 227"/>
                <a:gd name="T13" fmla="*/ 118 h 126"/>
              </a:gdLst>
              <a:ahLst/>
              <a:cxnLst>
                <a:cxn ang="0">
                  <a:pos x="T0" y="T1"/>
                </a:cxn>
                <a:cxn ang="0">
                  <a:pos x="T2" y="T3"/>
                </a:cxn>
                <a:cxn ang="0">
                  <a:pos x="T4" y="T5"/>
                </a:cxn>
                <a:cxn ang="0">
                  <a:pos x="T6" y="T7"/>
                </a:cxn>
                <a:cxn ang="0">
                  <a:pos x="T8" y="T9"/>
                </a:cxn>
                <a:cxn ang="0">
                  <a:pos x="T10" y="T11"/>
                </a:cxn>
                <a:cxn ang="0">
                  <a:pos x="T12" y="T13"/>
                </a:cxn>
              </a:cxnLst>
              <a:rect l="0" t="0" r="r" b="b"/>
              <a:pathLst>
                <a:path w="227" h="126">
                  <a:moveTo>
                    <a:pt x="0" y="118"/>
                  </a:moveTo>
                  <a:lnTo>
                    <a:pt x="0" y="118"/>
                  </a:lnTo>
                  <a:lnTo>
                    <a:pt x="2" y="126"/>
                  </a:lnTo>
                  <a:lnTo>
                    <a:pt x="227" y="8"/>
                  </a:lnTo>
                  <a:lnTo>
                    <a:pt x="227" y="8"/>
                  </a:lnTo>
                  <a:lnTo>
                    <a:pt x="223" y="0"/>
                  </a:lnTo>
                  <a:lnTo>
                    <a:pt x="0" y="118"/>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16" name="Freeform 134">
              <a:extLst>
                <a:ext uri="{FF2B5EF4-FFF2-40B4-BE49-F238E27FC236}">
                  <a16:creationId xmlns:a16="http://schemas.microsoft.com/office/drawing/2014/main" id="{22D6D8FC-1D3E-00A5-9EDE-6E1EC2198F4C}"/>
                </a:ext>
              </a:extLst>
            </p:cNvPr>
            <p:cNvSpPr>
              <a:spLocks/>
            </p:cNvSpPr>
            <p:nvPr/>
          </p:nvSpPr>
          <p:spPr bwMode="auto">
            <a:xfrm>
              <a:off x="7443232" y="4696877"/>
              <a:ext cx="296863" cy="246063"/>
            </a:xfrm>
            <a:custGeom>
              <a:avLst/>
              <a:gdLst>
                <a:gd name="T0" fmla="*/ 0 w 187"/>
                <a:gd name="T1" fmla="*/ 147 h 155"/>
                <a:gd name="T2" fmla="*/ 0 w 187"/>
                <a:gd name="T3" fmla="*/ 147 h 155"/>
                <a:gd name="T4" fmla="*/ 6 w 187"/>
                <a:gd name="T5" fmla="*/ 155 h 155"/>
                <a:gd name="T6" fmla="*/ 187 w 187"/>
                <a:gd name="T7" fmla="*/ 6 h 155"/>
                <a:gd name="T8" fmla="*/ 187 w 187"/>
                <a:gd name="T9" fmla="*/ 6 h 155"/>
                <a:gd name="T10" fmla="*/ 181 w 187"/>
                <a:gd name="T11" fmla="*/ 0 h 155"/>
                <a:gd name="T12" fmla="*/ 0 w 187"/>
                <a:gd name="T13" fmla="*/ 147 h 155"/>
              </a:gdLst>
              <a:ahLst/>
              <a:cxnLst>
                <a:cxn ang="0">
                  <a:pos x="T0" y="T1"/>
                </a:cxn>
                <a:cxn ang="0">
                  <a:pos x="T2" y="T3"/>
                </a:cxn>
                <a:cxn ang="0">
                  <a:pos x="T4" y="T5"/>
                </a:cxn>
                <a:cxn ang="0">
                  <a:pos x="T6" y="T7"/>
                </a:cxn>
                <a:cxn ang="0">
                  <a:pos x="T8" y="T9"/>
                </a:cxn>
                <a:cxn ang="0">
                  <a:pos x="T10" y="T11"/>
                </a:cxn>
                <a:cxn ang="0">
                  <a:pos x="T12" y="T13"/>
                </a:cxn>
              </a:cxnLst>
              <a:rect l="0" t="0" r="r" b="b"/>
              <a:pathLst>
                <a:path w="187" h="155">
                  <a:moveTo>
                    <a:pt x="0" y="147"/>
                  </a:moveTo>
                  <a:lnTo>
                    <a:pt x="0" y="147"/>
                  </a:lnTo>
                  <a:lnTo>
                    <a:pt x="6" y="155"/>
                  </a:lnTo>
                  <a:lnTo>
                    <a:pt x="187" y="6"/>
                  </a:lnTo>
                  <a:lnTo>
                    <a:pt x="187" y="6"/>
                  </a:lnTo>
                  <a:lnTo>
                    <a:pt x="181" y="0"/>
                  </a:lnTo>
                  <a:lnTo>
                    <a:pt x="0" y="147"/>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17" name="Freeform 135">
              <a:extLst>
                <a:ext uri="{FF2B5EF4-FFF2-40B4-BE49-F238E27FC236}">
                  <a16:creationId xmlns:a16="http://schemas.microsoft.com/office/drawing/2014/main" id="{A12360BA-E7BA-B22C-9142-E985C292E0F1}"/>
                </a:ext>
              </a:extLst>
            </p:cNvPr>
            <p:cNvSpPr>
              <a:spLocks/>
            </p:cNvSpPr>
            <p:nvPr/>
          </p:nvSpPr>
          <p:spPr bwMode="auto">
            <a:xfrm>
              <a:off x="7278132" y="4452402"/>
              <a:ext cx="152400" cy="336550"/>
            </a:xfrm>
            <a:custGeom>
              <a:avLst/>
              <a:gdLst>
                <a:gd name="T0" fmla="*/ 0 w 96"/>
                <a:gd name="T1" fmla="*/ 208 h 212"/>
                <a:gd name="T2" fmla="*/ 0 w 96"/>
                <a:gd name="T3" fmla="*/ 208 h 212"/>
                <a:gd name="T4" fmla="*/ 8 w 96"/>
                <a:gd name="T5" fmla="*/ 212 h 212"/>
                <a:gd name="T6" fmla="*/ 96 w 96"/>
                <a:gd name="T7" fmla="*/ 4 h 212"/>
                <a:gd name="T8" fmla="*/ 96 w 96"/>
                <a:gd name="T9" fmla="*/ 4 h 212"/>
                <a:gd name="T10" fmla="*/ 86 w 96"/>
                <a:gd name="T11" fmla="*/ 0 h 212"/>
                <a:gd name="T12" fmla="*/ 0 w 96"/>
                <a:gd name="T13" fmla="*/ 208 h 212"/>
              </a:gdLst>
              <a:ahLst/>
              <a:cxnLst>
                <a:cxn ang="0">
                  <a:pos x="T0" y="T1"/>
                </a:cxn>
                <a:cxn ang="0">
                  <a:pos x="T2" y="T3"/>
                </a:cxn>
                <a:cxn ang="0">
                  <a:pos x="T4" y="T5"/>
                </a:cxn>
                <a:cxn ang="0">
                  <a:pos x="T6" y="T7"/>
                </a:cxn>
                <a:cxn ang="0">
                  <a:pos x="T8" y="T9"/>
                </a:cxn>
                <a:cxn ang="0">
                  <a:pos x="T10" y="T11"/>
                </a:cxn>
                <a:cxn ang="0">
                  <a:pos x="T12" y="T13"/>
                </a:cxn>
              </a:cxnLst>
              <a:rect l="0" t="0" r="r" b="b"/>
              <a:pathLst>
                <a:path w="96" h="212">
                  <a:moveTo>
                    <a:pt x="0" y="208"/>
                  </a:moveTo>
                  <a:lnTo>
                    <a:pt x="0" y="208"/>
                  </a:lnTo>
                  <a:lnTo>
                    <a:pt x="8" y="212"/>
                  </a:lnTo>
                  <a:lnTo>
                    <a:pt x="96" y="4"/>
                  </a:lnTo>
                  <a:lnTo>
                    <a:pt x="96" y="4"/>
                  </a:lnTo>
                  <a:lnTo>
                    <a:pt x="86" y="0"/>
                  </a:lnTo>
                  <a:lnTo>
                    <a:pt x="0" y="208"/>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118" name="Group 117">
            <a:extLst>
              <a:ext uri="{FF2B5EF4-FFF2-40B4-BE49-F238E27FC236}">
                <a16:creationId xmlns:a16="http://schemas.microsoft.com/office/drawing/2014/main" id="{CD584108-C8F2-ED45-9647-0145B0B7ADFB}"/>
              </a:ext>
            </a:extLst>
          </p:cNvPr>
          <p:cNvGrpSpPr/>
          <p:nvPr/>
        </p:nvGrpSpPr>
        <p:grpSpPr>
          <a:xfrm rot="16200000">
            <a:off x="3032709" y="1954120"/>
            <a:ext cx="1885950" cy="858838"/>
            <a:chOff x="3246438" y="484188"/>
            <a:chExt cx="1885950" cy="858838"/>
          </a:xfrm>
          <a:solidFill>
            <a:schemeClr val="tx2"/>
          </a:solidFill>
          <a:scene3d>
            <a:camera prst="orthographicFront">
              <a:rot lat="0" lon="0" rev="0"/>
            </a:camera>
            <a:lightRig rig="balanced" dir="t">
              <a:rot lat="0" lon="0" rev="8700000"/>
            </a:lightRig>
          </a:scene3d>
        </p:grpSpPr>
        <p:sp>
          <p:nvSpPr>
            <p:cNvPr id="119" name="Rectangle 6">
              <a:extLst>
                <a:ext uri="{FF2B5EF4-FFF2-40B4-BE49-F238E27FC236}">
                  <a16:creationId xmlns:a16="http://schemas.microsoft.com/office/drawing/2014/main" id="{8144671E-D87E-5958-4E46-F7BC63A29F64}"/>
                </a:ext>
              </a:extLst>
            </p:cNvPr>
            <p:cNvSpPr>
              <a:spLocks noChangeArrowheads="1"/>
            </p:cNvSpPr>
            <p:nvPr/>
          </p:nvSpPr>
          <p:spPr bwMode="auto">
            <a:xfrm>
              <a:off x="3421063" y="763588"/>
              <a:ext cx="1609725" cy="4111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0" name="Freeform 7">
              <a:extLst>
                <a:ext uri="{FF2B5EF4-FFF2-40B4-BE49-F238E27FC236}">
                  <a16:creationId xmlns:a16="http://schemas.microsoft.com/office/drawing/2014/main" id="{A05FDC21-C7A1-FF27-7AFF-756E793B7BB8}"/>
                </a:ext>
              </a:extLst>
            </p:cNvPr>
            <p:cNvSpPr>
              <a:spLocks/>
            </p:cNvSpPr>
            <p:nvPr/>
          </p:nvSpPr>
          <p:spPr bwMode="auto">
            <a:xfrm>
              <a:off x="3405188" y="741363"/>
              <a:ext cx="65088" cy="461963"/>
            </a:xfrm>
            <a:custGeom>
              <a:avLst/>
              <a:gdLst>
                <a:gd name="T0" fmla="*/ 41 w 41"/>
                <a:gd name="T1" fmla="*/ 273 h 291"/>
                <a:gd name="T2" fmla="*/ 0 w 41"/>
                <a:gd name="T3" fmla="*/ 291 h 291"/>
                <a:gd name="T4" fmla="*/ 0 w 41"/>
                <a:gd name="T5" fmla="*/ 0 h 291"/>
                <a:gd name="T6" fmla="*/ 41 w 41"/>
                <a:gd name="T7" fmla="*/ 14 h 291"/>
                <a:gd name="T8" fmla="*/ 41 w 41"/>
                <a:gd name="T9" fmla="*/ 273 h 291"/>
              </a:gdLst>
              <a:ahLst/>
              <a:cxnLst>
                <a:cxn ang="0">
                  <a:pos x="T0" y="T1"/>
                </a:cxn>
                <a:cxn ang="0">
                  <a:pos x="T2" y="T3"/>
                </a:cxn>
                <a:cxn ang="0">
                  <a:pos x="T4" y="T5"/>
                </a:cxn>
                <a:cxn ang="0">
                  <a:pos x="T6" y="T7"/>
                </a:cxn>
                <a:cxn ang="0">
                  <a:pos x="T8" y="T9"/>
                </a:cxn>
              </a:cxnLst>
              <a:rect l="0" t="0" r="r" b="b"/>
              <a:pathLst>
                <a:path w="41" h="291">
                  <a:moveTo>
                    <a:pt x="41" y="273"/>
                  </a:moveTo>
                  <a:lnTo>
                    <a:pt x="0" y="291"/>
                  </a:lnTo>
                  <a:lnTo>
                    <a:pt x="0" y="0"/>
                  </a:lnTo>
                  <a:lnTo>
                    <a:pt x="41" y="14"/>
                  </a:lnTo>
                  <a:lnTo>
                    <a:pt x="41" y="273"/>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1" name="Rectangle 8">
              <a:extLst>
                <a:ext uri="{FF2B5EF4-FFF2-40B4-BE49-F238E27FC236}">
                  <a16:creationId xmlns:a16="http://schemas.microsoft.com/office/drawing/2014/main" id="{1355C99E-D740-9E39-EFDD-FD3F6DCDE97B}"/>
                </a:ext>
              </a:extLst>
            </p:cNvPr>
            <p:cNvSpPr>
              <a:spLocks noChangeArrowheads="1"/>
            </p:cNvSpPr>
            <p:nvPr/>
          </p:nvSpPr>
          <p:spPr bwMode="auto">
            <a:xfrm>
              <a:off x="3319463" y="741363"/>
              <a:ext cx="85725" cy="4619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2" name="Freeform 9">
              <a:extLst>
                <a:ext uri="{FF2B5EF4-FFF2-40B4-BE49-F238E27FC236}">
                  <a16:creationId xmlns:a16="http://schemas.microsoft.com/office/drawing/2014/main" id="{2C2638DA-EFA9-38A0-17EA-7AC8855AB6C6}"/>
                </a:ext>
              </a:extLst>
            </p:cNvPr>
            <p:cNvSpPr>
              <a:spLocks/>
            </p:cNvSpPr>
            <p:nvPr/>
          </p:nvSpPr>
          <p:spPr bwMode="auto">
            <a:xfrm>
              <a:off x="3246438" y="735013"/>
              <a:ext cx="73025" cy="471488"/>
            </a:xfrm>
            <a:custGeom>
              <a:avLst/>
              <a:gdLst>
                <a:gd name="T0" fmla="*/ 46 w 46"/>
                <a:gd name="T1" fmla="*/ 295 h 297"/>
                <a:gd name="T2" fmla="*/ 46 w 46"/>
                <a:gd name="T3" fmla="*/ 295 h 297"/>
                <a:gd name="T4" fmla="*/ 46 w 46"/>
                <a:gd name="T5" fmla="*/ 295 h 297"/>
                <a:gd name="T6" fmla="*/ 38 w 46"/>
                <a:gd name="T7" fmla="*/ 297 h 297"/>
                <a:gd name="T8" fmla="*/ 30 w 46"/>
                <a:gd name="T9" fmla="*/ 297 h 297"/>
                <a:gd name="T10" fmla="*/ 22 w 46"/>
                <a:gd name="T11" fmla="*/ 295 h 297"/>
                <a:gd name="T12" fmla="*/ 16 w 46"/>
                <a:gd name="T13" fmla="*/ 291 h 297"/>
                <a:gd name="T14" fmla="*/ 10 w 46"/>
                <a:gd name="T15" fmla="*/ 287 h 297"/>
                <a:gd name="T16" fmla="*/ 6 w 46"/>
                <a:gd name="T17" fmla="*/ 281 h 297"/>
                <a:gd name="T18" fmla="*/ 2 w 46"/>
                <a:gd name="T19" fmla="*/ 273 h 297"/>
                <a:gd name="T20" fmla="*/ 0 w 46"/>
                <a:gd name="T21" fmla="*/ 265 h 297"/>
                <a:gd name="T22" fmla="*/ 0 w 46"/>
                <a:gd name="T23" fmla="*/ 33 h 297"/>
                <a:gd name="T24" fmla="*/ 0 w 46"/>
                <a:gd name="T25" fmla="*/ 33 h 297"/>
                <a:gd name="T26" fmla="*/ 2 w 46"/>
                <a:gd name="T27" fmla="*/ 26 h 297"/>
                <a:gd name="T28" fmla="*/ 4 w 46"/>
                <a:gd name="T29" fmla="*/ 18 h 297"/>
                <a:gd name="T30" fmla="*/ 10 w 46"/>
                <a:gd name="T31" fmla="*/ 12 h 297"/>
                <a:gd name="T32" fmla="*/ 14 w 46"/>
                <a:gd name="T33" fmla="*/ 6 h 297"/>
                <a:gd name="T34" fmla="*/ 22 w 46"/>
                <a:gd name="T35" fmla="*/ 4 h 297"/>
                <a:gd name="T36" fmla="*/ 28 w 46"/>
                <a:gd name="T37" fmla="*/ 2 h 297"/>
                <a:gd name="T38" fmla="*/ 36 w 46"/>
                <a:gd name="T39" fmla="*/ 0 h 297"/>
                <a:gd name="T40" fmla="*/ 44 w 46"/>
                <a:gd name="T41" fmla="*/ 2 h 297"/>
                <a:gd name="T42" fmla="*/ 46 w 46"/>
                <a:gd name="T43" fmla="*/ 4 h 297"/>
                <a:gd name="T44" fmla="*/ 46 w 46"/>
                <a:gd name="T45"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7">
                  <a:moveTo>
                    <a:pt x="46" y="295"/>
                  </a:moveTo>
                  <a:lnTo>
                    <a:pt x="46" y="295"/>
                  </a:lnTo>
                  <a:lnTo>
                    <a:pt x="46" y="295"/>
                  </a:lnTo>
                  <a:lnTo>
                    <a:pt x="38" y="297"/>
                  </a:lnTo>
                  <a:lnTo>
                    <a:pt x="30" y="297"/>
                  </a:lnTo>
                  <a:lnTo>
                    <a:pt x="22" y="295"/>
                  </a:lnTo>
                  <a:lnTo>
                    <a:pt x="16" y="291"/>
                  </a:lnTo>
                  <a:lnTo>
                    <a:pt x="10" y="287"/>
                  </a:lnTo>
                  <a:lnTo>
                    <a:pt x="6" y="281"/>
                  </a:lnTo>
                  <a:lnTo>
                    <a:pt x="2" y="273"/>
                  </a:lnTo>
                  <a:lnTo>
                    <a:pt x="0" y="265"/>
                  </a:lnTo>
                  <a:lnTo>
                    <a:pt x="0" y="33"/>
                  </a:lnTo>
                  <a:lnTo>
                    <a:pt x="0" y="33"/>
                  </a:lnTo>
                  <a:lnTo>
                    <a:pt x="2" y="26"/>
                  </a:lnTo>
                  <a:lnTo>
                    <a:pt x="4" y="18"/>
                  </a:lnTo>
                  <a:lnTo>
                    <a:pt x="10" y="12"/>
                  </a:lnTo>
                  <a:lnTo>
                    <a:pt x="14" y="6"/>
                  </a:lnTo>
                  <a:lnTo>
                    <a:pt x="22" y="4"/>
                  </a:lnTo>
                  <a:lnTo>
                    <a:pt x="28" y="2"/>
                  </a:lnTo>
                  <a:lnTo>
                    <a:pt x="36" y="0"/>
                  </a:lnTo>
                  <a:lnTo>
                    <a:pt x="44" y="2"/>
                  </a:lnTo>
                  <a:lnTo>
                    <a:pt x="46" y="4"/>
                  </a:lnTo>
                  <a:lnTo>
                    <a:pt x="46" y="29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3" name="Freeform 10">
              <a:extLst>
                <a:ext uri="{FF2B5EF4-FFF2-40B4-BE49-F238E27FC236}">
                  <a16:creationId xmlns:a16="http://schemas.microsoft.com/office/drawing/2014/main" id="{734B9E9A-44EA-447F-E5D7-487BCB6BCB49}"/>
                </a:ext>
              </a:extLst>
            </p:cNvPr>
            <p:cNvSpPr>
              <a:spLocks/>
            </p:cNvSpPr>
            <p:nvPr/>
          </p:nvSpPr>
          <p:spPr bwMode="auto">
            <a:xfrm>
              <a:off x="4906963" y="741363"/>
              <a:ext cx="66675" cy="461963"/>
            </a:xfrm>
            <a:custGeom>
              <a:avLst/>
              <a:gdLst>
                <a:gd name="T0" fmla="*/ 0 w 42"/>
                <a:gd name="T1" fmla="*/ 273 h 291"/>
                <a:gd name="T2" fmla="*/ 42 w 42"/>
                <a:gd name="T3" fmla="*/ 291 h 291"/>
                <a:gd name="T4" fmla="*/ 42 w 42"/>
                <a:gd name="T5" fmla="*/ 0 h 291"/>
                <a:gd name="T6" fmla="*/ 0 w 42"/>
                <a:gd name="T7" fmla="*/ 14 h 291"/>
                <a:gd name="T8" fmla="*/ 0 w 42"/>
                <a:gd name="T9" fmla="*/ 273 h 291"/>
              </a:gdLst>
              <a:ahLst/>
              <a:cxnLst>
                <a:cxn ang="0">
                  <a:pos x="T0" y="T1"/>
                </a:cxn>
                <a:cxn ang="0">
                  <a:pos x="T2" y="T3"/>
                </a:cxn>
                <a:cxn ang="0">
                  <a:pos x="T4" y="T5"/>
                </a:cxn>
                <a:cxn ang="0">
                  <a:pos x="T6" y="T7"/>
                </a:cxn>
                <a:cxn ang="0">
                  <a:pos x="T8" y="T9"/>
                </a:cxn>
              </a:cxnLst>
              <a:rect l="0" t="0" r="r" b="b"/>
              <a:pathLst>
                <a:path w="42" h="291">
                  <a:moveTo>
                    <a:pt x="0" y="273"/>
                  </a:moveTo>
                  <a:lnTo>
                    <a:pt x="42" y="291"/>
                  </a:lnTo>
                  <a:lnTo>
                    <a:pt x="42" y="0"/>
                  </a:lnTo>
                  <a:lnTo>
                    <a:pt x="0" y="14"/>
                  </a:lnTo>
                  <a:lnTo>
                    <a:pt x="0" y="273"/>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4" name="Rectangle 11">
              <a:extLst>
                <a:ext uri="{FF2B5EF4-FFF2-40B4-BE49-F238E27FC236}">
                  <a16:creationId xmlns:a16="http://schemas.microsoft.com/office/drawing/2014/main" id="{5B21D35E-15D1-16BD-8A02-757D5376BAB5}"/>
                </a:ext>
              </a:extLst>
            </p:cNvPr>
            <p:cNvSpPr>
              <a:spLocks noChangeArrowheads="1"/>
            </p:cNvSpPr>
            <p:nvPr/>
          </p:nvSpPr>
          <p:spPr bwMode="auto">
            <a:xfrm>
              <a:off x="4973638" y="741363"/>
              <a:ext cx="85725" cy="4619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5" name="Freeform 12">
              <a:extLst>
                <a:ext uri="{FF2B5EF4-FFF2-40B4-BE49-F238E27FC236}">
                  <a16:creationId xmlns:a16="http://schemas.microsoft.com/office/drawing/2014/main" id="{E7E160AF-B654-BE8B-A1BD-60400456E1FF}"/>
                </a:ext>
              </a:extLst>
            </p:cNvPr>
            <p:cNvSpPr>
              <a:spLocks/>
            </p:cNvSpPr>
            <p:nvPr/>
          </p:nvSpPr>
          <p:spPr bwMode="auto">
            <a:xfrm>
              <a:off x="5059363" y="735013"/>
              <a:ext cx="73025" cy="471488"/>
            </a:xfrm>
            <a:custGeom>
              <a:avLst/>
              <a:gdLst>
                <a:gd name="T0" fmla="*/ 0 w 46"/>
                <a:gd name="T1" fmla="*/ 295 h 297"/>
                <a:gd name="T2" fmla="*/ 0 w 46"/>
                <a:gd name="T3" fmla="*/ 295 h 297"/>
                <a:gd name="T4" fmla="*/ 0 w 46"/>
                <a:gd name="T5" fmla="*/ 295 h 297"/>
                <a:gd name="T6" fmla="*/ 8 w 46"/>
                <a:gd name="T7" fmla="*/ 297 h 297"/>
                <a:gd name="T8" fmla="*/ 16 w 46"/>
                <a:gd name="T9" fmla="*/ 297 h 297"/>
                <a:gd name="T10" fmla="*/ 24 w 46"/>
                <a:gd name="T11" fmla="*/ 295 h 297"/>
                <a:gd name="T12" fmla="*/ 32 w 46"/>
                <a:gd name="T13" fmla="*/ 291 h 297"/>
                <a:gd name="T14" fmla="*/ 38 w 46"/>
                <a:gd name="T15" fmla="*/ 287 h 297"/>
                <a:gd name="T16" fmla="*/ 42 w 46"/>
                <a:gd name="T17" fmla="*/ 281 h 297"/>
                <a:gd name="T18" fmla="*/ 44 w 46"/>
                <a:gd name="T19" fmla="*/ 273 h 297"/>
                <a:gd name="T20" fmla="*/ 46 w 46"/>
                <a:gd name="T21" fmla="*/ 265 h 297"/>
                <a:gd name="T22" fmla="*/ 46 w 46"/>
                <a:gd name="T23" fmla="*/ 33 h 297"/>
                <a:gd name="T24" fmla="*/ 46 w 46"/>
                <a:gd name="T25" fmla="*/ 33 h 297"/>
                <a:gd name="T26" fmla="*/ 46 w 46"/>
                <a:gd name="T27" fmla="*/ 26 h 297"/>
                <a:gd name="T28" fmla="*/ 42 w 46"/>
                <a:gd name="T29" fmla="*/ 18 h 297"/>
                <a:gd name="T30" fmla="*/ 38 w 46"/>
                <a:gd name="T31" fmla="*/ 12 h 297"/>
                <a:gd name="T32" fmla="*/ 32 w 46"/>
                <a:gd name="T33" fmla="*/ 6 h 297"/>
                <a:gd name="T34" fmla="*/ 26 w 46"/>
                <a:gd name="T35" fmla="*/ 4 h 297"/>
                <a:gd name="T36" fmla="*/ 18 w 46"/>
                <a:gd name="T37" fmla="*/ 2 h 297"/>
                <a:gd name="T38" fmla="*/ 10 w 46"/>
                <a:gd name="T39" fmla="*/ 0 h 297"/>
                <a:gd name="T40" fmla="*/ 2 w 46"/>
                <a:gd name="T41" fmla="*/ 2 h 297"/>
                <a:gd name="T42" fmla="*/ 0 w 46"/>
                <a:gd name="T43" fmla="*/ 4 h 297"/>
                <a:gd name="T44" fmla="*/ 0 w 46"/>
                <a:gd name="T45"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7">
                  <a:moveTo>
                    <a:pt x="0" y="295"/>
                  </a:moveTo>
                  <a:lnTo>
                    <a:pt x="0" y="295"/>
                  </a:lnTo>
                  <a:lnTo>
                    <a:pt x="0" y="295"/>
                  </a:lnTo>
                  <a:lnTo>
                    <a:pt x="8" y="297"/>
                  </a:lnTo>
                  <a:lnTo>
                    <a:pt x="16" y="297"/>
                  </a:lnTo>
                  <a:lnTo>
                    <a:pt x="24" y="295"/>
                  </a:lnTo>
                  <a:lnTo>
                    <a:pt x="32" y="291"/>
                  </a:lnTo>
                  <a:lnTo>
                    <a:pt x="38" y="287"/>
                  </a:lnTo>
                  <a:lnTo>
                    <a:pt x="42" y="281"/>
                  </a:lnTo>
                  <a:lnTo>
                    <a:pt x="44" y="273"/>
                  </a:lnTo>
                  <a:lnTo>
                    <a:pt x="46" y="265"/>
                  </a:lnTo>
                  <a:lnTo>
                    <a:pt x="46" y="33"/>
                  </a:lnTo>
                  <a:lnTo>
                    <a:pt x="46" y="33"/>
                  </a:lnTo>
                  <a:lnTo>
                    <a:pt x="46" y="26"/>
                  </a:lnTo>
                  <a:lnTo>
                    <a:pt x="42" y="18"/>
                  </a:lnTo>
                  <a:lnTo>
                    <a:pt x="38" y="12"/>
                  </a:lnTo>
                  <a:lnTo>
                    <a:pt x="32" y="6"/>
                  </a:lnTo>
                  <a:lnTo>
                    <a:pt x="26" y="4"/>
                  </a:lnTo>
                  <a:lnTo>
                    <a:pt x="18" y="2"/>
                  </a:lnTo>
                  <a:lnTo>
                    <a:pt x="10" y="0"/>
                  </a:lnTo>
                  <a:lnTo>
                    <a:pt x="2" y="2"/>
                  </a:lnTo>
                  <a:lnTo>
                    <a:pt x="0" y="4"/>
                  </a:lnTo>
                  <a:lnTo>
                    <a:pt x="0" y="29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6" name="Freeform 13">
              <a:extLst>
                <a:ext uri="{FF2B5EF4-FFF2-40B4-BE49-F238E27FC236}">
                  <a16:creationId xmlns:a16="http://schemas.microsoft.com/office/drawing/2014/main" id="{E707EF3F-2F6C-55C4-A090-7E8201E78525}"/>
                </a:ext>
              </a:extLst>
            </p:cNvPr>
            <p:cNvSpPr>
              <a:spLocks/>
            </p:cNvSpPr>
            <p:nvPr/>
          </p:nvSpPr>
          <p:spPr bwMode="auto">
            <a:xfrm>
              <a:off x="3794126" y="706438"/>
              <a:ext cx="757238" cy="528638"/>
            </a:xfrm>
            <a:custGeom>
              <a:avLst/>
              <a:gdLst>
                <a:gd name="T0" fmla="*/ 432 w 477"/>
                <a:gd name="T1" fmla="*/ 0 h 333"/>
                <a:gd name="T2" fmla="*/ 46 w 477"/>
                <a:gd name="T3" fmla="*/ 0 h 333"/>
                <a:gd name="T4" fmla="*/ 46 w 477"/>
                <a:gd name="T5" fmla="*/ 0 h 333"/>
                <a:gd name="T6" fmla="*/ 36 w 477"/>
                <a:gd name="T7" fmla="*/ 2 h 333"/>
                <a:gd name="T8" fmla="*/ 28 w 477"/>
                <a:gd name="T9" fmla="*/ 4 h 333"/>
                <a:gd name="T10" fmla="*/ 20 w 477"/>
                <a:gd name="T11" fmla="*/ 8 h 333"/>
                <a:gd name="T12" fmla="*/ 14 w 477"/>
                <a:gd name="T13" fmla="*/ 14 h 333"/>
                <a:gd name="T14" fmla="*/ 8 w 477"/>
                <a:gd name="T15" fmla="*/ 20 h 333"/>
                <a:gd name="T16" fmla="*/ 4 w 477"/>
                <a:gd name="T17" fmla="*/ 28 h 333"/>
                <a:gd name="T18" fmla="*/ 2 w 477"/>
                <a:gd name="T19" fmla="*/ 36 h 333"/>
                <a:gd name="T20" fmla="*/ 0 w 477"/>
                <a:gd name="T21" fmla="*/ 46 h 333"/>
                <a:gd name="T22" fmla="*/ 0 w 477"/>
                <a:gd name="T23" fmla="*/ 289 h 333"/>
                <a:gd name="T24" fmla="*/ 0 w 477"/>
                <a:gd name="T25" fmla="*/ 289 h 333"/>
                <a:gd name="T26" fmla="*/ 2 w 477"/>
                <a:gd name="T27" fmla="*/ 297 h 333"/>
                <a:gd name="T28" fmla="*/ 4 w 477"/>
                <a:gd name="T29" fmla="*/ 307 h 333"/>
                <a:gd name="T30" fmla="*/ 8 w 477"/>
                <a:gd name="T31" fmla="*/ 313 h 333"/>
                <a:gd name="T32" fmla="*/ 14 w 477"/>
                <a:gd name="T33" fmla="*/ 321 h 333"/>
                <a:gd name="T34" fmla="*/ 20 w 477"/>
                <a:gd name="T35" fmla="*/ 327 h 333"/>
                <a:gd name="T36" fmla="*/ 28 w 477"/>
                <a:gd name="T37" fmla="*/ 331 h 333"/>
                <a:gd name="T38" fmla="*/ 36 w 477"/>
                <a:gd name="T39" fmla="*/ 333 h 333"/>
                <a:gd name="T40" fmla="*/ 46 w 477"/>
                <a:gd name="T41" fmla="*/ 333 h 333"/>
                <a:gd name="T42" fmla="*/ 432 w 477"/>
                <a:gd name="T43" fmla="*/ 333 h 333"/>
                <a:gd name="T44" fmla="*/ 432 w 477"/>
                <a:gd name="T45" fmla="*/ 333 h 333"/>
                <a:gd name="T46" fmla="*/ 442 w 477"/>
                <a:gd name="T47" fmla="*/ 333 h 333"/>
                <a:gd name="T48" fmla="*/ 450 w 477"/>
                <a:gd name="T49" fmla="*/ 331 h 333"/>
                <a:gd name="T50" fmla="*/ 457 w 477"/>
                <a:gd name="T51" fmla="*/ 327 h 333"/>
                <a:gd name="T52" fmla="*/ 463 w 477"/>
                <a:gd name="T53" fmla="*/ 321 h 333"/>
                <a:gd name="T54" fmla="*/ 469 w 477"/>
                <a:gd name="T55" fmla="*/ 313 h 333"/>
                <a:gd name="T56" fmla="*/ 473 w 477"/>
                <a:gd name="T57" fmla="*/ 307 h 333"/>
                <a:gd name="T58" fmla="*/ 475 w 477"/>
                <a:gd name="T59" fmla="*/ 297 h 333"/>
                <a:gd name="T60" fmla="*/ 477 w 477"/>
                <a:gd name="T61" fmla="*/ 289 h 333"/>
                <a:gd name="T62" fmla="*/ 477 w 477"/>
                <a:gd name="T63" fmla="*/ 46 h 333"/>
                <a:gd name="T64" fmla="*/ 477 w 477"/>
                <a:gd name="T65" fmla="*/ 46 h 333"/>
                <a:gd name="T66" fmla="*/ 475 w 477"/>
                <a:gd name="T67" fmla="*/ 36 h 333"/>
                <a:gd name="T68" fmla="*/ 473 w 477"/>
                <a:gd name="T69" fmla="*/ 28 h 333"/>
                <a:gd name="T70" fmla="*/ 469 w 477"/>
                <a:gd name="T71" fmla="*/ 20 h 333"/>
                <a:gd name="T72" fmla="*/ 463 w 477"/>
                <a:gd name="T73" fmla="*/ 14 h 333"/>
                <a:gd name="T74" fmla="*/ 457 w 477"/>
                <a:gd name="T75" fmla="*/ 8 h 333"/>
                <a:gd name="T76" fmla="*/ 450 w 477"/>
                <a:gd name="T77" fmla="*/ 4 h 333"/>
                <a:gd name="T78" fmla="*/ 442 w 477"/>
                <a:gd name="T79" fmla="*/ 2 h 333"/>
                <a:gd name="T80" fmla="*/ 432 w 477"/>
                <a:gd name="T81" fmla="*/ 0 h 333"/>
                <a:gd name="T82" fmla="*/ 432 w 477"/>
                <a:gd name="T8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7" h="333">
                  <a:moveTo>
                    <a:pt x="432" y="0"/>
                  </a:moveTo>
                  <a:lnTo>
                    <a:pt x="46" y="0"/>
                  </a:lnTo>
                  <a:lnTo>
                    <a:pt x="46" y="0"/>
                  </a:lnTo>
                  <a:lnTo>
                    <a:pt x="36" y="2"/>
                  </a:lnTo>
                  <a:lnTo>
                    <a:pt x="28" y="4"/>
                  </a:lnTo>
                  <a:lnTo>
                    <a:pt x="20" y="8"/>
                  </a:lnTo>
                  <a:lnTo>
                    <a:pt x="14" y="14"/>
                  </a:lnTo>
                  <a:lnTo>
                    <a:pt x="8" y="20"/>
                  </a:lnTo>
                  <a:lnTo>
                    <a:pt x="4" y="28"/>
                  </a:lnTo>
                  <a:lnTo>
                    <a:pt x="2" y="36"/>
                  </a:lnTo>
                  <a:lnTo>
                    <a:pt x="0" y="46"/>
                  </a:lnTo>
                  <a:lnTo>
                    <a:pt x="0" y="289"/>
                  </a:lnTo>
                  <a:lnTo>
                    <a:pt x="0" y="289"/>
                  </a:lnTo>
                  <a:lnTo>
                    <a:pt x="2" y="297"/>
                  </a:lnTo>
                  <a:lnTo>
                    <a:pt x="4" y="307"/>
                  </a:lnTo>
                  <a:lnTo>
                    <a:pt x="8" y="313"/>
                  </a:lnTo>
                  <a:lnTo>
                    <a:pt x="14" y="321"/>
                  </a:lnTo>
                  <a:lnTo>
                    <a:pt x="20" y="327"/>
                  </a:lnTo>
                  <a:lnTo>
                    <a:pt x="28" y="331"/>
                  </a:lnTo>
                  <a:lnTo>
                    <a:pt x="36" y="333"/>
                  </a:lnTo>
                  <a:lnTo>
                    <a:pt x="46" y="333"/>
                  </a:lnTo>
                  <a:lnTo>
                    <a:pt x="432" y="333"/>
                  </a:lnTo>
                  <a:lnTo>
                    <a:pt x="432" y="333"/>
                  </a:lnTo>
                  <a:lnTo>
                    <a:pt x="442" y="333"/>
                  </a:lnTo>
                  <a:lnTo>
                    <a:pt x="450" y="331"/>
                  </a:lnTo>
                  <a:lnTo>
                    <a:pt x="457" y="327"/>
                  </a:lnTo>
                  <a:lnTo>
                    <a:pt x="463" y="321"/>
                  </a:lnTo>
                  <a:lnTo>
                    <a:pt x="469" y="313"/>
                  </a:lnTo>
                  <a:lnTo>
                    <a:pt x="473" y="307"/>
                  </a:lnTo>
                  <a:lnTo>
                    <a:pt x="475" y="297"/>
                  </a:lnTo>
                  <a:lnTo>
                    <a:pt x="477" y="289"/>
                  </a:lnTo>
                  <a:lnTo>
                    <a:pt x="477" y="46"/>
                  </a:lnTo>
                  <a:lnTo>
                    <a:pt x="477" y="46"/>
                  </a:lnTo>
                  <a:lnTo>
                    <a:pt x="475" y="36"/>
                  </a:lnTo>
                  <a:lnTo>
                    <a:pt x="473" y="28"/>
                  </a:lnTo>
                  <a:lnTo>
                    <a:pt x="469" y="20"/>
                  </a:lnTo>
                  <a:lnTo>
                    <a:pt x="463" y="14"/>
                  </a:lnTo>
                  <a:lnTo>
                    <a:pt x="457" y="8"/>
                  </a:lnTo>
                  <a:lnTo>
                    <a:pt x="450" y="4"/>
                  </a:lnTo>
                  <a:lnTo>
                    <a:pt x="442" y="2"/>
                  </a:lnTo>
                  <a:lnTo>
                    <a:pt x="432" y="0"/>
                  </a:lnTo>
                  <a:lnTo>
                    <a:pt x="432" y="0"/>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7" name="Freeform 14">
              <a:extLst>
                <a:ext uri="{FF2B5EF4-FFF2-40B4-BE49-F238E27FC236}">
                  <a16:creationId xmlns:a16="http://schemas.microsoft.com/office/drawing/2014/main" id="{C91D6E43-3988-181C-7645-3B22C2A05A41}"/>
                </a:ext>
              </a:extLst>
            </p:cNvPr>
            <p:cNvSpPr>
              <a:spLocks/>
            </p:cNvSpPr>
            <p:nvPr/>
          </p:nvSpPr>
          <p:spPr bwMode="auto">
            <a:xfrm>
              <a:off x="3990976" y="790576"/>
              <a:ext cx="365125" cy="361950"/>
            </a:xfrm>
            <a:custGeom>
              <a:avLst/>
              <a:gdLst>
                <a:gd name="T0" fmla="*/ 230 w 230"/>
                <a:gd name="T1" fmla="*/ 114 h 228"/>
                <a:gd name="T2" fmla="*/ 230 w 230"/>
                <a:gd name="T3" fmla="*/ 114 h 228"/>
                <a:gd name="T4" fmla="*/ 228 w 230"/>
                <a:gd name="T5" fmla="*/ 90 h 228"/>
                <a:gd name="T6" fmla="*/ 220 w 230"/>
                <a:gd name="T7" fmla="*/ 70 h 228"/>
                <a:gd name="T8" fmla="*/ 210 w 230"/>
                <a:gd name="T9" fmla="*/ 50 h 228"/>
                <a:gd name="T10" fmla="*/ 196 w 230"/>
                <a:gd name="T11" fmla="*/ 32 h 228"/>
                <a:gd name="T12" fmla="*/ 180 w 230"/>
                <a:gd name="T13" fmla="*/ 18 h 228"/>
                <a:gd name="T14" fmla="*/ 160 w 230"/>
                <a:gd name="T15" fmla="*/ 8 h 228"/>
                <a:gd name="T16" fmla="*/ 138 w 230"/>
                <a:gd name="T17" fmla="*/ 2 h 228"/>
                <a:gd name="T18" fmla="*/ 116 w 230"/>
                <a:gd name="T19" fmla="*/ 0 h 228"/>
                <a:gd name="T20" fmla="*/ 116 w 230"/>
                <a:gd name="T21" fmla="*/ 0 h 228"/>
                <a:gd name="T22" fmla="*/ 92 w 230"/>
                <a:gd name="T23" fmla="*/ 2 h 228"/>
                <a:gd name="T24" fmla="*/ 70 w 230"/>
                <a:gd name="T25" fmla="*/ 8 h 228"/>
                <a:gd name="T26" fmla="*/ 52 w 230"/>
                <a:gd name="T27" fmla="*/ 18 h 228"/>
                <a:gd name="T28" fmla="*/ 34 w 230"/>
                <a:gd name="T29" fmla="*/ 32 h 228"/>
                <a:gd name="T30" fmla="*/ 20 w 230"/>
                <a:gd name="T31" fmla="*/ 50 h 228"/>
                <a:gd name="T32" fmla="*/ 10 w 230"/>
                <a:gd name="T33" fmla="*/ 70 h 228"/>
                <a:gd name="T34" fmla="*/ 4 w 230"/>
                <a:gd name="T35" fmla="*/ 90 h 228"/>
                <a:gd name="T36" fmla="*/ 0 w 230"/>
                <a:gd name="T37" fmla="*/ 114 h 228"/>
                <a:gd name="T38" fmla="*/ 0 w 230"/>
                <a:gd name="T39" fmla="*/ 114 h 228"/>
                <a:gd name="T40" fmla="*/ 4 w 230"/>
                <a:gd name="T41" fmla="*/ 136 h 228"/>
                <a:gd name="T42" fmla="*/ 10 w 230"/>
                <a:gd name="T43" fmla="*/ 158 h 228"/>
                <a:gd name="T44" fmla="*/ 20 w 230"/>
                <a:gd name="T45" fmla="*/ 178 h 228"/>
                <a:gd name="T46" fmla="*/ 34 w 230"/>
                <a:gd name="T47" fmla="*/ 194 h 228"/>
                <a:gd name="T48" fmla="*/ 52 w 230"/>
                <a:gd name="T49" fmla="*/ 208 h 228"/>
                <a:gd name="T50" fmla="*/ 70 w 230"/>
                <a:gd name="T51" fmla="*/ 218 h 228"/>
                <a:gd name="T52" fmla="*/ 92 w 230"/>
                <a:gd name="T53" fmla="*/ 226 h 228"/>
                <a:gd name="T54" fmla="*/ 116 w 230"/>
                <a:gd name="T55" fmla="*/ 228 h 228"/>
                <a:gd name="T56" fmla="*/ 116 w 230"/>
                <a:gd name="T57" fmla="*/ 228 h 228"/>
                <a:gd name="T58" fmla="*/ 138 w 230"/>
                <a:gd name="T59" fmla="*/ 226 h 228"/>
                <a:gd name="T60" fmla="*/ 160 w 230"/>
                <a:gd name="T61" fmla="*/ 218 h 228"/>
                <a:gd name="T62" fmla="*/ 180 w 230"/>
                <a:gd name="T63" fmla="*/ 208 h 228"/>
                <a:gd name="T64" fmla="*/ 196 w 230"/>
                <a:gd name="T65" fmla="*/ 194 h 228"/>
                <a:gd name="T66" fmla="*/ 210 w 230"/>
                <a:gd name="T67" fmla="*/ 178 h 228"/>
                <a:gd name="T68" fmla="*/ 220 w 230"/>
                <a:gd name="T69" fmla="*/ 158 h 228"/>
                <a:gd name="T70" fmla="*/ 228 w 230"/>
                <a:gd name="T71" fmla="*/ 136 h 228"/>
                <a:gd name="T72" fmla="*/ 230 w 230"/>
                <a:gd name="T73" fmla="*/ 114 h 228"/>
                <a:gd name="T74" fmla="*/ 230 w 230"/>
                <a:gd name="T75"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228">
                  <a:moveTo>
                    <a:pt x="230" y="114"/>
                  </a:moveTo>
                  <a:lnTo>
                    <a:pt x="230" y="114"/>
                  </a:lnTo>
                  <a:lnTo>
                    <a:pt x="228" y="90"/>
                  </a:lnTo>
                  <a:lnTo>
                    <a:pt x="220" y="70"/>
                  </a:lnTo>
                  <a:lnTo>
                    <a:pt x="210" y="50"/>
                  </a:lnTo>
                  <a:lnTo>
                    <a:pt x="196" y="32"/>
                  </a:lnTo>
                  <a:lnTo>
                    <a:pt x="180" y="18"/>
                  </a:lnTo>
                  <a:lnTo>
                    <a:pt x="160" y="8"/>
                  </a:lnTo>
                  <a:lnTo>
                    <a:pt x="138" y="2"/>
                  </a:lnTo>
                  <a:lnTo>
                    <a:pt x="116" y="0"/>
                  </a:lnTo>
                  <a:lnTo>
                    <a:pt x="116" y="0"/>
                  </a:lnTo>
                  <a:lnTo>
                    <a:pt x="92" y="2"/>
                  </a:lnTo>
                  <a:lnTo>
                    <a:pt x="70" y="8"/>
                  </a:lnTo>
                  <a:lnTo>
                    <a:pt x="52" y="18"/>
                  </a:lnTo>
                  <a:lnTo>
                    <a:pt x="34" y="32"/>
                  </a:lnTo>
                  <a:lnTo>
                    <a:pt x="20" y="50"/>
                  </a:lnTo>
                  <a:lnTo>
                    <a:pt x="10" y="70"/>
                  </a:lnTo>
                  <a:lnTo>
                    <a:pt x="4" y="90"/>
                  </a:lnTo>
                  <a:lnTo>
                    <a:pt x="0" y="114"/>
                  </a:lnTo>
                  <a:lnTo>
                    <a:pt x="0" y="114"/>
                  </a:lnTo>
                  <a:lnTo>
                    <a:pt x="4" y="136"/>
                  </a:lnTo>
                  <a:lnTo>
                    <a:pt x="10" y="158"/>
                  </a:lnTo>
                  <a:lnTo>
                    <a:pt x="20" y="178"/>
                  </a:lnTo>
                  <a:lnTo>
                    <a:pt x="34" y="194"/>
                  </a:lnTo>
                  <a:lnTo>
                    <a:pt x="52" y="208"/>
                  </a:lnTo>
                  <a:lnTo>
                    <a:pt x="70" y="218"/>
                  </a:lnTo>
                  <a:lnTo>
                    <a:pt x="92" y="226"/>
                  </a:lnTo>
                  <a:lnTo>
                    <a:pt x="116" y="228"/>
                  </a:lnTo>
                  <a:lnTo>
                    <a:pt x="116" y="228"/>
                  </a:lnTo>
                  <a:lnTo>
                    <a:pt x="138" y="226"/>
                  </a:lnTo>
                  <a:lnTo>
                    <a:pt x="160" y="218"/>
                  </a:lnTo>
                  <a:lnTo>
                    <a:pt x="180" y="208"/>
                  </a:lnTo>
                  <a:lnTo>
                    <a:pt x="196" y="194"/>
                  </a:lnTo>
                  <a:lnTo>
                    <a:pt x="210" y="178"/>
                  </a:lnTo>
                  <a:lnTo>
                    <a:pt x="220" y="158"/>
                  </a:lnTo>
                  <a:lnTo>
                    <a:pt x="228" y="136"/>
                  </a:lnTo>
                  <a:lnTo>
                    <a:pt x="230" y="114"/>
                  </a:lnTo>
                  <a:lnTo>
                    <a:pt x="230" y="11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8" name="Freeform 15">
              <a:extLst>
                <a:ext uri="{FF2B5EF4-FFF2-40B4-BE49-F238E27FC236}">
                  <a16:creationId xmlns:a16="http://schemas.microsoft.com/office/drawing/2014/main" id="{CCC2319B-E825-CD6C-6194-477CD023BABC}"/>
                </a:ext>
              </a:extLst>
            </p:cNvPr>
            <p:cNvSpPr>
              <a:spLocks/>
            </p:cNvSpPr>
            <p:nvPr/>
          </p:nvSpPr>
          <p:spPr bwMode="auto">
            <a:xfrm>
              <a:off x="4098926" y="484188"/>
              <a:ext cx="149225" cy="468313"/>
            </a:xfrm>
            <a:custGeom>
              <a:avLst/>
              <a:gdLst>
                <a:gd name="T0" fmla="*/ 48 w 94"/>
                <a:gd name="T1" fmla="*/ 295 h 295"/>
                <a:gd name="T2" fmla="*/ 48 w 94"/>
                <a:gd name="T3" fmla="*/ 295 h 295"/>
                <a:gd name="T4" fmla="*/ 48 w 94"/>
                <a:gd name="T5" fmla="*/ 295 h 295"/>
                <a:gd name="T6" fmla="*/ 38 w 94"/>
                <a:gd name="T7" fmla="*/ 293 h 295"/>
                <a:gd name="T8" fmla="*/ 30 w 94"/>
                <a:gd name="T9" fmla="*/ 291 h 295"/>
                <a:gd name="T10" fmla="*/ 22 w 94"/>
                <a:gd name="T11" fmla="*/ 287 h 295"/>
                <a:gd name="T12" fmla="*/ 14 w 94"/>
                <a:gd name="T13" fmla="*/ 281 h 295"/>
                <a:gd name="T14" fmla="*/ 8 w 94"/>
                <a:gd name="T15" fmla="*/ 273 h 295"/>
                <a:gd name="T16" fmla="*/ 4 w 94"/>
                <a:gd name="T17" fmla="*/ 265 h 295"/>
                <a:gd name="T18" fmla="*/ 2 w 94"/>
                <a:gd name="T19" fmla="*/ 257 h 295"/>
                <a:gd name="T20" fmla="*/ 0 w 94"/>
                <a:gd name="T21" fmla="*/ 247 h 295"/>
                <a:gd name="T22" fmla="*/ 0 w 94"/>
                <a:gd name="T23" fmla="*/ 46 h 295"/>
                <a:gd name="T24" fmla="*/ 0 w 94"/>
                <a:gd name="T25" fmla="*/ 46 h 295"/>
                <a:gd name="T26" fmla="*/ 2 w 94"/>
                <a:gd name="T27" fmla="*/ 36 h 295"/>
                <a:gd name="T28" fmla="*/ 4 w 94"/>
                <a:gd name="T29" fmla="*/ 28 h 295"/>
                <a:gd name="T30" fmla="*/ 8 w 94"/>
                <a:gd name="T31" fmla="*/ 20 h 295"/>
                <a:gd name="T32" fmla="*/ 14 w 94"/>
                <a:gd name="T33" fmla="*/ 14 h 295"/>
                <a:gd name="T34" fmla="*/ 22 w 94"/>
                <a:gd name="T35" fmla="*/ 8 h 295"/>
                <a:gd name="T36" fmla="*/ 30 w 94"/>
                <a:gd name="T37" fmla="*/ 4 h 295"/>
                <a:gd name="T38" fmla="*/ 38 w 94"/>
                <a:gd name="T39" fmla="*/ 0 h 295"/>
                <a:gd name="T40" fmla="*/ 48 w 94"/>
                <a:gd name="T41" fmla="*/ 0 h 295"/>
                <a:gd name="T42" fmla="*/ 48 w 94"/>
                <a:gd name="T43" fmla="*/ 0 h 295"/>
                <a:gd name="T44" fmla="*/ 48 w 94"/>
                <a:gd name="T45" fmla="*/ 0 h 295"/>
                <a:gd name="T46" fmla="*/ 56 w 94"/>
                <a:gd name="T47" fmla="*/ 0 h 295"/>
                <a:gd name="T48" fmla="*/ 66 w 94"/>
                <a:gd name="T49" fmla="*/ 4 h 295"/>
                <a:gd name="T50" fmla="*/ 74 w 94"/>
                <a:gd name="T51" fmla="*/ 8 h 295"/>
                <a:gd name="T52" fmla="*/ 80 w 94"/>
                <a:gd name="T53" fmla="*/ 14 h 295"/>
                <a:gd name="T54" fmla="*/ 86 w 94"/>
                <a:gd name="T55" fmla="*/ 20 h 295"/>
                <a:gd name="T56" fmla="*/ 90 w 94"/>
                <a:gd name="T57" fmla="*/ 28 h 295"/>
                <a:gd name="T58" fmla="*/ 92 w 94"/>
                <a:gd name="T59" fmla="*/ 36 h 295"/>
                <a:gd name="T60" fmla="*/ 94 w 94"/>
                <a:gd name="T61" fmla="*/ 46 h 295"/>
                <a:gd name="T62" fmla="*/ 94 w 94"/>
                <a:gd name="T63" fmla="*/ 247 h 295"/>
                <a:gd name="T64" fmla="*/ 94 w 94"/>
                <a:gd name="T65" fmla="*/ 247 h 295"/>
                <a:gd name="T66" fmla="*/ 92 w 94"/>
                <a:gd name="T67" fmla="*/ 257 h 295"/>
                <a:gd name="T68" fmla="*/ 90 w 94"/>
                <a:gd name="T69" fmla="*/ 265 h 295"/>
                <a:gd name="T70" fmla="*/ 86 w 94"/>
                <a:gd name="T71" fmla="*/ 273 h 295"/>
                <a:gd name="T72" fmla="*/ 80 w 94"/>
                <a:gd name="T73" fmla="*/ 281 h 295"/>
                <a:gd name="T74" fmla="*/ 74 w 94"/>
                <a:gd name="T75" fmla="*/ 287 h 295"/>
                <a:gd name="T76" fmla="*/ 66 w 94"/>
                <a:gd name="T77" fmla="*/ 291 h 295"/>
                <a:gd name="T78" fmla="*/ 56 w 94"/>
                <a:gd name="T79" fmla="*/ 293 h 295"/>
                <a:gd name="T80" fmla="*/ 48 w 94"/>
                <a:gd name="T81" fmla="*/ 295 h 295"/>
                <a:gd name="T82" fmla="*/ 48 w 94"/>
                <a:gd name="T83"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295">
                  <a:moveTo>
                    <a:pt x="48" y="295"/>
                  </a:moveTo>
                  <a:lnTo>
                    <a:pt x="48" y="295"/>
                  </a:lnTo>
                  <a:lnTo>
                    <a:pt x="48" y="295"/>
                  </a:lnTo>
                  <a:lnTo>
                    <a:pt x="38" y="293"/>
                  </a:lnTo>
                  <a:lnTo>
                    <a:pt x="30" y="291"/>
                  </a:lnTo>
                  <a:lnTo>
                    <a:pt x="22" y="287"/>
                  </a:lnTo>
                  <a:lnTo>
                    <a:pt x="14" y="281"/>
                  </a:lnTo>
                  <a:lnTo>
                    <a:pt x="8" y="273"/>
                  </a:lnTo>
                  <a:lnTo>
                    <a:pt x="4" y="265"/>
                  </a:lnTo>
                  <a:lnTo>
                    <a:pt x="2" y="257"/>
                  </a:lnTo>
                  <a:lnTo>
                    <a:pt x="0" y="247"/>
                  </a:lnTo>
                  <a:lnTo>
                    <a:pt x="0" y="46"/>
                  </a:lnTo>
                  <a:lnTo>
                    <a:pt x="0" y="46"/>
                  </a:lnTo>
                  <a:lnTo>
                    <a:pt x="2" y="36"/>
                  </a:lnTo>
                  <a:lnTo>
                    <a:pt x="4" y="28"/>
                  </a:lnTo>
                  <a:lnTo>
                    <a:pt x="8" y="20"/>
                  </a:lnTo>
                  <a:lnTo>
                    <a:pt x="14" y="14"/>
                  </a:lnTo>
                  <a:lnTo>
                    <a:pt x="22" y="8"/>
                  </a:lnTo>
                  <a:lnTo>
                    <a:pt x="30" y="4"/>
                  </a:lnTo>
                  <a:lnTo>
                    <a:pt x="38" y="0"/>
                  </a:lnTo>
                  <a:lnTo>
                    <a:pt x="48" y="0"/>
                  </a:lnTo>
                  <a:lnTo>
                    <a:pt x="48" y="0"/>
                  </a:lnTo>
                  <a:lnTo>
                    <a:pt x="48" y="0"/>
                  </a:lnTo>
                  <a:lnTo>
                    <a:pt x="56" y="0"/>
                  </a:lnTo>
                  <a:lnTo>
                    <a:pt x="66" y="4"/>
                  </a:lnTo>
                  <a:lnTo>
                    <a:pt x="74" y="8"/>
                  </a:lnTo>
                  <a:lnTo>
                    <a:pt x="80" y="14"/>
                  </a:lnTo>
                  <a:lnTo>
                    <a:pt x="86" y="20"/>
                  </a:lnTo>
                  <a:lnTo>
                    <a:pt x="90" y="28"/>
                  </a:lnTo>
                  <a:lnTo>
                    <a:pt x="92" y="36"/>
                  </a:lnTo>
                  <a:lnTo>
                    <a:pt x="94" y="46"/>
                  </a:lnTo>
                  <a:lnTo>
                    <a:pt x="94" y="247"/>
                  </a:lnTo>
                  <a:lnTo>
                    <a:pt x="94" y="247"/>
                  </a:lnTo>
                  <a:lnTo>
                    <a:pt x="92" y="257"/>
                  </a:lnTo>
                  <a:lnTo>
                    <a:pt x="90" y="265"/>
                  </a:lnTo>
                  <a:lnTo>
                    <a:pt x="86" y="273"/>
                  </a:lnTo>
                  <a:lnTo>
                    <a:pt x="80" y="281"/>
                  </a:lnTo>
                  <a:lnTo>
                    <a:pt x="74" y="287"/>
                  </a:lnTo>
                  <a:lnTo>
                    <a:pt x="66" y="291"/>
                  </a:lnTo>
                  <a:lnTo>
                    <a:pt x="56" y="293"/>
                  </a:lnTo>
                  <a:lnTo>
                    <a:pt x="48" y="295"/>
                  </a:lnTo>
                  <a:lnTo>
                    <a:pt x="48" y="29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9" name="Freeform 16">
              <a:extLst>
                <a:ext uri="{FF2B5EF4-FFF2-40B4-BE49-F238E27FC236}">
                  <a16:creationId xmlns:a16="http://schemas.microsoft.com/office/drawing/2014/main" id="{16EAF04B-3E26-F111-3661-6ADF17732D37}"/>
                </a:ext>
              </a:extLst>
            </p:cNvPr>
            <p:cNvSpPr>
              <a:spLocks/>
            </p:cNvSpPr>
            <p:nvPr/>
          </p:nvSpPr>
          <p:spPr bwMode="auto">
            <a:xfrm>
              <a:off x="3771901" y="981076"/>
              <a:ext cx="384175" cy="361950"/>
            </a:xfrm>
            <a:custGeom>
              <a:avLst/>
              <a:gdLst>
                <a:gd name="T0" fmla="*/ 230 w 242"/>
                <a:gd name="T1" fmla="*/ 14 h 228"/>
                <a:gd name="T2" fmla="*/ 230 w 242"/>
                <a:gd name="T3" fmla="*/ 14 h 228"/>
                <a:gd name="T4" fmla="*/ 230 w 242"/>
                <a:gd name="T5" fmla="*/ 14 h 228"/>
                <a:gd name="T6" fmla="*/ 236 w 242"/>
                <a:gd name="T7" fmla="*/ 22 h 228"/>
                <a:gd name="T8" fmla="*/ 240 w 242"/>
                <a:gd name="T9" fmla="*/ 30 h 228"/>
                <a:gd name="T10" fmla="*/ 242 w 242"/>
                <a:gd name="T11" fmla="*/ 40 h 228"/>
                <a:gd name="T12" fmla="*/ 242 w 242"/>
                <a:gd name="T13" fmla="*/ 48 h 228"/>
                <a:gd name="T14" fmla="*/ 242 w 242"/>
                <a:gd name="T15" fmla="*/ 56 h 228"/>
                <a:gd name="T16" fmla="*/ 238 w 242"/>
                <a:gd name="T17" fmla="*/ 66 h 228"/>
                <a:gd name="T18" fmla="*/ 234 w 242"/>
                <a:gd name="T19" fmla="*/ 74 h 228"/>
                <a:gd name="T20" fmla="*/ 228 w 242"/>
                <a:gd name="T21" fmla="*/ 80 h 228"/>
                <a:gd name="T22" fmla="*/ 78 w 242"/>
                <a:gd name="T23" fmla="*/ 216 h 228"/>
                <a:gd name="T24" fmla="*/ 78 w 242"/>
                <a:gd name="T25" fmla="*/ 216 h 228"/>
                <a:gd name="T26" fmla="*/ 70 w 242"/>
                <a:gd name="T27" fmla="*/ 222 h 228"/>
                <a:gd name="T28" fmla="*/ 62 w 242"/>
                <a:gd name="T29" fmla="*/ 226 h 228"/>
                <a:gd name="T30" fmla="*/ 52 w 242"/>
                <a:gd name="T31" fmla="*/ 228 h 228"/>
                <a:gd name="T32" fmla="*/ 44 w 242"/>
                <a:gd name="T33" fmla="*/ 228 h 228"/>
                <a:gd name="T34" fmla="*/ 36 w 242"/>
                <a:gd name="T35" fmla="*/ 228 h 228"/>
                <a:gd name="T36" fmla="*/ 26 w 242"/>
                <a:gd name="T37" fmla="*/ 224 h 228"/>
                <a:gd name="T38" fmla="*/ 18 w 242"/>
                <a:gd name="T39" fmla="*/ 220 h 228"/>
                <a:gd name="T40" fmla="*/ 12 w 242"/>
                <a:gd name="T41" fmla="*/ 214 h 228"/>
                <a:gd name="T42" fmla="*/ 12 w 242"/>
                <a:gd name="T43" fmla="*/ 214 h 228"/>
                <a:gd name="T44" fmla="*/ 12 w 242"/>
                <a:gd name="T45" fmla="*/ 214 h 228"/>
                <a:gd name="T46" fmla="*/ 6 w 242"/>
                <a:gd name="T47" fmla="*/ 206 h 228"/>
                <a:gd name="T48" fmla="*/ 2 w 242"/>
                <a:gd name="T49" fmla="*/ 198 h 228"/>
                <a:gd name="T50" fmla="*/ 0 w 242"/>
                <a:gd name="T51" fmla="*/ 188 h 228"/>
                <a:gd name="T52" fmla="*/ 0 w 242"/>
                <a:gd name="T53" fmla="*/ 180 h 228"/>
                <a:gd name="T54" fmla="*/ 2 w 242"/>
                <a:gd name="T55" fmla="*/ 172 h 228"/>
                <a:gd name="T56" fmla="*/ 4 w 242"/>
                <a:gd name="T57" fmla="*/ 162 h 228"/>
                <a:gd name="T58" fmla="*/ 8 w 242"/>
                <a:gd name="T59" fmla="*/ 154 h 228"/>
                <a:gd name="T60" fmla="*/ 14 w 242"/>
                <a:gd name="T61" fmla="*/ 148 h 228"/>
                <a:gd name="T62" fmla="*/ 164 w 242"/>
                <a:gd name="T63" fmla="*/ 12 h 228"/>
                <a:gd name="T64" fmla="*/ 164 w 242"/>
                <a:gd name="T65" fmla="*/ 12 h 228"/>
                <a:gd name="T66" fmla="*/ 172 w 242"/>
                <a:gd name="T67" fmla="*/ 6 h 228"/>
                <a:gd name="T68" fmla="*/ 180 w 242"/>
                <a:gd name="T69" fmla="*/ 2 h 228"/>
                <a:gd name="T70" fmla="*/ 190 w 242"/>
                <a:gd name="T71" fmla="*/ 0 h 228"/>
                <a:gd name="T72" fmla="*/ 198 w 242"/>
                <a:gd name="T73" fmla="*/ 0 h 228"/>
                <a:gd name="T74" fmla="*/ 206 w 242"/>
                <a:gd name="T75" fmla="*/ 0 h 228"/>
                <a:gd name="T76" fmla="*/ 216 w 242"/>
                <a:gd name="T77" fmla="*/ 4 h 228"/>
                <a:gd name="T78" fmla="*/ 224 w 242"/>
                <a:gd name="T79" fmla="*/ 8 h 228"/>
                <a:gd name="T80" fmla="*/ 230 w 242"/>
                <a:gd name="T81" fmla="*/ 14 h 228"/>
                <a:gd name="T82" fmla="*/ 230 w 242"/>
                <a:gd name="T83" fmla="*/ 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2" h="228">
                  <a:moveTo>
                    <a:pt x="230" y="14"/>
                  </a:moveTo>
                  <a:lnTo>
                    <a:pt x="230" y="14"/>
                  </a:lnTo>
                  <a:lnTo>
                    <a:pt x="230" y="14"/>
                  </a:lnTo>
                  <a:lnTo>
                    <a:pt x="236" y="22"/>
                  </a:lnTo>
                  <a:lnTo>
                    <a:pt x="240" y="30"/>
                  </a:lnTo>
                  <a:lnTo>
                    <a:pt x="242" y="40"/>
                  </a:lnTo>
                  <a:lnTo>
                    <a:pt x="242" y="48"/>
                  </a:lnTo>
                  <a:lnTo>
                    <a:pt x="242" y="56"/>
                  </a:lnTo>
                  <a:lnTo>
                    <a:pt x="238" y="66"/>
                  </a:lnTo>
                  <a:lnTo>
                    <a:pt x="234" y="74"/>
                  </a:lnTo>
                  <a:lnTo>
                    <a:pt x="228" y="80"/>
                  </a:lnTo>
                  <a:lnTo>
                    <a:pt x="78" y="216"/>
                  </a:lnTo>
                  <a:lnTo>
                    <a:pt x="78" y="216"/>
                  </a:lnTo>
                  <a:lnTo>
                    <a:pt x="70" y="222"/>
                  </a:lnTo>
                  <a:lnTo>
                    <a:pt x="62" y="226"/>
                  </a:lnTo>
                  <a:lnTo>
                    <a:pt x="52" y="228"/>
                  </a:lnTo>
                  <a:lnTo>
                    <a:pt x="44" y="228"/>
                  </a:lnTo>
                  <a:lnTo>
                    <a:pt x="36" y="228"/>
                  </a:lnTo>
                  <a:lnTo>
                    <a:pt x="26" y="224"/>
                  </a:lnTo>
                  <a:lnTo>
                    <a:pt x="18" y="220"/>
                  </a:lnTo>
                  <a:lnTo>
                    <a:pt x="12" y="214"/>
                  </a:lnTo>
                  <a:lnTo>
                    <a:pt x="12" y="214"/>
                  </a:lnTo>
                  <a:lnTo>
                    <a:pt x="12" y="214"/>
                  </a:lnTo>
                  <a:lnTo>
                    <a:pt x="6" y="206"/>
                  </a:lnTo>
                  <a:lnTo>
                    <a:pt x="2" y="198"/>
                  </a:lnTo>
                  <a:lnTo>
                    <a:pt x="0" y="188"/>
                  </a:lnTo>
                  <a:lnTo>
                    <a:pt x="0" y="180"/>
                  </a:lnTo>
                  <a:lnTo>
                    <a:pt x="2" y="172"/>
                  </a:lnTo>
                  <a:lnTo>
                    <a:pt x="4" y="162"/>
                  </a:lnTo>
                  <a:lnTo>
                    <a:pt x="8" y="154"/>
                  </a:lnTo>
                  <a:lnTo>
                    <a:pt x="14" y="148"/>
                  </a:lnTo>
                  <a:lnTo>
                    <a:pt x="164" y="12"/>
                  </a:lnTo>
                  <a:lnTo>
                    <a:pt x="164" y="12"/>
                  </a:lnTo>
                  <a:lnTo>
                    <a:pt x="172" y="6"/>
                  </a:lnTo>
                  <a:lnTo>
                    <a:pt x="180" y="2"/>
                  </a:lnTo>
                  <a:lnTo>
                    <a:pt x="190" y="0"/>
                  </a:lnTo>
                  <a:lnTo>
                    <a:pt x="198" y="0"/>
                  </a:lnTo>
                  <a:lnTo>
                    <a:pt x="206" y="0"/>
                  </a:lnTo>
                  <a:lnTo>
                    <a:pt x="216" y="4"/>
                  </a:lnTo>
                  <a:lnTo>
                    <a:pt x="224" y="8"/>
                  </a:lnTo>
                  <a:lnTo>
                    <a:pt x="230" y="14"/>
                  </a:lnTo>
                  <a:lnTo>
                    <a:pt x="230" y="1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30" name="Freeform 17">
              <a:extLst>
                <a:ext uri="{FF2B5EF4-FFF2-40B4-BE49-F238E27FC236}">
                  <a16:creationId xmlns:a16="http://schemas.microsoft.com/office/drawing/2014/main" id="{41987A0A-DF73-2856-EC8E-96C7C9DC105B}"/>
                </a:ext>
              </a:extLst>
            </p:cNvPr>
            <p:cNvSpPr>
              <a:spLocks/>
            </p:cNvSpPr>
            <p:nvPr/>
          </p:nvSpPr>
          <p:spPr bwMode="auto">
            <a:xfrm>
              <a:off x="4191001" y="981076"/>
              <a:ext cx="382588" cy="361950"/>
            </a:xfrm>
            <a:custGeom>
              <a:avLst/>
              <a:gdLst>
                <a:gd name="T0" fmla="*/ 12 w 241"/>
                <a:gd name="T1" fmla="*/ 14 h 228"/>
                <a:gd name="T2" fmla="*/ 12 w 241"/>
                <a:gd name="T3" fmla="*/ 14 h 228"/>
                <a:gd name="T4" fmla="*/ 12 w 241"/>
                <a:gd name="T5" fmla="*/ 14 h 228"/>
                <a:gd name="T6" fmla="*/ 6 w 241"/>
                <a:gd name="T7" fmla="*/ 22 h 228"/>
                <a:gd name="T8" fmla="*/ 2 w 241"/>
                <a:gd name="T9" fmla="*/ 30 h 228"/>
                <a:gd name="T10" fmla="*/ 0 w 241"/>
                <a:gd name="T11" fmla="*/ 40 h 228"/>
                <a:gd name="T12" fmla="*/ 0 w 241"/>
                <a:gd name="T13" fmla="*/ 48 h 228"/>
                <a:gd name="T14" fmla="*/ 2 w 241"/>
                <a:gd name="T15" fmla="*/ 56 h 228"/>
                <a:gd name="T16" fmla="*/ 4 w 241"/>
                <a:gd name="T17" fmla="*/ 66 h 228"/>
                <a:gd name="T18" fmla="*/ 10 w 241"/>
                <a:gd name="T19" fmla="*/ 74 h 228"/>
                <a:gd name="T20" fmla="*/ 16 w 241"/>
                <a:gd name="T21" fmla="*/ 80 h 228"/>
                <a:gd name="T22" fmla="*/ 166 w 241"/>
                <a:gd name="T23" fmla="*/ 216 h 228"/>
                <a:gd name="T24" fmla="*/ 166 w 241"/>
                <a:gd name="T25" fmla="*/ 216 h 228"/>
                <a:gd name="T26" fmla="*/ 172 w 241"/>
                <a:gd name="T27" fmla="*/ 222 h 228"/>
                <a:gd name="T28" fmla="*/ 180 w 241"/>
                <a:gd name="T29" fmla="*/ 226 h 228"/>
                <a:gd name="T30" fmla="*/ 190 w 241"/>
                <a:gd name="T31" fmla="*/ 228 h 228"/>
                <a:gd name="T32" fmla="*/ 198 w 241"/>
                <a:gd name="T33" fmla="*/ 228 h 228"/>
                <a:gd name="T34" fmla="*/ 207 w 241"/>
                <a:gd name="T35" fmla="*/ 228 h 228"/>
                <a:gd name="T36" fmla="*/ 215 w 241"/>
                <a:gd name="T37" fmla="*/ 224 h 228"/>
                <a:gd name="T38" fmla="*/ 223 w 241"/>
                <a:gd name="T39" fmla="*/ 220 h 228"/>
                <a:gd name="T40" fmla="*/ 229 w 241"/>
                <a:gd name="T41" fmla="*/ 214 h 228"/>
                <a:gd name="T42" fmla="*/ 229 w 241"/>
                <a:gd name="T43" fmla="*/ 214 h 228"/>
                <a:gd name="T44" fmla="*/ 229 w 241"/>
                <a:gd name="T45" fmla="*/ 214 h 228"/>
                <a:gd name="T46" fmla="*/ 235 w 241"/>
                <a:gd name="T47" fmla="*/ 206 h 228"/>
                <a:gd name="T48" fmla="*/ 239 w 241"/>
                <a:gd name="T49" fmla="*/ 198 h 228"/>
                <a:gd name="T50" fmla="*/ 241 w 241"/>
                <a:gd name="T51" fmla="*/ 188 h 228"/>
                <a:gd name="T52" fmla="*/ 241 w 241"/>
                <a:gd name="T53" fmla="*/ 180 h 228"/>
                <a:gd name="T54" fmla="*/ 241 w 241"/>
                <a:gd name="T55" fmla="*/ 172 h 228"/>
                <a:gd name="T56" fmla="*/ 237 w 241"/>
                <a:gd name="T57" fmla="*/ 162 h 228"/>
                <a:gd name="T58" fmla="*/ 233 w 241"/>
                <a:gd name="T59" fmla="*/ 154 h 228"/>
                <a:gd name="T60" fmla="*/ 227 w 241"/>
                <a:gd name="T61" fmla="*/ 148 h 228"/>
                <a:gd name="T62" fmla="*/ 78 w 241"/>
                <a:gd name="T63" fmla="*/ 12 h 228"/>
                <a:gd name="T64" fmla="*/ 78 w 241"/>
                <a:gd name="T65" fmla="*/ 12 h 228"/>
                <a:gd name="T66" fmla="*/ 70 w 241"/>
                <a:gd name="T67" fmla="*/ 6 h 228"/>
                <a:gd name="T68" fmla="*/ 62 w 241"/>
                <a:gd name="T69" fmla="*/ 2 h 228"/>
                <a:gd name="T70" fmla="*/ 54 w 241"/>
                <a:gd name="T71" fmla="*/ 0 h 228"/>
                <a:gd name="T72" fmla="*/ 44 w 241"/>
                <a:gd name="T73" fmla="*/ 0 h 228"/>
                <a:gd name="T74" fmla="*/ 36 w 241"/>
                <a:gd name="T75" fmla="*/ 0 h 228"/>
                <a:gd name="T76" fmla="*/ 28 w 241"/>
                <a:gd name="T77" fmla="*/ 4 h 228"/>
                <a:gd name="T78" fmla="*/ 20 w 241"/>
                <a:gd name="T79" fmla="*/ 8 h 228"/>
                <a:gd name="T80" fmla="*/ 12 w 241"/>
                <a:gd name="T81" fmla="*/ 14 h 228"/>
                <a:gd name="T82" fmla="*/ 12 w 241"/>
                <a:gd name="T83" fmla="*/ 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 h="228">
                  <a:moveTo>
                    <a:pt x="12" y="14"/>
                  </a:moveTo>
                  <a:lnTo>
                    <a:pt x="12" y="14"/>
                  </a:lnTo>
                  <a:lnTo>
                    <a:pt x="12" y="14"/>
                  </a:lnTo>
                  <a:lnTo>
                    <a:pt x="6" y="22"/>
                  </a:lnTo>
                  <a:lnTo>
                    <a:pt x="2" y="30"/>
                  </a:lnTo>
                  <a:lnTo>
                    <a:pt x="0" y="40"/>
                  </a:lnTo>
                  <a:lnTo>
                    <a:pt x="0" y="48"/>
                  </a:lnTo>
                  <a:lnTo>
                    <a:pt x="2" y="56"/>
                  </a:lnTo>
                  <a:lnTo>
                    <a:pt x="4" y="66"/>
                  </a:lnTo>
                  <a:lnTo>
                    <a:pt x="10" y="74"/>
                  </a:lnTo>
                  <a:lnTo>
                    <a:pt x="16" y="80"/>
                  </a:lnTo>
                  <a:lnTo>
                    <a:pt x="166" y="216"/>
                  </a:lnTo>
                  <a:lnTo>
                    <a:pt x="166" y="216"/>
                  </a:lnTo>
                  <a:lnTo>
                    <a:pt x="172" y="222"/>
                  </a:lnTo>
                  <a:lnTo>
                    <a:pt x="180" y="226"/>
                  </a:lnTo>
                  <a:lnTo>
                    <a:pt x="190" y="228"/>
                  </a:lnTo>
                  <a:lnTo>
                    <a:pt x="198" y="228"/>
                  </a:lnTo>
                  <a:lnTo>
                    <a:pt x="207" y="228"/>
                  </a:lnTo>
                  <a:lnTo>
                    <a:pt x="215" y="224"/>
                  </a:lnTo>
                  <a:lnTo>
                    <a:pt x="223" y="220"/>
                  </a:lnTo>
                  <a:lnTo>
                    <a:pt x="229" y="214"/>
                  </a:lnTo>
                  <a:lnTo>
                    <a:pt x="229" y="214"/>
                  </a:lnTo>
                  <a:lnTo>
                    <a:pt x="229" y="214"/>
                  </a:lnTo>
                  <a:lnTo>
                    <a:pt x="235" y="206"/>
                  </a:lnTo>
                  <a:lnTo>
                    <a:pt x="239" y="198"/>
                  </a:lnTo>
                  <a:lnTo>
                    <a:pt x="241" y="188"/>
                  </a:lnTo>
                  <a:lnTo>
                    <a:pt x="241" y="180"/>
                  </a:lnTo>
                  <a:lnTo>
                    <a:pt x="241" y="172"/>
                  </a:lnTo>
                  <a:lnTo>
                    <a:pt x="237" y="162"/>
                  </a:lnTo>
                  <a:lnTo>
                    <a:pt x="233" y="154"/>
                  </a:lnTo>
                  <a:lnTo>
                    <a:pt x="227" y="148"/>
                  </a:lnTo>
                  <a:lnTo>
                    <a:pt x="78" y="12"/>
                  </a:lnTo>
                  <a:lnTo>
                    <a:pt x="78" y="12"/>
                  </a:lnTo>
                  <a:lnTo>
                    <a:pt x="70" y="6"/>
                  </a:lnTo>
                  <a:lnTo>
                    <a:pt x="62" y="2"/>
                  </a:lnTo>
                  <a:lnTo>
                    <a:pt x="54" y="0"/>
                  </a:lnTo>
                  <a:lnTo>
                    <a:pt x="44" y="0"/>
                  </a:lnTo>
                  <a:lnTo>
                    <a:pt x="36" y="0"/>
                  </a:lnTo>
                  <a:lnTo>
                    <a:pt x="28" y="4"/>
                  </a:lnTo>
                  <a:lnTo>
                    <a:pt x="20" y="8"/>
                  </a:lnTo>
                  <a:lnTo>
                    <a:pt x="12" y="14"/>
                  </a:lnTo>
                  <a:lnTo>
                    <a:pt x="12" y="1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31" name="Freeform 18">
              <a:extLst>
                <a:ext uri="{FF2B5EF4-FFF2-40B4-BE49-F238E27FC236}">
                  <a16:creationId xmlns:a16="http://schemas.microsoft.com/office/drawing/2014/main" id="{DBD56277-734E-ABD0-4C5F-3183E552EABF}"/>
                </a:ext>
              </a:extLst>
            </p:cNvPr>
            <p:cNvSpPr>
              <a:spLocks/>
            </p:cNvSpPr>
            <p:nvPr/>
          </p:nvSpPr>
          <p:spPr bwMode="auto">
            <a:xfrm>
              <a:off x="4102101" y="898526"/>
              <a:ext cx="142875" cy="142875"/>
            </a:xfrm>
            <a:custGeom>
              <a:avLst/>
              <a:gdLst>
                <a:gd name="T0" fmla="*/ 90 w 90"/>
                <a:gd name="T1" fmla="*/ 46 h 90"/>
                <a:gd name="T2" fmla="*/ 90 w 90"/>
                <a:gd name="T3" fmla="*/ 46 h 90"/>
                <a:gd name="T4" fmla="*/ 90 w 90"/>
                <a:gd name="T5" fmla="*/ 36 h 90"/>
                <a:gd name="T6" fmla="*/ 86 w 90"/>
                <a:gd name="T7" fmla="*/ 28 h 90"/>
                <a:gd name="T8" fmla="*/ 82 w 90"/>
                <a:gd name="T9" fmla="*/ 20 h 90"/>
                <a:gd name="T10" fmla="*/ 76 w 90"/>
                <a:gd name="T11" fmla="*/ 14 h 90"/>
                <a:gd name="T12" fmla="*/ 70 w 90"/>
                <a:gd name="T13" fmla="*/ 8 h 90"/>
                <a:gd name="T14" fmla="*/ 62 w 90"/>
                <a:gd name="T15" fmla="*/ 4 h 90"/>
                <a:gd name="T16" fmla="*/ 54 w 90"/>
                <a:gd name="T17" fmla="*/ 2 h 90"/>
                <a:gd name="T18" fmla="*/ 46 w 90"/>
                <a:gd name="T19" fmla="*/ 0 h 90"/>
                <a:gd name="T20" fmla="*/ 46 w 90"/>
                <a:gd name="T21" fmla="*/ 0 h 90"/>
                <a:gd name="T22" fmla="*/ 36 w 90"/>
                <a:gd name="T23" fmla="*/ 2 h 90"/>
                <a:gd name="T24" fmla="*/ 28 w 90"/>
                <a:gd name="T25" fmla="*/ 4 h 90"/>
                <a:gd name="T26" fmla="*/ 20 w 90"/>
                <a:gd name="T27" fmla="*/ 8 h 90"/>
                <a:gd name="T28" fmla="*/ 14 w 90"/>
                <a:gd name="T29" fmla="*/ 14 h 90"/>
                <a:gd name="T30" fmla="*/ 8 w 90"/>
                <a:gd name="T31" fmla="*/ 20 h 90"/>
                <a:gd name="T32" fmla="*/ 4 w 90"/>
                <a:gd name="T33" fmla="*/ 28 h 90"/>
                <a:gd name="T34" fmla="*/ 2 w 90"/>
                <a:gd name="T35" fmla="*/ 36 h 90"/>
                <a:gd name="T36" fmla="*/ 0 w 90"/>
                <a:gd name="T37" fmla="*/ 46 h 90"/>
                <a:gd name="T38" fmla="*/ 0 w 90"/>
                <a:gd name="T39" fmla="*/ 46 h 90"/>
                <a:gd name="T40" fmla="*/ 2 w 90"/>
                <a:gd name="T41" fmla="*/ 54 h 90"/>
                <a:gd name="T42" fmla="*/ 4 w 90"/>
                <a:gd name="T43" fmla="*/ 62 h 90"/>
                <a:gd name="T44" fmla="*/ 8 w 90"/>
                <a:gd name="T45" fmla="*/ 70 h 90"/>
                <a:gd name="T46" fmla="*/ 14 w 90"/>
                <a:gd name="T47" fmla="*/ 78 h 90"/>
                <a:gd name="T48" fmla="*/ 20 w 90"/>
                <a:gd name="T49" fmla="*/ 82 h 90"/>
                <a:gd name="T50" fmla="*/ 28 w 90"/>
                <a:gd name="T51" fmla="*/ 86 h 90"/>
                <a:gd name="T52" fmla="*/ 36 w 90"/>
                <a:gd name="T53" fmla="*/ 90 h 90"/>
                <a:gd name="T54" fmla="*/ 46 w 90"/>
                <a:gd name="T55" fmla="*/ 90 h 90"/>
                <a:gd name="T56" fmla="*/ 46 w 90"/>
                <a:gd name="T57" fmla="*/ 90 h 90"/>
                <a:gd name="T58" fmla="*/ 54 w 90"/>
                <a:gd name="T59" fmla="*/ 90 h 90"/>
                <a:gd name="T60" fmla="*/ 62 w 90"/>
                <a:gd name="T61" fmla="*/ 86 h 90"/>
                <a:gd name="T62" fmla="*/ 70 w 90"/>
                <a:gd name="T63" fmla="*/ 82 h 90"/>
                <a:gd name="T64" fmla="*/ 76 w 90"/>
                <a:gd name="T65" fmla="*/ 78 h 90"/>
                <a:gd name="T66" fmla="*/ 82 w 90"/>
                <a:gd name="T67" fmla="*/ 70 h 90"/>
                <a:gd name="T68" fmla="*/ 86 w 90"/>
                <a:gd name="T69" fmla="*/ 62 h 90"/>
                <a:gd name="T70" fmla="*/ 90 w 90"/>
                <a:gd name="T71" fmla="*/ 54 h 90"/>
                <a:gd name="T72" fmla="*/ 90 w 90"/>
                <a:gd name="T73" fmla="*/ 46 h 90"/>
                <a:gd name="T74" fmla="*/ 90 w 90"/>
                <a:gd name="T75" fmla="*/ 4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0">
                  <a:moveTo>
                    <a:pt x="90" y="46"/>
                  </a:moveTo>
                  <a:lnTo>
                    <a:pt x="90" y="46"/>
                  </a:lnTo>
                  <a:lnTo>
                    <a:pt x="90" y="36"/>
                  </a:lnTo>
                  <a:lnTo>
                    <a:pt x="86" y="28"/>
                  </a:lnTo>
                  <a:lnTo>
                    <a:pt x="82" y="20"/>
                  </a:lnTo>
                  <a:lnTo>
                    <a:pt x="76" y="14"/>
                  </a:lnTo>
                  <a:lnTo>
                    <a:pt x="70" y="8"/>
                  </a:lnTo>
                  <a:lnTo>
                    <a:pt x="62" y="4"/>
                  </a:lnTo>
                  <a:lnTo>
                    <a:pt x="54" y="2"/>
                  </a:lnTo>
                  <a:lnTo>
                    <a:pt x="46" y="0"/>
                  </a:lnTo>
                  <a:lnTo>
                    <a:pt x="46" y="0"/>
                  </a:lnTo>
                  <a:lnTo>
                    <a:pt x="36" y="2"/>
                  </a:lnTo>
                  <a:lnTo>
                    <a:pt x="28" y="4"/>
                  </a:lnTo>
                  <a:lnTo>
                    <a:pt x="20" y="8"/>
                  </a:lnTo>
                  <a:lnTo>
                    <a:pt x="14" y="14"/>
                  </a:lnTo>
                  <a:lnTo>
                    <a:pt x="8" y="20"/>
                  </a:lnTo>
                  <a:lnTo>
                    <a:pt x="4" y="28"/>
                  </a:lnTo>
                  <a:lnTo>
                    <a:pt x="2" y="36"/>
                  </a:lnTo>
                  <a:lnTo>
                    <a:pt x="0" y="46"/>
                  </a:lnTo>
                  <a:lnTo>
                    <a:pt x="0" y="46"/>
                  </a:lnTo>
                  <a:lnTo>
                    <a:pt x="2" y="54"/>
                  </a:lnTo>
                  <a:lnTo>
                    <a:pt x="4" y="62"/>
                  </a:lnTo>
                  <a:lnTo>
                    <a:pt x="8" y="70"/>
                  </a:lnTo>
                  <a:lnTo>
                    <a:pt x="14" y="78"/>
                  </a:lnTo>
                  <a:lnTo>
                    <a:pt x="20" y="82"/>
                  </a:lnTo>
                  <a:lnTo>
                    <a:pt x="28" y="86"/>
                  </a:lnTo>
                  <a:lnTo>
                    <a:pt x="36" y="90"/>
                  </a:lnTo>
                  <a:lnTo>
                    <a:pt x="46" y="90"/>
                  </a:lnTo>
                  <a:lnTo>
                    <a:pt x="46" y="90"/>
                  </a:lnTo>
                  <a:lnTo>
                    <a:pt x="54" y="90"/>
                  </a:lnTo>
                  <a:lnTo>
                    <a:pt x="62" y="86"/>
                  </a:lnTo>
                  <a:lnTo>
                    <a:pt x="70" y="82"/>
                  </a:lnTo>
                  <a:lnTo>
                    <a:pt x="76" y="78"/>
                  </a:lnTo>
                  <a:lnTo>
                    <a:pt x="82" y="70"/>
                  </a:lnTo>
                  <a:lnTo>
                    <a:pt x="86" y="62"/>
                  </a:lnTo>
                  <a:lnTo>
                    <a:pt x="90" y="54"/>
                  </a:lnTo>
                  <a:lnTo>
                    <a:pt x="90" y="46"/>
                  </a:lnTo>
                  <a:lnTo>
                    <a:pt x="90" y="46"/>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32" name="Freeform 19">
              <a:extLst>
                <a:ext uri="{FF2B5EF4-FFF2-40B4-BE49-F238E27FC236}">
                  <a16:creationId xmlns:a16="http://schemas.microsoft.com/office/drawing/2014/main" id="{EF112D8E-7023-3686-31E3-79474D3F4F8F}"/>
                </a:ext>
              </a:extLst>
            </p:cNvPr>
            <p:cNvSpPr>
              <a:spLocks/>
            </p:cNvSpPr>
            <p:nvPr/>
          </p:nvSpPr>
          <p:spPr bwMode="auto">
            <a:xfrm>
              <a:off x="4035426" y="831851"/>
              <a:ext cx="276225" cy="276225"/>
            </a:xfrm>
            <a:custGeom>
              <a:avLst/>
              <a:gdLst>
                <a:gd name="T0" fmla="*/ 174 w 174"/>
                <a:gd name="T1" fmla="*/ 88 h 174"/>
                <a:gd name="T2" fmla="*/ 174 w 174"/>
                <a:gd name="T3" fmla="*/ 88 h 174"/>
                <a:gd name="T4" fmla="*/ 172 w 174"/>
                <a:gd name="T5" fmla="*/ 70 h 174"/>
                <a:gd name="T6" fmla="*/ 168 w 174"/>
                <a:gd name="T7" fmla="*/ 54 h 174"/>
                <a:gd name="T8" fmla="*/ 160 w 174"/>
                <a:gd name="T9" fmla="*/ 38 h 174"/>
                <a:gd name="T10" fmla="*/ 148 w 174"/>
                <a:gd name="T11" fmla="*/ 26 h 174"/>
                <a:gd name="T12" fmla="*/ 136 w 174"/>
                <a:gd name="T13" fmla="*/ 16 h 174"/>
                <a:gd name="T14" fmla="*/ 122 w 174"/>
                <a:gd name="T15" fmla="*/ 8 h 174"/>
                <a:gd name="T16" fmla="*/ 104 w 174"/>
                <a:gd name="T17" fmla="*/ 2 h 174"/>
                <a:gd name="T18" fmla="*/ 88 w 174"/>
                <a:gd name="T19" fmla="*/ 0 h 174"/>
                <a:gd name="T20" fmla="*/ 88 w 174"/>
                <a:gd name="T21" fmla="*/ 0 h 174"/>
                <a:gd name="T22" fmla="*/ 70 w 174"/>
                <a:gd name="T23" fmla="*/ 2 h 174"/>
                <a:gd name="T24" fmla="*/ 54 w 174"/>
                <a:gd name="T25" fmla="*/ 8 h 174"/>
                <a:gd name="T26" fmla="*/ 38 w 174"/>
                <a:gd name="T27" fmla="*/ 16 h 174"/>
                <a:gd name="T28" fmla="*/ 26 w 174"/>
                <a:gd name="T29" fmla="*/ 26 h 174"/>
                <a:gd name="T30" fmla="*/ 14 w 174"/>
                <a:gd name="T31" fmla="*/ 38 h 174"/>
                <a:gd name="T32" fmla="*/ 6 w 174"/>
                <a:gd name="T33" fmla="*/ 54 h 174"/>
                <a:gd name="T34" fmla="*/ 2 w 174"/>
                <a:gd name="T35" fmla="*/ 70 h 174"/>
                <a:gd name="T36" fmla="*/ 0 w 174"/>
                <a:gd name="T37" fmla="*/ 88 h 174"/>
                <a:gd name="T38" fmla="*/ 0 w 174"/>
                <a:gd name="T39" fmla="*/ 88 h 174"/>
                <a:gd name="T40" fmla="*/ 2 w 174"/>
                <a:gd name="T41" fmla="*/ 106 h 174"/>
                <a:gd name="T42" fmla="*/ 6 w 174"/>
                <a:gd name="T43" fmla="*/ 122 h 174"/>
                <a:gd name="T44" fmla="*/ 14 w 174"/>
                <a:gd name="T45" fmla="*/ 136 h 174"/>
                <a:gd name="T46" fmla="*/ 26 w 174"/>
                <a:gd name="T47" fmla="*/ 150 h 174"/>
                <a:gd name="T48" fmla="*/ 38 w 174"/>
                <a:gd name="T49" fmla="*/ 160 h 174"/>
                <a:gd name="T50" fmla="*/ 54 w 174"/>
                <a:gd name="T51" fmla="*/ 168 h 174"/>
                <a:gd name="T52" fmla="*/ 70 w 174"/>
                <a:gd name="T53" fmla="*/ 174 h 174"/>
                <a:gd name="T54" fmla="*/ 88 w 174"/>
                <a:gd name="T55" fmla="*/ 174 h 174"/>
                <a:gd name="T56" fmla="*/ 88 w 174"/>
                <a:gd name="T57" fmla="*/ 174 h 174"/>
                <a:gd name="T58" fmla="*/ 104 w 174"/>
                <a:gd name="T59" fmla="*/ 174 h 174"/>
                <a:gd name="T60" fmla="*/ 122 w 174"/>
                <a:gd name="T61" fmla="*/ 168 h 174"/>
                <a:gd name="T62" fmla="*/ 136 w 174"/>
                <a:gd name="T63" fmla="*/ 160 h 174"/>
                <a:gd name="T64" fmla="*/ 148 w 174"/>
                <a:gd name="T65" fmla="*/ 150 h 174"/>
                <a:gd name="T66" fmla="*/ 160 w 174"/>
                <a:gd name="T67" fmla="*/ 136 h 174"/>
                <a:gd name="T68" fmla="*/ 168 w 174"/>
                <a:gd name="T69" fmla="*/ 122 h 174"/>
                <a:gd name="T70" fmla="*/ 172 w 174"/>
                <a:gd name="T71" fmla="*/ 106 h 174"/>
                <a:gd name="T72" fmla="*/ 174 w 174"/>
                <a:gd name="T73" fmla="*/ 88 h 174"/>
                <a:gd name="T74" fmla="*/ 174 w 174"/>
                <a:gd name="T75"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4">
                  <a:moveTo>
                    <a:pt x="174" y="88"/>
                  </a:moveTo>
                  <a:lnTo>
                    <a:pt x="174" y="88"/>
                  </a:lnTo>
                  <a:lnTo>
                    <a:pt x="172" y="70"/>
                  </a:lnTo>
                  <a:lnTo>
                    <a:pt x="168" y="54"/>
                  </a:lnTo>
                  <a:lnTo>
                    <a:pt x="160" y="38"/>
                  </a:lnTo>
                  <a:lnTo>
                    <a:pt x="148" y="26"/>
                  </a:lnTo>
                  <a:lnTo>
                    <a:pt x="136" y="16"/>
                  </a:lnTo>
                  <a:lnTo>
                    <a:pt x="122" y="8"/>
                  </a:lnTo>
                  <a:lnTo>
                    <a:pt x="104" y="2"/>
                  </a:lnTo>
                  <a:lnTo>
                    <a:pt x="88" y="0"/>
                  </a:lnTo>
                  <a:lnTo>
                    <a:pt x="88" y="0"/>
                  </a:lnTo>
                  <a:lnTo>
                    <a:pt x="70" y="2"/>
                  </a:lnTo>
                  <a:lnTo>
                    <a:pt x="54" y="8"/>
                  </a:lnTo>
                  <a:lnTo>
                    <a:pt x="38" y="16"/>
                  </a:lnTo>
                  <a:lnTo>
                    <a:pt x="26" y="26"/>
                  </a:lnTo>
                  <a:lnTo>
                    <a:pt x="14" y="38"/>
                  </a:lnTo>
                  <a:lnTo>
                    <a:pt x="6" y="54"/>
                  </a:lnTo>
                  <a:lnTo>
                    <a:pt x="2" y="70"/>
                  </a:lnTo>
                  <a:lnTo>
                    <a:pt x="0" y="88"/>
                  </a:lnTo>
                  <a:lnTo>
                    <a:pt x="0" y="88"/>
                  </a:lnTo>
                  <a:lnTo>
                    <a:pt x="2" y="106"/>
                  </a:lnTo>
                  <a:lnTo>
                    <a:pt x="6" y="122"/>
                  </a:lnTo>
                  <a:lnTo>
                    <a:pt x="14" y="136"/>
                  </a:lnTo>
                  <a:lnTo>
                    <a:pt x="26" y="150"/>
                  </a:lnTo>
                  <a:lnTo>
                    <a:pt x="38" y="160"/>
                  </a:lnTo>
                  <a:lnTo>
                    <a:pt x="54" y="168"/>
                  </a:lnTo>
                  <a:lnTo>
                    <a:pt x="70" y="174"/>
                  </a:lnTo>
                  <a:lnTo>
                    <a:pt x="88" y="174"/>
                  </a:lnTo>
                  <a:lnTo>
                    <a:pt x="88" y="174"/>
                  </a:lnTo>
                  <a:lnTo>
                    <a:pt x="104" y="174"/>
                  </a:lnTo>
                  <a:lnTo>
                    <a:pt x="122" y="168"/>
                  </a:lnTo>
                  <a:lnTo>
                    <a:pt x="136" y="160"/>
                  </a:lnTo>
                  <a:lnTo>
                    <a:pt x="148" y="150"/>
                  </a:lnTo>
                  <a:lnTo>
                    <a:pt x="160" y="136"/>
                  </a:lnTo>
                  <a:lnTo>
                    <a:pt x="168" y="122"/>
                  </a:lnTo>
                  <a:lnTo>
                    <a:pt x="172" y="106"/>
                  </a:lnTo>
                  <a:lnTo>
                    <a:pt x="174" y="88"/>
                  </a:lnTo>
                  <a:lnTo>
                    <a:pt x="174" y="88"/>
                  </a:lnTo>
                  <a:close/>
                </a:path>
              </a:pathLst>
            </a:custGeom>
            <a:grpFill/>
            <a:ln w="2540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33" name="Rectangle 20">
              <a:extLst>
                <a:ext uri="{FF2B5EF4-FFF2-40B4-BE49-F238E27FC236}">
                  <a16:creationId xmlns:a16="http://schemas.microsoft.com/office/drawing/2014/main" id="{CDBA4BCB-346B-62F7-4DE2-3B5316812184}"/>
                </a:ext>
              </a:extLst>
            </p:cNvPr>
            <p:cNvSpPr>
              <a:spLocks noChangeArrowheads="1"/>
            </p:cNvSpPr>
            <p:nvPr/>
          </p:nvSpPr>
          <p:spPr bwMode="auto">
            <a:xfrm>
              <a:off x="3629026" y="763588"/>
              <a:ext cx="15875" cy="4111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34" name="Rectangle 21">
              <a:extLst>
                <a:ext uri="{FF2B5EF4-FFF2-40B4-BE49-F238E27FC236}">
                  <a16:creationId xmlns:a16="http://schemas.microsoft.com/office/drawing/2014/main" id="{8247D5C6-FBA2-EF2C-62F3-0F5404B469F8}"/>
                </a:ext>
              </a:extLst>
            </p:cNvPr>
            <p:cNvSpPr>
              <a:spLocks noChangeArrowheads="1"/>
            </p:cNvSpPr>
            <p:nvPr/>
          </p:nvSpPr>
          <p:spPr bwMode="auto">
            <a:xfrm>
              <a:off x="4722813" y="763588"/>
              <a:ext cx="15875" cy="4111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135" name="Group 134">
            <a:extLst>
              <a:ext uri="{FF2B5EF4-FFF2-40B4-BE49-F238E27FC236}">
                <a16:creationId xmlns:a16="http://schemas.microsoft.com/office/drawing/2014/main" id="{D8B992DD-393F-E57E-FB32-E8E188001B42}"/>
              </a:ext>
            </a:extLst>
          </p:cNvPr>
          <p:cNvGrpSpPr/>
          <p:nvPr/>
        </p:nvGrpSpPr>
        <p:grpSpPr>
          <a:xfrm rot="10800000" flipH="1">
            <a:off x="3294644" y="3102674"/>
            <a:ext cx="957263" cy="1103312"/>
            <a:chOff x="7020957" y="4366677"/>
            <a:chExt cx="957263" cy="1103312"/>
          </a:xfrm>
          <a:solidFill>
            <a:schemeClr val="accent2"/>
          </a:solidFill>
          <a:scene3d>
            <a:camera prst="orthographicFront">
              <a:rot lat="0" lon="0" rev="0"/>
            </a:camera>
            <a:lightRig rig="balanced" dir="t">
              <a:rot lat="0" lon="0" rev="8700000"/>
            </a:lightRig>
          </a:scene3d>
        </p:grpSpPr>
        <p:sp>
          <p:nvSpPr>
            <p:cNvPr id="136" name="Freeform 114">
              <a:extLst>
                <a:ext uri="{FF2B5EF4-FFF2-40B4-BE49-F238E27FC236}">
                  <a16:creationId xmlns:a16="http://schemas.microsoft.com/office/drawing/2014/main" id="{1C03CA78-1494-5C2B-B382-9CF12870083C}"/>
                </a:ext>
              </a:extLst>
            </p:cNvPr>
            <p:cNvSpPr>
              <a:spLocks/>
            </p:cNvSpPr>
            <p:nvPr/>
          </p:nvSpPr>
          <p:spPr bwMode="auto">
            <a:xfrm>
              <a:off x="7020957" y="4366677"/>
              <a:ext cx="925513" cy="922338"/>
            </a:xfrm>
            <a:custGeom>
              <a:avLst/>
              <a:gdLst>
                <a:gd name="T0" fmla="*/ 0 w 583"/>
                <a:gd name="T1" fmla="*/ 218 h 581"/>
                <a:gd name="T2" fmla="*/ 44 w 583"/>
                <a:gd name="T3" fmla="*/ 220 h 581"/>
                <a:gd name="T4" fmla="*/ 86 w 583"/>
                <a:gd name="T5" fmla="*/ 230 h 581"/>
                <a:gd name="T6" fmla="*/ 126 w 583"/>
                <a:gd name="T7" fmla="*/ 244 h 581"/>
                <a:gd name="T8" fmla="*/ 162 w 583"/>
                <a:gd name="T9" fmla="*/ 262 h 581"/>
                <a:gd name="T10" fmla="*/ 170 w 583"/>
                <a:gd name="T11" fmla="*/ 266 h 581"/>
                <a:gd name="T12" fmla="*/ 198 w 583"/>
                <a:gd name="T13" fmla="*/ 285 h 581"/>
                <a:gd name="T14" fmla="*/ 246 w 583"/>
                <a:gd name="T15" fmla="*/ 329 h 581"/>
                <a:gd name="T16" fmla="*/ 266 w 583"/>
                <a:gd name="T17" fmla="*/ 355 h 581"/>
                <a:gd name="T18" fmla="*/ 272 w 583"/>
                <a:gd name="T19" fmla="*/ 363 h 581"/>
                <a:gd name="T20" fmla="*/ 302 w 583"/>
                <a:gd name="T21" fmla="*/ 421 h 581"/>
                <a:gd name="T22" fmla="*/ 320 w 583"/>
                <a:gd name="T23" fmla="*/ 487 h 581"/>
                <a:gd name="T24" fmla="*/ 322 w 583"/>
                <a:gd name="T25" fmla="*/ 495 h 581"/>
                <a:gd name="T26" fmla="*/ 324 w 583"/>
                <a:gd name="T27" fmla="*/ 519 h 581"/>
                <a:gd name="T28" fmla="*/ 326 w 583"/>
                <a:gd name="T29" fmla="*/ 581 h 581"/>
                <a:gd name="T30" fmla="*/ 583 w 583"/>
                <a:gd name="T31" fmla="*/ 581 h 581"/>
                <a:gd name="T32" fmla="*/ 581 w 583"/>
                <a:gd name="T33" fmla="*/ 527 h 581"/>
                <a:gd name="T34" fmla="*/ 563 w 583"/>
                <a:gd name="T35" fmla="*/ 425 h 581"/>
                <a:gd name="T36" fmla="*/ 547 w 583"/>
                <a:gd name="T37" fmla="*/ 377 h 581"/>
                <a:gd name="T38" fmla="*/ 543 w 583"/>
                <a:gd name="T39" fmla="*/ 369 h 581"/>
                <a:gd name="T40" fmla="*/ 505 w 583"/>
                <a:gd name="T41" fmla="*/ 287 h 581"/>
                <a:gd name="T42" fmla="*/ 453 w 583"/>
                <a:gd name="T43" fmla="*/ 214 h 581"/>
                <a:gd name="T44" fmla="*/ 447 w 583"/>
                <a:gd name="T45" fmla="*/ 208 h 581"/>
                <a:gd name="T46" fmla="*/ 413 w 583"/>
                <a:gd name="T47" fmla="*/ 170 h 581"/>
                <a:gd name="T48" fmla="*/ 380 w 583"/>
                <a:gd name="T49" fmla="*/ 138 h 581"/>
                <a:gd name="T50" fmla="*/ 300 w 583"/>
                <a:gd name="T51" fmla="*/ 82 h 581"/>
                <a:gd name="T52" fmla="*/ 258 w 583"/>
                <a:gd name="T53" fmla="*/ 58 h 581"/>
                <a:gd name="T54" fmla="*/ 248 w 583"/>
                <a:gd name="T55" fmla="*/ 54 h 581"/>
                <a:gd name="T56" fmla="*/ 192 w 583"/>
                <a:gd name="T57" fmla="*/ 32 h 581"/>
                <a:gd name="T58" fmla="*/ 132 w 583"/>
                <a:gd name="T59" fmla="*/ 14 h 581"/>
                <a:gd name="T60" fmla="*/ 70 w 583"/>
                <a:gd name="T61" fmla="*/ 4 h 581"/>
                <a:gd name="T62" fmla="*/ 4 w 583"/>
                <a:gd name="T6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3" h="581">
                  <a:moveTo>
                    <a:pt x="0" y="218"/>
                  </a:moveTo>
                  <a:lnTo>
                    <a:pt x="0" y="218"/>
                  </a:lnTo>
                  <a:lnTo>
                    <a:pt x="22" y="218"/>
                  </a:lnTo>
                  <a:lnTo>
                    <a:pt x="44" y="220"/>
                  </a:lnTo>
                  <a:lnTo>
                    <a:pt x="64" y="224"/>
                  </a:lnTo>
                  <a:lnTo>
                    <a:pt x="86" y="230"/>
                  </a:lnTo>
                  <a:lnTo>
                    <a:pt x="106" y="236"/>
                  </a:lnTo>
                  <a:lnTo>
                    <a:pt x="126" y="244"/>
                  </a:lnTo>
                  <a:lnTo>
                    <a:pt x="144" y="252"/>
                  </a:lnTo>
                  <a:lnTo>
                    <a:pt x="162" y="262"/>
                  </a:lnTo>
                  <a:lnTo>
                    <a:pt x="162" y="262"/>
                  </a:lnTo>
                  <a:lnTo>
                    <a:pt x="170" y="266"/>
                  </a:lnTo>
                  <a:lnTo>
                    <a:pt x="170" y="266"/>
                  </a:lnTo>
                  <a:lnTo>
                    <a:pt x="198" y="285"/>
                  </a:lnTo>
                  <a:lnTo>
                    <a:pt x="222" y="305"/>
                  </a:lnTo>
                  <a:lnTo>
                    <a:pt x="246" y="329"/>
                  </a:lnTo>
                  <a:lnTo>
                    <a:pt x="266" y="355"/>
                  </a:lnTo>
                  <a:lnTo>
                    <a:pt x="266" y="355"/>
                  </a:lnTo>
                  <a:lnTo>
                    <a:pt x="272" y="363"/>
                  </a:lnTo>
                  <a:lnTo>
                    <a:pt x="272" y="363"/>
                  </a:lnTo>
                  <a:lnTo>
                    <a:pt x="288" y="391"/>
                  </a:lnTo>
                  <a:lnTo>
                    <a:pt x="302" y="421"/>
                  </a:lnTo>
                  <a:lnTo>
                    <a:pt x="312" y="453"/>
                  </a:lnTo>
                  <a:lnTo>
                    <a:pt x="320" y="487"/>
                  </a:lnTo>
                  <a:lnTo>
                    <a:pt x="320" y="487"/>
                  </a:lnTo>
                  <a:lnTo>
                    <a:pt x="322" y="495"/>
                  </a:lnTo>
                  <a:lnTo>
                    <a:pt x="322" y="495"/>
                  </a:lnTo>
                  <a:lnTo>
                    <a:pt x="324" y="519"/>
                  </a:lnTo>
                  <a:lnTo>
                    <a:pt x="326" y="543"/>
                  </a:lnTo>
                  <a:lnTo>
                    <a:pt x="326" y="581"/>
                  </a:lnTo>
                  <a:lnTo>
                    <a:pt x="583" y="581"/>
                  </a:lnTo>
                  <a:lnTo>
                    <a:pt x="583" y="581"/>
                  </a:lnTo>
                  <a:lnTo>
                    <a:pt x="583" y="553"/>
                  </a:lnTo>
                  <a:lnTo>
                    <a:pt x="581" y="527"/>
                  </a:lnTo>
                  <a:lnTo>
                    <a:pt x="575" y="475"/>
                  </a:lnTo>
                  <a:lnTo>
                    <a:pt x="563" y="425"/>
                  </a:lnTo>
                  <a:lnTo>
                    <a:pt x="547" y="377"/>
                  </a:lnTo>
                  <a:lnTo>
                    <a:pt x="547" y="377"/>
                  </a:lnTo>
                  <a:lnTo>
                    <a:pt x="543" y="369"/>
                  </a:lnTo>
                  <a:lnTo>
                    <a:pt x="543" y="369"/>
                  </a:lnTo>
                  <a:lnTo>
                    <a:pt x="525" y="327"/>
                  </a:lnTo>
                  <a:lnTo>
                    <a:pt x="505" y="287"/>
                  </a:lnTo>
                  <a:lnTo>
                    <a:pt x="481" y="250"/>
                  </a:lnTo>
                  <a:lnTo>
                    <a:pt x="453" y="214"/>
                  </a:lnTo>
                  <a:lnTo>
                    <a:pt x="453" y="214"/>
                  </a:lnTo>
                  <a:lnTo>
                    <a:pt x="447" y="208"/>
                  </a:lnTo>
                  <a:lnTo>
                    <a:pt x="447" y="208"/>
                  </a:lnTo>
                  <a:lnTo>
                    <a:pt x="413" y="170"/>
                  </a:lnTo>
                  <a:lnTo>
                    <a:pt x="413" y="170"/>
                  </a:lnTo>
                  <a:lnTo>
                    <a:pt x="380" y="138"/>
                  </a:lnTo>
                  <a:lnTo>
                    <a:pt x="340" y="108"/>
                  </a:lnTo>
                  <a:lnTo>
                    <a:pt x="300" y="82"/>
                  </a:lnTo>
                  <a:lnTo>
                    <a:pt x="258" y="58"/>
                  </a:lnTo>
                  <a:lnTo>
                    <a:pt x="258" y="58"/>
                  </a:lnTo>
                  <a:lnTo>
                    <a:pt x="248" y="54"/>
                  </a:lnTo>
                  <a:lnTo>
                    <a:pt x="248" y="54"/>
                  </a:lnTo>
                  <a:lnTo>
                    <a:pt x="220" y="42"/>
                  </a:lnTo>
                  <a:lnTo>
                    <a:pt x="192" y="32"/>
                  </a:lnTo>
                  <a:lnTo>
                    <a:pt x="162" y="22"/>
                  </a:lnTo>
                  <a:lnTo>
                    <a:pt x="132" y="14"/>
                  </a:lnTo>
                  <a:lnTo>
                    <a:pt x="100" y="8"/>
                  </a:lnTo>
                  <a:lnTo>
                    <a:pt x="70" y="4"/>
                  </a:lnTo>
                  <a:lnTo>
                    <a:pt x="38" y="2"/>
                  </a:lnTo>
                  <a:lnTo>
                    <a:pt x="4" y="0"/>
                  </a:lnTo>
                  <a:lnTo>
                    <a:pt x="0" y="218"/>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37" name="Freeform 115">
              <a:extLst>
                <a:ext uri="{FF2B5EF4-FFF2-40B4-BE49-F238E27FC236}">
                  <a16:creationId xmlns:a16="http://schemas.microsoft.com/office/drawing/2014/main" id="{483211AB-1853-AED7-5232-C1211151B0F8}"/>
                </a:ext>
              </a:extLst>
            </p:cNvPr>
            <p:cNvSpPr>
              <a:spLocks/>
            </p:cNvSpPr>
            <p:nvPr/>
          </p:nvSpPr>
          <p:spPr bwMode="auto">
            <a:xfrm>
              <a:off x="7020957" y="4366677"/>
              <a:ext cx="925513" cy="922338"/>
            </a:xfrm>
            <a:custGeom>
              <a:avLst/>
              <a:gdLst>
                <a:gd name="T0" fmla="*/ 0 w 583"/>
                <a:gd name="T1" fmla="*/ 218 h 581"/>
                <a:gd name="T2" fmla="*/ 44 w 583"/>
                <a:gd name="T3" fmla="*/ 220 h 581"/>
                <a:gd name="T4" fmla="*/ 86 w 583"/>
                <a:gd name="T5" fmla="*/ 230 h 581"/>
                <a:gd name="T6" fmla="*/ 126 w 583"/>
                <a:gd name="T7" fmla="*/ 244 h 581"/>
                <a:gd name="T8" fmla="*/ 162 w 583"/>
                <a:gd name="T9" fmla="*/ 262 h 581"/>
                <a:gd name="T10" fmla="*/ 170 w 583"/>
                <a:gd name="T11" fmla="*/ 266 h 581"/>
                <a:gd name="T12" fmla="*/ 198 w 583"/>
                <a:gd name="T13" fmla="*/ 285 h 581"/>
                <a:gd name="T14" fmla="*/ 246 w 583"/>
                <a:gd name="T15" fmla="*/ 329 h 581"/>
                <a:gd name="T16" fmla="*/ 266 w 583"/>
                <a:gd name="T17" fmla="*/ 355 h 581"/>
                <a:gd name="T18" fmla="*/ 272 w 583"/>
                <a:gd name="T19" fmla="*/ 363 h 581"/>
                <a:gd name="T20" fmla="*/ 302 w 583"/>
                <a:gd name="T21" fmla="*/ 421 h 581"/>
                <a:gd name="T22" fmla="*/ 320 w 583"/>
                <a:gd name="T23" fmla="*/ 487 h 581"/>
                <a:gd name="T24" fmla="*/ 322 w 583"/>
                <a:gd name="T25" fmla="*/ 495 h 581"/>
                <a:gd name="T26" fmla="*/ 324 w 583"/>
                <a:gd name="T27" fmla="*/ 519 h 581"/>
                <a:gd name="T28" fmla="*/ 326 w 583"/>
                <a:gd name="T29" fmla="*/ 581 h 581"/>
                <a:gd name="T30" fmla="*/ 583 w 583"/>
                <a:gd name="T31" fmla="*/ 581 h 581"/>
                <a:gd name="T32" fmla="*/ 581 w 583"/>
                <a:gd name="T33" fmla="*/ 527 h 581"/>
                <a:gd name="T34" fmla="*/ 563 w 583"/>
                <a:gd name="T35" fmla="*/ 425 h 581"/>
                <a:gd name="T36" fmla="*/ 547 w 583"/>
                <a:gd name="T37" fmla="*/ 377 h 581"/>
                <a:gd name="T38" fmla="*/ 543 w 583"/>
                <a:gd name="T39" fmla="*/ 369 h 581"/>
                <a:gd name="T40" fmla="*/ 505 w 583"/>
                <a:gd name="T41" fmla="*/ 287 h 581"/>
                <a:gd name="T42" fmla="*/ 453 w 583"/>
                <a:gd name="T43" fmla="*/ 214 h 581"/>
                <a:gd name="T44" fmla="*/ 447 w 583"/>
                <a:gd name="T45" fmla="*/ 208 h 581"/>
                <a:gd name="T46" fmla="*/ 413 w 583"/>
                <a:gd name="T47" fmla="*/ 170 h 581"/>
                <a:gd name="T48" fmla="*/ 380 w 583"/>
                <a:gd name="T49" fmla="*/ 138 h 581"/>
                <a:gd name="T50" fmla="*/ 300 w 583"/>
                <a:gd name="T51" fmla="*/ 82 h 581"/>
                <a:gd name="T52" fmla="*/ 258 w 583"/>
                <a:gd name="T53" fmla="*/ 58 h 581"/>
                <a:gd name="T54" fmla="*/ 248 w 583"/>
                <a:gd name="T55" fmla="*/ 54 h 581"/>
                <a:gd name="T56" fmla="*/ 192 w 583"/>
                <a:gd name="T57" fmla="*/ 32 h 581"/>
                <a:gd name="T58" fmla="*/ 132 w 583"/>
                <a:gd name="T59" fmla="*/ 14 h 581"/>
                <a:gd name="T60" fmla="*/ 70 w 583"/>
                <a:gd name="T61" fmla="*/ 4 h 581"/>
                <a:gd name="T62" fmla="*/ 4 w 583"/>
                <a:gd name="T6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3" h="581">
                  <a:moveTo>
                    <a:pt x="0" y="218"/>
                  </a:moveTo>
                  <a:lnTo>
                    <a:pt x="0" y="218"/>
                  </a:lnTo>
                  <a:lnTo>
                    <a:pt x="22" y="218"/>
                  </a:lnTo>
                  <a:lnTo>
                    <a:pt x="44" y="220"/>
                  </a:lnTo>
                  <a:lnTo>
                    <a:pt x="64" y="224"/>
                  </a:lnTo>
                  <a:lnTo>
                    <a:pt x="86" y="230"/>
                  </a:lnTo>
                  <a:lnTo>
                    <a:pt x="106" y="236"/>
                  </a:lnTo>
                  <a:lnTo>
                    <a:pt x="126" y="244"/>
                  </a:lnTo>
                  <a:lnTo>
                    <a:pt x="144" y="252"/>
                  </a:lnTo>
                  <a:lnTo>
                    <a:pt x="162" y="262"/>
                  </a:lnTo>
                  <a:lnTo>
                    <a:pt x="162" y="262"/>
                  </a:lnTo>
                  <a:lnTo>
                    <a:pt x="170" y="266"/>
                  </a:lnTo>
                  <a:lnTo>
                    <a:pt x="170" y="266"/>
                  </a:lnTo>
                  <a:lnTo>
                    <a:pt x="198" y="285"/>
                  </a:lnTo>
                  <a:lnTo>
                    <a:pt x="222" y="305"/>
                  </a:lnTo>
                  <a:lnTo>
                    <a:pt x="246" y="329"/>
                  </a:lnTo>
                  <a:lnTo>
                    <a:pt x="266" y="355"/>
                  </a:lnTo>
                  <a:lnTo>
                    <a:pt x="266" y="355"/>
                  </a:lnTo>
                  <a:lnTo>
                    <a:pt x="272" y="363"/>
                  </a:lnTo>
                  <a:lnTo>
                    <a:pt x="272" y="363"/>
                  </a:lnTo>
                  <a:lnTo>
                    <a:pt x="288" y="391"/>
                  </a:lnTo>
                  <a:lnTo>
                    <a:pt x="302" y="421"/>
                  </a:lnTo>
                  <a:lnTo>
                    <a:pt x="312" y="453"/>
                  </a:lnTo>
                  <a:lnTo>
                    <a:pt x="320" y="487"/>
                  </a:lnTo>
                  <a:lnTo>
                    <a:pt x="320" y="487"/>
                  </a:lnTo>
                  <a:lnTo>
                    <a:pt x="322" y="495"/>
                  </a:lnTo>
                  <a:lnTo>
                    <a:pt x="322" y="495"/>
                  </a:lnTo>
                  <a:lnTo>
                    <a:pt x="324" y="519"/>
                  </a:lnTo>
                  <a:lnTo>
                    <a:pt x="326" y="543"/>
                  </a:lnTo>
                  <a:lnTo>
                    <a:pt x="326" y="581"/>
                  </a:lnTo>
                  <a:lnTo>
                    <a:pt x="583" y="581"/>
                  </a:lnTo>
                  <a:lnTo>
                    <a:pt x="583" y="581"/>
                  </a:lnTo>
                  <a:lnTo>
                    <a:pt x="583" y="553"/>
                  </a:lnTo>
                  <a:lnTo>
                    <a:pt x="581" y="527"/>
                  </a:lnTo>
                  <a:lnTo>
                    <a:pt x="575" y="475"/>
                  </a:lnTo>
                  <a:lnTo>
                    <a:pt x="563" y="425"/>
                  </a:lnTo>
                  <a:lnTo>
                    <a:pt x="547" y="377"/>
                  </a:lnTo>
                  <a:lnTo>
                    <a:pt x="547" y="377"/>
                  </a:lnTo>
                  <a:lnTo>
                    <a:pt x="543" y="369"/>
                  </a:lnTo>
                  <a:lnTo>
                    <a:pt x="543" y="369"/>
                  </a:lnTo>
                  <a:lnTo>
                    <a:pt x="525" y="327"/>
                  </a:lnTo>
                  <a:lnTo>
                    <a:pt x="505" y="287"/>
                  </a:lnTo>
                  <a:lnTo>
                    <a:pt x="481" y="250"/>
                  </a:lnTo>
                  <a:lnTo>
                    <a:pt x="453" y="214"/>
                  </a:lnTo>
                  <a:lnTo>
                    <a:pt x="453" y="214"/>
                  </a:lnTo>
                  <a:lnTo>
                    <a:pt x="447" y="208"/>
                  </a:lnTo>
                  <a:lnTo>
                    <a:pt x="447" y="208"/>
                  </a:lnTo>
                  <a:lnTo>
                    <a:pt x="413" y="170"/>
                  </a:lnTo>
                  <a:lnTo>
                    <a:pt x="413" y="170"/>
                  </a:lnTo>
                  <a:lnTo>
                    <a:pt x="380" y="138"/>
                  </a:lnTo>
                  <a:lnTo>
                    <a:pt x="340" y="108"/>
                  </a:lnTo>
                  <a:lnTo>
                    <a:pt x="300" y="82"/>
                  </a:lnTo>
                  <a:lnTo>
                    <a:pt x="258" y="58"/>
                  </a:lnTo>
                  <a:lnTo>
                    <a:pt x="258" y="58"/>
                  </a:lnTo>
                  <a:lnTo>
                    <a:pt x="248" y="54"/>
                  </a:lnTo>
                  <a:lnTo>
                    <a:pt x="248" y="54"/>
                  </a:lnTo>
                  <a:lnTo>
                    <a:pt x="220" y="42"/>
                  </a:lnTo>
                  <a:lnTo>
                    <a:pt x="192" y="32"/>
                  </a:lnTo>
                  <a:lnTo>
                    <a:pt x="162" y="22"/>
                  </a:lnTo>
                  <a:lnTo>
                    <a:pt x="132" y="14"/>
                  </a:lnTo>
                  <a:lnTo>
                    <a:pt x="100" y="8"/>
                  </a:lnTo>
                  <a:lnTo>
                    <a:pt x="70" y="4"/>
                  </a:lnTo>
                  <a:lnTo>
                    <a:pt x="38" y="2"/>
                  </a:lnTo>
                  <a:lnTo>
                    <a:pt x="4" y="0"/>
                  </a:lnTo>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38" name="Freeform 120">
              <a:extLst>
                <a:ext uri="{FF2B5EF4-FFF2-40B4-BE49-F238E27FC236}">
                  <a16:creationId xmlns:a16="http://schemas.microsoft.com/office/drawing/2014/main" id="{156F47A6-5630-3ABE-D8F4-4F65E13B0584}"/>
                </a:ext>
              </a:extLst>
            </p:cNvPr>
            <p:cNvSpPr>
              <a:spLocks/>
            </p:cNvSpPr>
            <p:nvPr/>
          </p:nvSpPr>
          <p:spPr bwMode="auto">
            <a:xfrm>
              <a:off x="7513082" y="5403314"/>
              <a:ext cx="461963" cy="66675"/>
            </a:xfrm>
            <a:custGeom>
              <a:avLst/>
              <a:gdLst>
                <a:gd name="T0" fmla="*/ 273 w 291"/>
                <a:gd name="T1" fmla="*/ 42 h 42"/>
                <a:gd name="T2" fmla="*/ 291 w 291"/>
                <a:gd name="T3" fmla="*/ 0 h 42"/>
                <a:gd name="T4" fmla="*/ 0 w 291"/>
                <a:gd name="T5" fmla="*/ 0 h 42"/>
                <a:gd name="T6" fmla="*/ 16 w 291"/>
                <a:gd name="T7" fmla="*/ 42 h 42"/>
                <a:gd name="T8" fmla="*/ 273 w 291"/>
                <a:gd name="T9" fmla="*/ 42 h 42"/>
              </a:gdLst>
              <a:ahLst/>
              <a:cxnLst>
                <a:cxn ang="0">
                  <a:pos x="T0" y="T1"/>
                </a:cxn>
                <a:cxn ang="0">
                  <a:pos x="T2" y="T3"/>
                </a:cxn>
                <a:cxn ang="0">
                  <a:pos x="T4" y="T5"/>
                </a:cxn>
                <a:cxn ang="0">
                  <a:pos x="T6" y="T7"/>
                </a:cxn>
                <a:cxn ang="0">
                  <a:pos x="T8" y="T9"/>
                </a:cxn>
              </a:cxnLst>
              <a:rect l="0" t="0" r="r" b="b"/>
              <a:pathLst>
                <a:path w="291" h="42">
                  <a:moveTo>
                    <a:pt x="273" y="42"/>
                  </a:moveTo>
                  <a:lnTo>
                    <a:pt x="291" y="0"/>
                  </a:lnTo>
                  <a:lnTo>
                    <a:pt x="0" y="0"/>
                  </a:lnTo>
                  <a:lnTo>
                    <a:pt x="16" y="42"/>
                  </a:lnTo>
                  <a:lnTo>
                    <a:pt x="273" y="42"/>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39" name="Rectangle 121">
              <a:extLst>
                <a:ext uri="{FF2B5EF4-FFF2-40B4-BE49-F238E27FC236}">
                  <a16:creationId xmlns:a16="http://schemas.microsoft.com/office/drawing/2014/main" id="{24AAC01A-241F-739C-FD29-9F1D696E40F6}"/>
                </a:ext>
              </a:extLst>
            </p:cNvPr>
            <p:cNvSpPr>
              <a:spLocks noChangeArrowheads="1"/>
            </p:cNvSpPr>
            <p:nvPr/>
          </p:nvSpPr>
          <p:spPr bwMode="auto">
            <a:xfrm>
              <a:off x="7513082" y="5320764"/>
              <a:ext cx="461963" cy="8255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40" name="Freeform 122">
              <a:extLst>
                <a:ext uri="{FF2B5EF4-FFF2-40B4-BE49-F238E27FC236}">
                  <a16:creationId xmlns:a16="http://schemas.microsoft.com/office/drawing/2014/main" id="{511859F9-6080-9F95-7F85-7FFBBD5EDC9E}"/>
                </a:ext>
              </a:extLst>
            </p:cNvPr>
            <p:cNvSpPr>
              <a:spLocks/>
            </p:cNvSpPr>
            <p:nvPr/>
          </p:nvSpPr>
          <p:spPr bwMode="auto">
            <a:xfrm>
              <a:off x="7509907" y="5247739"/>
              <a:ext cx="468313" cy="73025"/>
            </a:xfrm>
            <a:custGeom>
              <a:avLst/>
              <a:gdLst>
                <a:gd name="T0" fmla="*/ 293 w 295"/>
                <a:gd name="T1" fmla="*/ 46 h 46"/>
                <a:gd name="T2" fmla="*/ 293 w 295"/>
                <a:gd name="T3" fmla="*/ 44 h 46"/>
                <a:gd name="T4" fmla="*/ 293 w 295"/>
                <a:gd name="T5" fmla="*/ 44 h 46"/>
                <a:gd name="T6" fmla="*/ 295 w 295"/>
                <a:gd name="T7" fmla="*/ 36 h 46"/>
                <a:gd name="T8" fmla="*/ 295 w 295"/>
                <a:gd name="T9" fmla="*/ 28 h 46"/>
                <a:gd name="T10" fmla="*/ 293 w 295"/>
                <a:gd name="T11" fmla="*/ 20 h 46"/>
                <a:gd name="T12" fmla="*/ 291 w 295"/>
                <a:gd name="T13" fmla="*/ 14 h 46"/>
                <a:gd name="T14" fmla="*/ 285 w 295"/>
                <a:gd name="T15" fmla="*/ 8 h 46"/>
                <a:gd name="T16" fmla="*/ 279 w 295"/>
                <a:gd name="T17" fmla="*/ 4 h 46"/>
                <a:gd name="T18" fmla="*/ 271 w 295"/>
                <a:gd name="T19" fmla="*/ 0 h 46"/>
                <a:gd name="T20" fmla="*/ 263 w 295"/>
                <a:gd name="T21" fmla="*/ 0 h 46"/>
                <a:gd name="T22" fmla="*/ 32 w 295"/>
                <a:gd name="T23" fmla="*/ 0 h 46"/>
                <a:gd name="T24" fmla="*/ 32 w 295"/>
                <a:gd name="T25" fmla="*/ 0 h 46"/>
                <a:gd name="T26" fmla="*/ 24 w 295"/>
                <a:gd name="T27" fmla="*/ 0 h 46"/>
                <a:gd name="T28" fmla="*/ 18 w 295"/>
                <a:gd name="T29" fmla="*/ 4 h 46"/>
                <a:gd name="T30" fmla="*/ 10 w 295"/>
                <a:gd name="T31" fmla="*/ 8 h 46"/>
                <a:gd name="T32" fmla="*/ 6 w 295"/>
                <a:gd name="T33" fmla="*/ 14 h 46"/>
                <a:gd name="T34" fmla="*/ 2 w 295"/>
                <a:gd name="T35" fmla="*/ 20 h 46"/>
                <a:gd name="T36" fmla="*/ 0 w 295"/>
                <a:gd name="T37" fmla="*/ 28 h 46"/>
                <a:gd name="T38" fmla="*/ 0 w 295"/>
                <a:gd name="T39" fmla="*/ 34 h 46"/>
                <a:gd name="T40" fmla="*/ 2 w 295"/>
                <a:gd name="T41" fmla="*/ 42 h 46"/>
                <a:gd name="T42" fmla="*/ 2 w 295"/>
                <a:gd name="T43" fmla="*/ 46 h 46"/>
                <a:gd name="T44" fmla="*/ 293 w 295"/>
                <a:gd name="T4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5" h="46">
                  <a:moveTo>
                    <a:pt x="293" y="46"/>
                  </a:moveTo>
                  <a:lnTo>
                    <a:pt x="293" y="44"/>
                  </a:lnTo>
                  <a:lnTo>
                    <a:pt x="293" y="44"/>
                  </a:lnTo>
                  <a:lnTo>
                    <a:pt x="295" y="36"/>
                  </a:lnTo>
                  <a:lnTo>
                    <a:pt x="295" y="28"/>
                  </a:lnTo>
                  <a:lnTo>
                    <a:pt x="293" y="20"/>
                  </a:lnTo>
                  <a:lnTo>
                    <a:pt x="291" y="14"/>
                  </a:lnTo>
                  <a:lnTo>
                    <a:pt x="285" y="8"/>
                  </a:lnTo>
                  <a:lnTo>
                    <a:pt x="279" y="4"/>
                  </a:lnTo>
                  <a:lnTo>
                    <a:pt x="271" y="0"/>
                  </a:lnTo>
                  <a:lnTo>
                    <a:pt x="263" y="0"/>
                  </a:lnTo>
                  <a:lnTo>
                    <a:pt x="32" y="0"/>
                  </a:lnTo>
                  <a:lnTo>
                    <a:pt x="32" y="0"/>
                  </a:lnTo>
                  <a:lnTo>
                    <a:pt x="24" y="0"/>
                  </a:lnTo>
                  <a:lnTo>
                    <a:pt x="18" y="4"/>
                  </a:lnTo>
                  <a:lnTo>
                    <a:pt x="10" y="8"/>
                  </a:lnTo>
                  <a:lnTo>
                    <a:pt x="6" y="14"/>
                  </a:lnTo>
                  <a:lnTo>
                    <a:pt x="2" y="20"/>
                  </a:lnTo>
                  <a:lnTo>
                    <a:pt x="0" y="28"/>
                  </a:lnTo>
                  <a:lnTo>
                    <a:pt x="0" y="34"/>
                  </a:lnTo>
                  <a:lnTo>
                    <a:pt x="2" y="42"/>
                  </a:lnTo>
                  <a:lnTo>
                    <a:pt x="2" y="46"/>
                  </a:lnTo>
                  <a:lnTo>
                    <a:pt x="293" y="46"/>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44" name="Freeform 133">
              <a:extLst>
                <a:ext uri="{FF2B5EF4-FFF2-40B4-BE49-F238E27FC236}">
                  <a16:creationId xmlns:a16="http://schemas.microsoft.com/office/drawing/2014/main" id="{CF06131D-6705-1804-ADF8-12D237C5B903}"/>
                </a:ext>
              </a:extLst>
            </p:cNvPr>
            <p:cNvSpPr>
              <a:spLocks/>
            </p:cNvSpPr>
            <p:nvPr/>
          </p:nvSpPr>
          <p:spPr bwMode="auto">
            <a:xfrm>
              <a:off x="7528957" y="4952464"/>
              <a:ext cx="360363" cy="200025"/>
            </a:xfrm>
            <a:custGeom>
              <a:avLst/>
              <a:gdLst>
                <a:gd name="T0" fmla="*/ 0 w 227"/>
                <a:gd name="T1" fmla="*/ 118 h 126"/>
                <a:gd name="T2" fmla="*/ 0 w 227"/>
                <a:gd name="T3" fmla="*/ 118 h 126"/>
                <a:gd name="T4" fmla="*/ 2 w 227"/>
                <a:gd name="T5" fmla="*/ 126 h 126"/>
                <a:gd name="T6" fmla="*/ 227 w 227"/>
                <a:gd name="T7" fmla="*/ 8 h 126"/>
                <a:gd name="T8" fmla="*/ 227 w 227"/>
                <a:gd name="T9" fmla="*/ 8 h 126"/>
                <a:gd name="T10" fmla="*/ 223 w 227"/>
                <a:gd name="T11" fmla="*/ 0 h 126"/>
                <a:gd name="T12" fmla="*/ 0 w 227"/>
                <a:gd name="T13" fmla="*/ 118 h 126"/>
              </a:gdLst>
              <a:ahLst/>
              <a:cxnLst>
                <a:cxn ang="0">
                  <a:pos x="T0" y="T1"/>
                </a:cxn>
                <a:cxn ang="0">
                  <a:pos x="T2" y="T3"/>
                </a:cxn>
                <a:cxn ang="0">
                  <a:pos x="T4" y="T5"/>
                </a:cxn>
                <a:cxn ang="0">
                  <a:pos x="T6" y="T7"/>
                </a:cxn>
                <a:cxn ang="0">
                  <a:pos x="T8" y="T9"/>
                </a:cxn>
                <a:cxn ang="0">
                  <a:pos x="T10" y="T11"/>
                </a:cxn>
                <a:cxn ang="0">
                  <a:pos x="T12" y="T13"/>
                </a:cxn>
              </a:cxnLst>
              <a:rect l="0" t="0" r="r" b="b"/>
              <a:pathLst>
                <a:path w="227" h="126">
                  <a:moveTo>
                    <a:pt x="0" y="118"/>
                  </a:moveTo>
                  <a:lnTo>
                    <a:pt x="0" y="118"/>
                  </a:lnTo>
                  <a:lnTo>
                    <a:pt x="2" y="126"/>
                  </a:lnTo>
                  <a:lnTo>
                    <a:pt x="227" y="8"/>
                  </a:lnTo>
                  <a:lnTo>
                    <a:pt x="227" y="8"/>
                  </a:lnTo>
                  <a:lnTo>
                    <a:pt x="223" y="0"/>
                  </a:lnTo>
                  <a:lnTo>
                    <a:pt x="0" y="118"/>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45" name="Freeform 134">
              <a:extLst>
                <a:ext uri="{FF2B5EF4-FFF2-40B4-BE49-F238E27FC236}">
                  <a16:creationId xmlns:a16="http://schemas.microsoft.com/office/drawing/2014/main" id="{91916D84-E8AA-18F3-9E2F-887754F9B8C3}"/>
                </a:ext>
              </a:extLst>
            </p:cNvPr>
            <p:cNvSpPr>
              <a:spLocks/>
            </p:cNvSpPr>
            <p:nvPr/>
          </p:nvSpPr>
          <p:spPr bwMode="auto">
            <a:xfrm>
              <a:off x="7443232" y="4696877"/>
              <a:ext cx="296863" cy="246063"/>
            </a:xfrm>
            <a:custGeom>
              <a:avLst/>
              <a:gdLst>
                <a:gd name="T0" fmla="*/ 0 w 187"/>
                <a:gd name="T1" fmla="*/ 147 h 155"/>
                <a:gd name="T2" fmla="*/ 0 w 187"/>
                <a:gd name="T3" fmla="*/ 147 h 155"/>
                <a:gd name="T4" fmla="*/ 6 w 187"/>
                <a:gd name="T5" fmla="*/ 155 h 155"/>
                <a:gd name="T6" fmla="*/ 187 w 187"/>
                <a:gd name="T7" fmla="*/ 6 h 155"/>
                <a:gd name="T8" fmla="*/ 187 w 187"/>
                <a:gd name="T9" fmla="*/ 6 h 155"/>
                <a:gd name="T10" fmla="*/ 181 w 187"/>
                <a:gd name="T11" fmla="*/ 0 h 155"/>
                <a:gd name="T12" fmla="*/ 0 w 187"/>
                <a:gd name="T13" fmla="*/ 147 h 155"/>
              </a:gdLst>
              <a:ahLst/>
              <a:cxnLst>
                <a:cxn ang="0">
                  <a:pos x="T0" y="T1"/>
                </a:cxn>
                <a:cxn ang="0">
                  <a:pos x="T2" y="T3"/>
                </a:cxn>
                <a:cxn ang="0">
                  <a:pos x="T4" y="T5"/>
                </a:cxn>
                <a:cxn ang="0">
                  <a:pos x="T6" y="T7"/>
                </a:cxn>
                <a:cxn ang="0">
                  <a:pos x="T8" y="T9"/>
                </a:cxn>
                <a:cxn ang="0">
                  <a:pos x="T10" y="T11"/>
                </a:cxn>
                <a:cxn ang="0">
                  <a:pos x="T12" y="T13"/>
                </a:cxn>
              </a:cxnLst>
              <a:rect l="0" t="0" r="r" b="b"/>
              <a:pathLst>
                <a:path w="187" h="155">
                  <a:moveTo>
                    <a:pt x="0" y="147"/>
                  </a:moveTo>
                  <a:lnTo>
                    <a:pt x="0" y="147"/>
                  </a:lnTo>
                  <a:lnTo>
                    <a:pt x="6" y="155"/>
                  </a:lnTo>
                  <a:lnTo>
                    <a:pt x="187" y="6"/>
                  </a:lnTo>
                  <a:lnTo>
                    <a:pt x="187" y="6"/>
                  </a:lnTo>
                  <a:lnTo>
                    <a:pt x="181" y="0"/>
                  </a:lnTo>
                  <a:lnTo>
                    <a:pt x="0" y="147"/>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46" name="Freeform 135">
              <a:extLst>
                <a:ext uri="{FF2B5EF4-FFF2-40B4-BE49-F238E27FC236}">
                  <a16:creationId xmlns:a16="http://schemas.microsoft.com/office/drawing/2014/main" id="{FDA670E9-0E64-9A25-815B-8E8C7940C152}"/>
                </a:ext>
              </a:extLst>
            </p:cNvPr>
            <p:cNvSpPr>
              <a:spLocks/>
            </p:cNvSpPr>
            <p:nvPr/>
          </p:nvSpPr>
          <p:spPr bwMode="auto">
            <a:xfrm>
              <a:off x="7278132" y="4452402"/>
              <a:ext cx="152400" cy="336550"/>
            </a:xfrm>
            <a:custGeom>
              <a:avLst/>
              <a:gdLst>
                <a:gd name="T0" fmla="*/ 0 w 96"/>
                <a:gd name="T1" fmla="*/ 208 h 212"/>
                <a:gd name="T2" fmla="*/ 0 w 96"/>
                <a:gd name="T3" fmla="*/ 208 h 212"/>
                <a:gd name="T4" fmla="*/ 8 w 96"/>
                <a:gd name="T5" fmla="*/ 212 h 212"/>
                <a:gd name="T6" fmla="*/ 96 w 96"/>
                <a:gd name="T7" fmla="*/ 4 h 212"/>
                <a:gd name="T8" fmla="*/ 96 w 96"/>
                <a:gd name="T9" fmla="*/ 4 h 212"/>
                <a:gd name="T10" fmla="*/ 86 w 96"/>
                <a:gd name="T11" fmla="*/ 0 h 212"/>
                <a:gd name="T12" fmla="*/ 0 w 96"/>
                <a:gd name="T13" fmla="*/ 208 h 212"/>
              </a:gdLst>
              <a:ahLst/>
              <a:cxnLst>
                <a:cxn ang="0">
                  <a:pos x="T0" y="T1"/>
                </a:cxn>
                <a:cxn ang="0">
                  <a:pos x="T2" y="T3"/>
                </a:cxn>
                <a:cxn ang="0">
                  <a:pos x="T4" y="T5"/>
                </a:cxn>
                <a:cxn ang="0">
                  <a:pos x="T6" y="T7"/>
                </a:cxn>
                <a:cxn ang="0">
                  <a:pos x="T8" y="T9"/>
                </a:cxn>
                <a:cxn ang="0">
                  <a:pos x="T10" y="T11"/>
                </a:cxn>
                <a:cxn ang="0">
                  <a:pos x="T12" y="T13"/>
                </a:cxn>
              </a:cxnLst>
              <a:rect l="0" t="0" r="r" b="b"/>
              <a:pathLst>
                <a:path w="96" h="212">
                  <a:moveTo>
                    <a:pt x="0" y="208"/>
                  </a:moveTo>
                  <a:lnTo>
                    <a:pt x="0" y="208"/>
                  </a:lnTo>
                  <a:lnTo>
                    <a:pt x="8" y="212"/>
                  </a:lnTo>
                  <a:lnTo>
                    <a:pt x="96" y="4"/>
                  </a:lnTo>
                  <a:lnTo>
                    <a:pt x="96" y="4"/>
                  </a:lnTo>
                  <a:lnTo>
                    <a:pt x="86" y="0"/>
                  </a:lnTo>
                  <a:lnTo>
                    <a:pt x="0" y="208"/>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147" name="Group 146">
            <a:extLst>
              <a:ext uri="{FF2B5EF4-FFF2-40B4-BE49-F238E27FC236}">
                <a16:creationId xmlns:a16="http://schemas.microsoft.com/office/drawing/2014/main" id="{B1E150DA-7C51-3E4C-0183-B3D56F762A3A}"/>
              </a:ext>
            </a:extLst>
          </p:cNvPr>
          <p:cNvGrpSpPr/>
          <p:nvPr/>
        </p:nvGrpSpPr>
        <p:grpSpPr>
          <a:xfrm rot="10800000">
            <a:off x="1541208" y="3659096"/>
            <a:ext cx="1885950" cy="858838"/>
            <a:chOff x="3246438" y="484188"/>
            <a:chExt cx="1885950" cy="858838"/>
          </a:xfrm>
          <a:solidFill>
            <a:schemeClr val="accent2"/>
          </a:solidFill>
          <a:scene3d>
            <a:camera prst="orthographicFront">
              <a:rot lat="0" lon="0" rev="0"/>
            </a:camera>
            <a:lightRig rig="balanced" dir="t">
              <a:rot lat="0" lon="0" rev="8700000"/>
            </a:lightRig>
          </a:scene3d>
        </p:grpSpPr>
        <p:sp>
          <p:nvSpPr>
            <p:cNvPr id="148" name="Rectangle 6">
              <a:extLst>
                <a:ext uri="{FF2B5EF4-FFF2-40B4-BE49-F238E27FC236}">
                  <a16:creationId xmlns:a16="http://schemas.microsoft.com/office/drawing/2014/main" id="{74043E0D-A268-EA00-3C5D-6F4F8EC5D7D9}"/>
                </a:ext>
              </a:extLst>
            </p:cNvPr>
            <p:cNvSpPr>
              <a:spLocks noChangeArrowheads="1"/>
            </p:cNvSpPr>
            <p:nvPr/>
          </p:nvSpPr>
          <p:spPr bwMode="auto">
            <a:xfrm>
              <a:off x="3421063" y="763588"/>
              <a:ext cx="1609725" cy="4111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49" name="Freeform 7">
              <a:extLst>
                <a:ext uri="{FF2B5EF4-FFF2-40B4-BE49-F238E27FC236}">
                  <a16:creationId xmlns:a16="http://schemas.microsoft.com/office/drawing/2014/main" id="{2E21CA70-A9A7-F339-8587-FF72218E45B1}"/>
                </a:ext>
              </a:extLst>
            </p:cNvPr>
            <p:cNvSpPr>
              <a:spLocks/>
            </p:cNvSpPr>
            <p:nvPr/>
          </p:nvSpPr>
          <p:spPr bwMode="auto">
            <a:xfrm>
              <a:off x="3405188" y="741363"/>
              <a:ext cx="65088" cy="461963"/>
            </a:xfrm>
            <a:custGeom>
              <a:avLst/>
              <a:gdLst>
                <a:gd name="T0" fmla="*/ 41 w 41"/>
                <a:gd name="T1" fmla="*/ 273 h 291"/>
                <a:gd name="T2" fmla="*/ 0 w 41"/>
                <a:gd name="T3" fmla="*/ 291 h 291"/>
                <a:gd name="T4" fmla="*/ 0 w 41"/>
                <a:gd name="T5" fmla="*/ 0 h 291"/>
                <a:gd name="T6" fmla="*/ 41 w 41"/>
                <a:gd name="T7" fmla="*/ 14 h 291"/>
                <a:gd name="T8" fmla="*/ 41 w 41"/>
                <a:gd name="T9" fmla="*/ 273 h 291"/>
              </a:gdLst>
              <a:ahLst/>
              <a:cxnLst>
                <a:cxn ang="0">
                  <a:pos x="T0" y="T1"/>
                </a:cxn>
                <a:cxn ang="0">
                  <a:pos x="T2" y="T3"/>
                </a:cxn>
                <a:cxn ang="0">
                  <a:pos x="T4" y="T5"/>
                </a:cxn>
                <a:cxn ang="0">
                  <a:pos x="T6" y="T7"/>
                </a:cxn>
                <a:cxn ang="0">
                  <a:pos x="T8" y="T9"/>
                </a:cxn>
              </a:cxnLst>
              <a:rect l="0" t="0" r="r" b="b"/>
              <a:pathLst>
                <a:path w="41" h="291">
                  <a:moveTo>
                    <a:pt x="41" y="273"/>
                  </a:moveTo>
                  <a:lnTo>
                    <a:pt x="0" y="291"/>
                  </a:lnTo>
                  <a:lnTo>
                    <a:pt x="0" y="0"/>
                  </a:lnTo>
                  <a:lnTo>
                    <a:pt x="41" y="14"/>
                  </a:lnTo>
                  <a:lnTo>
                    <a:pt x="41" y="273"/>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50" name="Rectangle 8">
              <a:extLst>
                <a:ext uri="{FF2B5EF4-FFF2-40B4-BE49-F238E27FC236}">
                  <a16:creationId xmlns:a16="http://schemas.microsoft.com/office/drawing/2014/main" id="{8B752C0A-CBFB-AD14-5C5A-F85CAFD4F43D}"/>
                </a:ext>
              </a:extLst>
            </p:cNvPr>
            <p:cNvSpPr>
              <a:spLocks noChangeArrowheads="1"/>
            </p:cNvSpPr>
            <p:nvPr/>
          </p:nvSpPr>
          <p:spPr bwMode="auto">
            <a:xfrm>
              <a:off x="3319463" y="741363"/>
              <a:ext cx="85725" cy="4619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51" name="Freeform 9">
              <a:extLst>
                <a:ext uri="{FF2B5EF4-FFF2-40B4-BE49-F238E27FC236}">
                  <a16:creationId xmlns:a16="http://schemas.microsoft.com/office/drawing/2014/main" id="{80C061C8-8911-8683-D727-8AC94D8D8BB1}"/>
                </a:ext>
              </a:extLst>
            </p:cNvPr>
            <p:cNvSpPr>
              <a:spLocks/>
            </p:cNvSpPr>
            <p:nvPr/>
          </p:nvSpPr>
          <p:spPr bwMode="auto">
            <a:xfrm>
              <a:off x="3246438" y="735013"/>
              <a:ext cx="73025" cy="471488"/>
            </a:xfrm>
            <a:custGeom>
              <a:avLst/>
              <a:gdLst>
                <a:gd name="T0" fmla="*/ 46 w 46"/>
                <a:gd name="T1" fmla="*/ 295 h 297"/>
                <a:gd name="T2" fmla="*/ 46 w 46"/>
                <a:gd name="T3" fmla="*/ 295 h 297"/>
                <a:gd name="T4" fmla="*/ 46 w 46"/>
                <a:gd name="T5" fmla="*/ 295 h 297"/>
                <a:gd name="T6" fmla="*/ 38 w 46"/>
                <a:gd name="T7" fmla="*/ 297 h 297"/>
                <a:gd name="T8" fmla="*/ 30 w 46"/>
                <a:gd name="T9" fmla="*/ 297 h 297"/>
                <a:gd name="T10" fmla="*/ 22 w 46"/>
                <a:gd name="T11" fmla="*/ 295 h 297"/>
                <a:gd name="T12" fmla="*/ 16 w 46"/>
                <a:gd name="T13" fmla="*/ 291 h 297"/>
                <a:gd name="T14" fmla="*/ 10 w 46"/>
                <a:gd name="T15" fmla="*/ 287 h 297"/>
                <a:gd name="T16" fmla="*/ 6 w 46"/>
                <a:gd name="T17" fmla="*/ 281 h 297"/>
                <a:gd name="T18" fmla="*/ 2 w 46"/>
                <a:gd name="T19" fmla="*/ 273 h 297"/>
                <a:gd name="T20" fmla="*/ 0 w 46"/>
                <a:gd name="T21" fmla="*/ 265 h 297"/>
                <a:gd name="T22" fmla="*/ 0 w 46"/>
                <a:gd name="T23" fmla="*/ 33 h 297"/>
                <a:gd name="T24" fmla="*/ 0 w 46"/>
                <a:gd name="T25" fmla="*/ 33 h 297"/>
                <a:gd name="T26" fmla="*/ 2 w 46"/>
                <a:gd name="T27" fmla="*/ 26 h 297"/>
                <a:gd name="T28" fmla="*/ 4 w 46"/>
                <a:gd name="T29" fmla="*/ 18 h 297"/>
                <a:gd name="T30" fmla="*/ 10 w 46"/>
                <a:gd name="T31" fmla="*/ 12 h 297"/>
                <a:gd name="T32" fmla="*/ 14 w 46"/>
                <a:gd name="T33" fmla="*/ 6 h 297"/>
                <a:gd name="T34" fmla="*/ 22 w 46"/>
                <a:gd name="T35" fmla="*/ 4 h 297"/>
                <a:gd name="T36" fmla="*/ 28 w 46"/>
                <a:gd name="T37" fmla="*/ 2 h 297"/>
                <a:gd name="T38" fmla="*/ 36 w 46"/>
                <a:gd name="T39" fmla="*/ 0 h 297"/>
                <a:gd name="T40" fmla="*/ 44 w 46"/>
                <a:gd name="T41" fmla="*/ 2 h 297"/>
                <a:gd name="T42" fmla="*/ 46 w 46"/>
                <a:gd name="T43" fmla="*/ 4 h 297"/>
                <a:gd name="T44" fmla="*/ 46 w 46"/>
                <a:gd name="T45"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7">
                  <a:moveTo>
                    <a:pt x="46" y="295"/>
                  </a:moveTo>
                  <a:lnTo>
                    <a:pt x="46" y="295"/>
                  </a:lnTo>
                  <a:lnTo>
                    <a:pt x="46" y="295"/>
                  </a:lnTo>
                  <a:lnTo>
                    <a:pt x="38" y="297"/>
                  </a:lnTo>
                  <a:lnTo>
                    <a:pt x="30" y="297"/>
                  </a:lnTo>
                  <a:lnTo>
                    <a:pt x="22" y="295"/>
                  </a:lnTo>
                  <a:lnTo>
                    <a:pt x="16" y="291"/>
                  </a:lnTo>
                  <a:lnTo>
                    <a:pt x="10" y="287"/>
                  </a:lnTo>
                  <a:lnTo>
                    <a:pt x="6" y="281"/>
                  </a:lnTo>
                  <a:lnTo>
                    <a:pt x="2" y="273"/>
                  </a:lnTo>
                  <a:lnTo>
                    <a:pt x="0" y="265"/>
                  </a:lnTo>
                  <a:lnTo>
                    <a:pt x="0" y="33"/>
                  </a:lnTo>
                  <a:lnTo>
                    <a:pt x="0" y="33"/>
                  </a:lnTo>
                  <a:lnTo>
                    <a:pt x="2" y="26"/>
                  </a:lnTo>
                  <a:lnTo>
                    <a:pt x="4" y="18"/>
                  </a:lnTo>
                  <a:lnTo>
                    <a:pt x="10" y="12"/>
                  </a:lnTo>
                  <a:lnTo>
                    <a:pt x="14" y="6"/>
                  </a:lnTo>
                  <a:lnTo>
                    <a:pt x="22" y="4"/>
                  </a:lnTo>
                  <a:lnTo>
                    <a:pt x="28" y="2"/>
                  </a:lnTo>
                  <a:lnTo>
                    <a:pt x="36" y="0"/>
                  </a:lnTo>
                  <a:lnTo>
                    <a:pt x="44" y="2"/>
                  </a:lnTo>
                  <a:lnTo>
                    <a:pt x="46" y="4"/>
                  </a:lnTo>
                  <a:lnTo>
                    <a:pt x="46" y="29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52" name="Freeform 10">
              <a:extLst>
                <a:ext uri="{FF2B5EF4-FFF2-40B4-BE49-F238E27FC236}">
                  <a16:creationId xmlns:a16="http://schemas.microsoft.com/office/drawing/2014/main" id="{8C2FAB68-BD6F-B5F0-8384-9F6FF2A3D6BB}"/>
                </a:ext>
              </a:extLst>
            </p:cNvPr>
            <p:cNvSpPr>
              <a:spLocks/>
            </p:cNvSpPr>
            <p:nvPr/>
          </p:nvSpPr>
          <p:spPr bwMode="auto">
            <a:xfrm>
              <a:off x="4906963" y="741363"/>
              <a:ext cx="66675" cy="461963"/>
            </a:xfrm>
            <a:custGeom>
              <a:avLst/>
              <a:gdLst>
                <a:gd name="T0" fmla="*/ 0 w 42"/>
                <a:gd name="T1" fmla="*/ 273 h 291"/>
                <a:gd name="T2" fmla="*/ 42 w 42"/>
                <a:gd name="T3" fmla="*/ 291 h 291"/>
                <a:gd name="T4" fmla="*/ 42 w 42"/>
                <a:gd name="T5" fmla="*/ 0 h 291"/>
                <a:gd name="T6" fmla="*/ 0 w 42"/>
                <a:gd name="T7" fmla="*/ 14 h 291"/>
                <a:gd name="T8" fmla="*/ 0 w 42"/>
                <a:gd name="T9" fmla="*/ 273 h 291"/>
              </a:gdLst>
              <a:ahLst/>
              <a:cxnLst>
                <a:cxn ang="0">
                  <a:pos x="T0" y="T1"/>
                </a:cxn>
                <a:cxn ang="0">
                  <a:pos x="T2" y="T3"/>
                </a:cxn>
                <a:cxn ang="0">
                  <a:pos x="T4" y="T5"/>
                </a:cxn>
                <a:cxn ang="0">
                  <a:pos x="T6" y="T7"/>
                </a:cxn>
                <a:cxn ang="0">
                  <a:pos x="T8" y="T9"/>
                </a:cxn>
              </a:cxnLst>
              <a:rect l="0" t="0" r="r" b="b"/>
              <a:pathLst>
                <a:path w="42" h="291">
                  <a:moveTo>
                    <a:pt x="0" y="273"/>
                  </a:moveTo>
                  <a:lnTo>
                    <a:pt x="42" y="291"/>
                  </a:lnTo>
                  <a:lnTo>
                    <a:pt x="42" y="0"/>
                  </a:lnTo>
                  <a:lnTo>
                    <a:pt x="0" y="14"/>
                  </a:lnTo>
                  <a:lnTo>
                    <a:pt x="0" y="273"/>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53" name="Rectangle 11">
              <a:extLst>
                <a:ext uri="{FF2B5EF4-FFF2-40B4-BE49-F238E27FC236}">
                  <a16:creationId xmlns:a16="http://schemas.microsoft.com/office/drawing/2014/main" id="{B6B55860-788C-0955-48C3-0DD9194EAE45}"/>
                </a:ext>
              </a:extLst>
            </p:cNvPr>
            <p:cNvSpPr>
              <a:spLocks noChangeArrowheads="1"/>
            </p:cNvSpPr>
            <p:nvPr/>
          </p:nvSpPr>
          <p:spPr bwMode="auto">
            <a:xfrm>
              <a:off x="4973638" y="741363"/>
              <a:ext cx="85725" cy="4619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54" name="Freeform 12">
              <a:extLst>
                <a:ext uri="{FF2B5EF4-FFF2-40B4-BE49-F238E27FC236}">
                  <a16:creationId xmlns:a16="http://schemas.microsoft.com/office/drawing/2014/main" id="{3262A29D-3751-2D1A-1132-95A3527D8BD3}"/>
                </a:ext>
              </a:extLst>
            </p:cNvPr>
            <p:cNvSpPr>
              <a:spLocks/>
            </p:cNvSpPr>
            <p:nvPr/>
          </p:nvSpPr>
          <p:spPr bwMode="auto">
            <a:xfrm>
              <a:off x="5059363" y="735013"/>
              <a:ext cx="73025" cy="471488"/>
            </a:xfrm>
            <a:custGeom>
              <a:avLst/>
              <a:gdLst>
                <a:gd name="T0" fmla="*/ 0 w 46"/>
                <a:gd name="T1" fmla="*/ 295 h 297"/>
                <a:gd name="T2" fmla="*/ 0 w 46"/>
                <a:gd name="T3" fmla="*/ 295 h 297"/>
                <a:gd name="T4" fmla="*/ 0 w 46"/>
                <a:gd name="T5" fmla="*/ 295 h 297"/>
                <a:gd name="T6" fmla="*/ 8 w 46"/>
                <a:gd name="T7" fmla="*/ 297 h 297"/>
                <a:gd name="T8" fmla="*/ 16 w 46"/>
                <a:gd name="T9" fmla="*/ 297 h 297"/>
                <a:gd name="T10" fmla="*/ 24 w 46"/>
                <a:gd name="T11" fmla="*/ 295 h 297"/>
                <a:gd name="T12" fmla="*/ 32 w 46"/>
                <a:gd name="T13" fmla="*/ 291 h 297"/>
                <a:gd name="T14" fmla="*/ 38 w 46"/>
                <a:gd name="T15" fmla="*/ 287 h 297"/>
                <a:gd name="T16" fmla="*/ 42 w 46"/>
                <a:gd name="T17" fmla="*/ 281 h 297"/>
                <a:gd name="T18" fmla="*/ 44 w 46"/>
                <a:gd name="T19" fmla="*/ 273 h 297"/>
                <a:gd name="T20" fmla="*/ 46 w 46"/>
                <a:gd name="T21" fmla="*/ 265 h 297"/>
                <a:gd name="T22" fmla="*/ 46 w 46"/>
                <a:gd name="T23" fmla="*/ 33 h 297"/>
                <a:gd name="T24" fmla="*/ 46 w 46"/>
                <a:gd name="T25" fmla="*/ 33 h 297"/>
                <a:gd name="T26" fmla="*/ 46 w 46"/>
                <a:gd name="T27" fmla="*/ 26 h 297"/>
                <a:gd name="T28" fmla="*/ 42 w 46"/>
                <a:gd name="T29" fmla="*/ 18 h 297"/>
                <a:gd name="T30" fmla="*/ 38 w 46"/>
                <a:gd name="T31" fmla="*/ 12 h 297"/>
                <a:gd name="T32" fmla="*/ 32 w 46"/>
                <a:gd name="T33" fmla="*/ 6 h 297"/>
                <a:gd name="T34" fmla="*/ 26 w 46"/>
                <a:gd name="T35" fmla="*/ 4 h 297"/>
                <a:gd name="T36" fmla="*/ 18 w 46"/>
                <a:gd name="T37" fmla="*/ 2 h 297"/>
                <a:gd name="T38" fmla="*/ 10 w 46"/>
                <a:gd name="T39" fmla="*/ 0 h 297"/>
                <a:gd name="T40" fmla="*/ 2 w 46"/>
                <a:gd name="T41" fmla="*/ 2 h 297"/>
                <a:gd name="T42" fmla="*/ 0 w 46"/>
                <a:gd name="T43" fmla="*/ 4 h 297"/>
                <a:gd name="T44" fmla="*/ 0 w 46"/>
                <a:gd name="T45"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97">
                  <a:moveTo>
                    <a:pt x="0" y="295"/>
                  </a:moveTo>
                  <a:lnTo>
                    <a:pt x="0" y="295"/>
                  </a:lnTo>
                  <a:lnTo>
                    <a:pt x="0" y="295"/>
                  </a:lnTo>
                  <a:lnTo>
                    <a:pt x="8" y="297"/>
                  </a:lnTo>
                  <a:lnTo>
                    <a:pt x="16" y="297"/>
                  </a:lnTo>
                  <a:lnTo>
                    <a:pt x="24" y="295"/>
                  </a:lnTo>
                  <a:lnTo>
                    <a:pt x="32" y="291"/>
                  </a:lnTo>
                  <a:lnTo>
                    <a:pt x="38" y="287"/>
                  </a:lnTo>
                  <a:lnTo>
                    <a:pt x="42" y="281"/>
                  </a:lnTo>
                  <a:lnTo>
                    <a:pt x="44" y="273"/>
                  </a:lnTo>
                  <a:lnTo>
                    <a:pt x="46" y="265"/>
                  </a:lnTo>
                  <a:lnTo>
                    <a:pt x="46" y="33"/>
                  </a:lnTo>
                  <a:lnTo>
                    <a:pt x="46" y="33"/>
                  </a:lnTo>
                  <a:lnTo>
                    <a:pt x="46" y="26"/>
                  </a:lnTo>
                  <a:lnTo>
                    <a:pt x="42" y="18"/>
                  </a:lnTo>
                  <a:lnTo>
                    <a:pt x="38" y="12"/>
                  </a:lnTo>
                  <a:lnTo>
                    <a:pt x="32" y="6"/>
                  </a:lnTo>
                  <a:lnTo>
                    <a:pt x="26" y="4"/>
                  </a:lnTo>
                  <a:lnTo>
                    <a:pt x="18" y="2"/>
                  </a:lnTo>
                  <a:lnTo>
                    <a:pt x="10" y="0"/>
                  </a:lnTo>
                  <a:lnTo>
                    <a:pt x="2" y="2"/>
                  </a:lnTo>
                  <a:lnTo>
                    <a:pt x="0" y="4"/>
                  </a:lnTo>
                  <a:lnTo>
                    <a:pt x="0" y="29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55" name="Freeform 13">
              <a:extLst>
                <a:ext uri="{FF2B5EF4-FFF2-40B4-BE49-F238E27FC236}">
                  <a16:creationId xmlns:a16="http://schemas.microsoft.com/office/drawing/2014/main" id="{2C31DA9F-3D5A-634D-5C53-91C65A095C9B}"/>
                </a:ext>
              </a:extLst>
            </p:cNvPr>
            <p:cNvSpPr>
              <a:spLocks/>
            </p:cNvSpPr>
            <p:nvPr/>
          </p:nvSpPr>
          <p:spPr bwMode="auto">
            <a:xfrm>
              <a:off x="3794126" y="706438"/>
              <a:ext cx="757238" cy="528638"/>
            </a:xfrm>
            <a:custGeom>
              <a:avLst/>
              <a:gdLst>
                <a:gd name="T0" fmla="*/ 432 w 477"/>
                <a:gd name="T1" fmla="*/ 0 h 333"/>
                <a:gd name="T2" fmla="*/ 46 w 477"/>
                <a:gd name="T3" fmla="*/ 0 h 333"/>
                <a:gd name="T4" fmla="*/ 46 w 477"/>
                <a:gd name="T5" fmla="*/ 0 h 333"/>
                <a:gd name="T6" fmla="*/ 36 w 477"/>
                <a:gd name="T7" fmla="*/ 2 h 333"/>
                <a:gd name="T8" fmla="*/ 28 w 477"/>
                <a:gd name="T9" fmla="*/ 4 h 333"/>
                <a:gd name="T10" fmla="*/ 20 w 477"/>
                <a:gd name="T11" fmla="*/ 8 h 333"/>
                <a:gd name="T12" fmla="*/ 14 w 477"/>
                <a:gd name="T13" fmla="*/ 14 h 333"/>
                <a:gd name="T14" fmla="*/ 8 w 477"/>
                <a:gd name="T15" fmla="*/ 20 h 333"/>
                <a:gd name="T16" fmla="*/ 4 w 477"/>
                <a:gd name="T17" fmla="*/ 28 h 333"/>
                <a:gd name="T18" fmla="*/ 2 w 477"/>
                <a:gd name="T19" fmla="*/ 36 h 333"/>
                <a:gd name="T20" fmla="*/ 0 w 477"/>
                <a:gd name="T21" fmla="*/ 46 h 333"/>
                <a:gd name="T22" fmla="*/ 0 w 477"/>
                <a:gd name="T23" fmla="*/ 289 h 333"/>
                <a:gd name="T24" fmla="*/ 0 w 477"/>
                <a:gd name="T25" fmla="*/ 289 h 333"/>
                <a:gd name="T26" fmla="*/ 2 w 477"/>
                <a:gd name="T27" fmla="*/ 297 h 333"/>
                <a:gd name="T28" fmla="*/ 4 w 477"/>
                <a:gd name="T29" fmla="*/ 307 h 333"/>
                <a:gd name="T30" fmla="*/ 8 w 477"/>
                <a:gd name="T31" fmla="*/ 313 h 333"/>
                <a:gd name="T32" fmla="*/ 14 w 477"/>
                <a:gd name="T33" fmla="*/ 321 h 333"/>
                <a:gd name="T34" fmla="*/ 20 w 477"/>
                <a:gd name="T35" fmla="*/ 327 h 333"/>
                <a:gd name="T36" fmla="*/ 28 w 477"/>
                <a:gd name="T37" fmla="*/ 331 h 333"/>
                <a:gd name="T38" fmla="*/ 36 w 477"/>
                <a:gd name="T39" fmla="*/ 333 h 333"/>
                <a:gd name="T40" fmla="*/ 46 w 477"/>
                <a:gd name="T41" fmla="*/ 333 h 333"/>
                <a:gd name="T42" fmla="*/ 432 w 477"/>
                <a:gd name="T43" fmla="*/ 333 h 333"/>
                <a:gd name="T44" fmla="*/ 432 w 477"/>
                <a:gd name="T45" fmla="*/ 333 h 333"/>
                <a:gd name="T46" fmla="*/ 442 w 477"/>
                <a:gd name="T47" fmla="*/ 333 h 333"/>
                <a:gd name="T48" fmla="*/ 450 w 477"/>
                <a:gd name="T49" fmla="*/ 331 h 333"/>
                <a:gd name="T50" fmla="*/ 457 w 477"/>
                <a:gd name="T51" fmla="*/ 327 h 333"/>
                <a:gd name="T52" fmla="*/ 463 w 477"/>
                <a:gd name="T53" fmla="*/ 321 h 333"/>
                <a:gd name="T54" fmla="*/ 469 w 477"/>
                <a:gd name="T55" fmla="*/ 313 h 333"/>
                <a:gd name="T56" fmla="*/ 473 w 477"/>
                <a:gd name="T57" fmla="*/ 307 h 333"/>
                <a:gd name="T58" fmla="*/ 475 w 477"/>
                <a:gd name="T59" fmla="*/ 297 h 333"/>
                <a:gd name="T60" fmla="*/ 477 w 477"/>
                <a:gd name="T61" fmla="*/ 289 h 333"/>
                <a:gd name="T62" fmla="*/ 477 w 477"/>
                <a:gd name="T63" fmla="*/ 46 h 333"/>
                <a:gd name="T64" fmla="*/ 477 w 477"/>
                <a:gd name="T65" fmla="*/ 46 h 333"/>
                <a:gd name="T66" fmla="*/ 475 w 477"/>
                <a:gd name="T67" fmla="*/ 36 h 333"/>
                <a:gd name="T68" fmla="*/ 473 w 477"/>
                <a:gd name="T69" fmla="*/ 28 h 333"/>
                <a:gd name="T70" fmla="*/ 469 w 477"/>
                <a:gd name="T71" fmla="*/ 20 h 333"/>
                <a:gd name="T72" fmla="*/ 463 w 477"/>
                <a:gd name="T73" fmla="*/ 14 h 333"/>
                <a:gd name="T74" fmla="*/ 457 w 477"/>
                <a:gd name="T75" fmla="*/ 8 h 333"/>
                <a:gd name="T76" fmla="*/ 450 w 477"/>
                <a:gd name="T77" fmla="*/ 4 h 333"/>
                <a:gd name="T78" fmla="*/ 442 w 477"/>
                <a:gd name="T79" fmla="*/ 2 h 333"/>
                <a:gd name="T80" fmla="*/ 432 w 477"/>
                <a:gd name="T81" fmla="*/ 0 h 333"/>
                <a:gd name="T82" fmla="*/ 432 w 477"/>
                <a:gd name="T8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7" h="333">
                  <a:moveTo>
                    <a:pt x="432" y="0"/>
                  </a:moveTo>
                  <a:lnTo>
                    <a:pt x="46" y="0"/>
                  </a:lnTo>
                  <a:lnTo>
                    <a:pt x="46" y="0"/>
                  </a:lnTo>
                  <a:lnTo>
                    <a:pt x="36" y="2"/>
                  </a:lnTo>
                  <a:lnTo>
                    <a:pt x="28" y="4"/>
                  </a:lnTo>
                  <a:lnTo>
                    <a:pt x="20" y="8"/>
                  </a:lnTo>
                  <a:lnTo>
                    <a:pt x="14" y="14"/>
                  </a:lnTo>
                  <a:lnTo>
                    <a:pt x="8" y="20"/>
                  </a:lnTo>
                  <a:lnTo>
                    <a:pt x="4" y="28"/>
                  </a:lnTo>
                  <a:lnTo>
                    <a:pt x="2" y="36"/>
                  </a:lnTo>
                  <a:lnTo>
                    <a:pt x="0" y="46"/>
                  </a:lnTo>
                  <a:lnTo>
                    <a:pt x="0" y="289"/>
                  </a:lnTo>
                  <a:lnTo>
                    <a:pt x="0" y="289"/>
                  </a:lnTo>
                  <a:lnTo>
                    <a:pt x="2" y="297"/>
                  </a:lnTo>
                  <a:lnTo>
                    <a:pt x="4" y="307"/>
                  </a:lnTo>
                  <a:lnTo>
                    <a:pt x="8" y="313"/>
                  </a:lnTo>
                  <a:lnTo>
                    <a:pt x="14" y="321"/>
                  </a:lnTo>
                  <a:lnTo>
                    <a:pt x="20" y="327"/>
                  </a:lnTo>
                  <a:lnTo>
                    <a:pt x="28" y="331"/>
                  </a:lnTo>
                  <a:lnTo>
                    <a:pt x="36" y="333"/>
                  </a:lnTo>
                  <a:lnTo>
                    <a:pt x="46" y="333"/>
                  </a:lnTo>
                  <a:lnTo>
                    <a:pt x="432" y="333"/>
                  </a:lnTo>
                  <a:lnTo>
                    <a:pt x="432" y="333"/>
                  </a:lnTo>
                  <a:lnTo>
                    <a:pt x="442" y="333"/>
                  </a:lnTo>
                  <a:lnTo>
                    <a:pt x="450" y="331"/>
                  </a:lnTo>
                  <a:lnTo>
                    <a:pt x="457" y="327"/>
                  </a:lnTo>
                  <a:lnTo>
                    <a:pt x="463" y="321"/>
                  </a:lnTo>
                  <a:lnTo>
                    <a:pt x="469" y="313"/>
                  </a:lnTo>
                  <a:lnTo>
                    <a:pt x="473" y="307"/>
                  </a:lnTo>
                  <a:lnTo>
                    <a:pt x="475" y="297"/>
                  </a:lnTo>
                  <a:lnTo>
                    <a:pt x="477" y="289"/>
                  </a:lnTo>
                  <a:lnTo>
                    <a:pt x="477" y="46"/>
                  </a:lnTo>
                  <a:lnTo>
                    <a:pt x="477" y="46"/>
                  </a:lnTo>
                  <a:lnTo>
                    <a:pt x="475" y="36"/>
                  </a:lnTo>
                  <a:lnTo>
                    <a:pt x="473" y="28"/>
                  </a:lnTo>
                  <a:lnTo>
                    <a:pt x="469" y="20"/>
                  </a:lnTo>
                  <a:lnTo>
                    <a:pt x="463" y="14"/>
                  </a:lnTo>
                  <a:lnTo>
                    <a:pt x="457" y="8"/>
                  </a:lnTo>
                  <a:lnTo>
                    <a:pt x="450" y="4"/>
                  </a:lnTo>
                  <a:lnTo>
                    <a:pt x="442" y="2"/>
                  </a:lnTo>
                  <a:lnTo>
                    <a:pt x="432" y="0"/>
                  </a:lnTo>
                  <a:lnTo>
                    <a:pt x="432" y="0"/>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56" name="Freeform 14">
              <a:extLst>
                <a:ext uri="{FF2B5EF4-FFF2-40B4-BE49-F238E27FC236}">
                  <a16:creationId xmlns:a16="http://schemas.microsoft.com/office/drawing/2014/main" id="{B59C0A98-2F84-F047-1E94-589132C41400}"/>
                </a:ext>
              </a:extLst>
            </p:cNvPr>
            <p:cNvSpPr>
              <a:spLocks/>
            </p:cNvSpPr>
            <p:nvPr/>
          </p:nvSpPr>
          <p:spPr bwMode="auto">
            <a:xfrm>
              <a:off x="3990976" y="790576"/>
              <a:ext cx="365125" cy="361950"/>
            </a:xfrm>
            <a:custGeom>
              <a:avLst/>
              <a:gdLst>
                <a:gd name="T0" fmla="*/ 230 w 230"/>
                <a:gd name="T1" fmla="*/ 114 h 228"/>
                <a:gd name="T2" fmla="*/ 230 w 230"/>
                <a:gd name="T3" fmla="*/ 114 h 228"/>
                <a:gd name="T4" fmla="*/ 228 w 230"/>
                <a:gd name="T5" fmla="*/ 90 h 228"/>
                <a:gd name="T6" fmla="*/ 220 w 230"/>
                <a:gd name="T7" fmla="*/ 70 h 228"/>
                <a:gd name="T8" fmla="*/ 210 w 230"/>
                <a:gd name="T9" fmla="*/ 50 h 228"/>
                <a:gd name="T10" fmla="*/ 196 w 230"/>
                <a:gd name="T11" fmla="*/ 32 h 228"/>
                <a:gd name="T12" fmla="*/ 180 w 230"/>
                <a:gd name="T13" fmla="*/ 18 h 228"/>
                <a:gd name="T14" fmla="*/ 160 w 230"/>
                <a:gd name="T15" fmla="*/ 8 h 228"/>
                <a:gd name="T16" fmla="*/ 138 w 230"/>
                <a:gd name="T17" fmla="*/ 2 h 228"/>
                <a:gd name="T18" fmla="*/ 116 w 230"/>
                <a:gd name="T19" fmla="*/ 0 h 228"/>
                <a:gd name="T20" fmla="*/ 116 w 230"/>
                <a:gd name="T21" fmla="*/ 0 h 228"/>
                <a:gd name="T22" fmla="*/ 92 w 230"/>
                <a:gd name="T23" fmla="*/ 2 h 228"/>
                <a:gd name="T24" fmla="*/ 70 w 230"/>
                <a:gd name="T25" fmla="*/ 8 h 228"/>
                <a:gd name="T26" fmla="*/ 52 w 230"/>
                <a:gd name="T27" fmla="*/ 18 h 228"/>
                <a:gd name="T28" fmla="*/ 34 w 230"/>
                <a:gd name="T29" fmla="*/ 32 h 228"/>
                <a:gd name="T30" fmla="*/ 20 w 230"/>
                <a:gd name="T31" fmla="*/ 50 h 228"/>
                <a:gd name="T32" fmla="*/ 10 w 230"/>
                <a:gd name="T33" fmla="*/ 70 h 228"/>
                <a:gd name="T34" fmla="*/ 4 w 230"/>
                <a:gd name="T35" fmla="*/ 90 h 228"/>
                <a:gd name="T36" fmla="*/ 0 w 230"/>
                <a:gd name="T37" fmla="*/ 114 h 228"/>
                <a:gd name="T38" fmla="*/ 0 w 230"/>
                <a:gd name="T39" fmla="*/ 114 h 228"/>
                <a:gd name="T40" fmla="*/ 4 w 230"/>
                <a:gd name="T41" fmla="*/ 136 h 228"/>
                <a:gd name="T42" fmla="*/ 10 w 230"/>
                <a:gd name="T43" fmla="*/ 158 h 228"/>
                <a:gd name="T44" fmla="*/ 20 w 230"/>
                <a:gd name="T45" fmla="*/ 178 h 228"/>
                <a:gd name="T46" fmla="*/ 34 w 230"/>
                <a:gd name="T47" fmla="*/ 194 h 228"/>
                <a:gd name="T48" fmla="*/ 52 w 230"/>
                <a:gd name="T49" fmla="*/ 208 h 228"/>
                <a:gd name="T50" fmla="*/ 70 w 230"/>
                <a:gd name="T51" fmla="*/ 218 h 228"/>
                <a:gd name="T52" fmla="*/ 92 w 230"/>
                <a:gd name="T53" fmla="*/ 226 h 228"/>
                <a:gd name="T54" fmla="*/ 116 w 230"/>
                <a:gd name="T55" fmla="*/ 228 h 228"/>
                <a:gd name="T56" fmla="*/ 116 w 230"/>
                <a:gd name="T57" fmla="*/ 228 h 228"/>
                <a:gd name="T58" fmla="*/ 138 w 230"/>
                <a:gd name="T59" fmla="*/ 226 h 228"/>
                <a:gd name="T60" fmla="*/ 160 w 230"/>
                <a:gd name="T61" fmla="*/ 218 h 228"/>
                <a:gd name="T62" fmla="*/ 180 w 230"/>
                <a:gd name="T63" fmla="*/ 208 h 228"/>
                <a:gd name="T64" fmla="*/ 196 w 230"/>
                <a:gd name="T65" fmla="*/ 194 h 228"/>
                <a:gd name="T66" fmla="*/ 210 w 230"/>
                <a:gd name="T67" fmla="*/ 178 h 228"/>
                <a:gd name="T68" fmla="*/ 220 w 230"/>
                <a:gd name="T69" fmla="*/ 158 h 228"/>
                <a:gd name="T70" fmla="*/ 228 w 230"/>
                <a:gd name="T71" fmla="*/ 136 h 228"/>
                <a:gd name="T72" fmla="*/ 230 w 230"/>
                <a:gd name="T73" fmla="*/ 114 h 228"/>
                <a:gd name="T74" fmla="*/ 230 w 230"/>
                <a:gd name="T75"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228">
                  <a:moveTo>
                    <a:pt x="230" y="114"/>
                  </a:moveTo>
                  <a:lnTo>
                    <a:pt x="230" y="114"/>
                  </a:lnTo>
                  <a:lnTo>
                    <a:pt x="228" y="90"/>
                  </a:lnTo>
                  <a:lnTo>
                    <a:pt x="220" y="70"/>
                  </a:lnTo>
                  <a:lnTo>
                    <a:pt x="210" y="50"/>
                  </a:lnTo>
                  <a:lnTo>
                    <a:pt x="196" y="32"/>
                  </a:lnTo>
                  <a:lnTo>
                    <a:pt x="180" y="18"/>
                  </a:lnTo>
                  <a:lnTo>
                    <a:pt x="160" y="8"/>
                  </a:lnTo>
                  <a:lnTo>
                    <a:pt x="138" y="2"/>
                  </a:lnTo>
                  <a:lnTo>
                    <a:pt x="116" y="0"/>
                  </a:lnTo>
                  <a:lnTo>
                    <a:pt x="116" y="0"/>
                  </a:lnTo>
                  <a:lnTo>
                    <a:pt x="92" y="2"/>
                  </a:lnTo>
                  <a:lnTo>
                    <a:pt x="70" y="8"/>
                  </a:lnTo>
                  <a:lnTo>
                    <a:pt x="52" y="18"/>
                  </a:lnTo>
                  <a:lnTo>
                    <a:pt x="34" y="32"/>
                  </a:lnTo>
                  <a:lnTo>
                    <a:pt x="20" y="50"/>
                  </a:lnTo>
                  <a:lnTo>
                    <a:pt x="10" y="70"/>
                  </a:lnTo>
                  <a:lnTo>
                    <a:pt x="4" y="90"/>
                  </a:lnTo>
                  <a:lnTo>
                    <a:pt x="0" y="114"/>
                  </a:lnTo>
                  <a:lnTo>
                    <a:pt x="0" y="114"/>
                  </a:lnTo>
                  <a:lnTo>
                    <a:pt x="4" y="136"/>
                  </a:lnTo>
                  <a:lnTo>
                    <a:pt x="10" y="158"/>
                  </a:lnTo>
                  <a:lnTo>
                    <a:pt x="20" y="178"/>
                  </a:lnTo>
                  <a:lnTo>
                    <a:pt x="34" y="194"/>
                  </a:lnTo>
                  <a:lnTo>
                    <a:pt x="52" y="208"/>
                  </a:lnTo>
                  <a:lnTo>
                    <a:pt x="70" y="218"/>
                  </a:lnTo>
                  <a:lnTo>
                    <a:pt x="92" y="226"/>
                  </a:lnTo>
                  <a:lnTo>
                    <a:pt x="116" y="228"/>
                  </a:lnTo>
                  <a:lnTo>
                    <a:pt x="116" y="228"/>
                  </a:lnTo>
                  <a:lnTo>
                    <a:pt x="138" y="226"/>
                  </a:lnTo>
                  <a:lnTo>
                    <a:pt x="160" y="218"/>
                  </a:lnTo>
                  <a:lnTo>
                    <a:pt x="180" y="208"/>
                  </a:lnTo>
                  <a:lnTo>
                    <a:pt x="196" y="194"/>
                  </a:lnTo>
                  <a:lnTo>
                    <a:pt x="210" y="178"/>
                  </a:lnTo>
                  <a:lnTo>
                    <a:pt x="220" y="158"/>
                  </a:lnTo>
                  <a:lnTo>
                    <a:pt x="228" y="136"/>
                  </a:lnTo>
                  <a:lnTo>
                    <a:pt x="230" y="114"/>
                  </a:lnTo>
                  <a:lnTo>
                    <a:pt x="230" y="11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57" name="Freeform 15">
              <a:extLst>
                <a:ext uri="{FF2B5EF4-FFF2-40B4-BE49-F238E27FC236}">
                  <a16:creationId xmlns:a16="http://schemas.microsoft.com/office/drawing/2014/main" id="{72C547C0-EDE5-773A-56E3-759BCC37667A}"/>
                </a:ext>
              </a:extLst>
            </p:cNvPr>
            <p:cNvSpPr>
              <a:spLocks/>
            </p:cNvSpPr>
            <p:nvPr/>
          </p:nvSpPr>
          <p:spPr bwMode="auto">
            <a:xfrm>
              <a:off x="4098926" y="484188"/>
              <a:ext cx="149225" cy="468313"/>
            </a:xfrm>
            <a:custGeom>
              <a:avLst/>
              <a:gdLst>
                <a:gd name="T0" fmla="*/ 48 w 94"/>
                <a:gd name="T1" fmla="*/ 295 h 295"/>
                <a:gd name="T2" fmla="*/ 48 w 94"/>
                <a:gd name="T3" fmla="*/ 295 h 295"/>
                <a:gd name="T4" fmla="*/ 48 w 94"/>
                <a:gd name="T5" fmla="*/ 295 h 295"/>
                <a:gd name="T6" fmla="*/ 38 w 94"/>
                <a:gd name="T7" fmla="*/ 293 h 295"/>
                <a:gd name="T8" fmla="*/ 30 w 94"/>
                <a:gd name="T9" fmla="*/ 291 h 295"/>
                <a:gd name="T10" fmla="*/ 22 w 94"/>
                <a:gd name="T11" fmla="*/ 287 h 295"/>
                <a:gd name="T12" fmla="*/ 14 w 94"/>
                <a:gd name="T13" fmla="*/ 281 h 295"/>
                <a:gd name="T14" fmla="*/ 8 w 94"/>
                <a:gd name="T15" fmla="*/ 273 h 295"/>
                <a:gd name="T16" fmla="*/ 4 w 94"/>
                <a:gd name="T17" fmla="*/ 265 h 295"/>
                <a:gd name="T18" fmla="*/ 2 w 94"/>
                <a:gd name="T19" fmla="*/ 257 h 295"/>
                <a:gd name="T20" fmla="*/ 0 w 94"/>
                <a:gd name="T21" fmla="*/ 247 h 295"/>
                <a:gd name="T22" fmla="*/ 0 w 94"/>
                <a:gd name="T23" fmla="*/ 46 h 295"/>
                <a:gd name="T24" fmla="*/ 0 w 94"/>
                <a:gd name="T25" fmla="*/ 46 h 295"/>
                <a:gd name="T26" fmla="*/ 2 w 94"/>
                <a:gd name="T27" fmla="*/ 36 h 295"/>
                <a:gd name="T28" fmla="*/ 4 w 94"/>
                <a:gd name="T29" fmla="*/ 28 h 295"/>
                <a:gd name="T30" fmla="*/ 8 w 94"/>
                <a:gd name="T31" fmla="*/ 20 h 295"/>
                <a:gd name="T32" fmla="*/ 14 w 94"/>
                <a:gd name="T33" fmla="*/ 14 h 295"/>
                <a:gd name="T34" fmla="*/ 22 w 94"/>
                <a:gd name="T35" fmla="*/ 8 h 295"/>
                <a:gd name="T36" fmla="*/ 30 w 94"/>
                <a:gd name="T37" fmla="*/ 4 h 295"/>
                <a:gd name="T38" fmla="*/ 38 w 94"/>
                <a:gd name="T39" fmla="*/ 0 h 295"/>
                <a:gd name="T40" fmla="*/ 48 w 94"/>
                <a:gd name="T41" fmla="*/ 0 h 295"/>
                <a:gd name="T42" fmla="*/ 48 w 94"/>
                <a:gd name="T43" fmla="*/ 0 h 295"/>
                <a:gd name="T44" fmla="*/ 48 w 94"/>
                <a:gd name="T45" fmla="*/ 0 h 295"/>
                <a:gd name="T46" fmla="*/ 56 w 94"/>
                <a:gd name="T47" fmla="*/ 0 h 295"/>
                <a:gd name="T48" fmla="*/ 66 w 94"/>
                <a:gd name="T49" fmla="*/ 4 h 295"/>
                <a:gd name="T50" fmla="*/ 74 w 94"/>
                <a:gd name="T51" fmla="*/ 8 h 295"/>
                <a:gd name="T52" fmla="*/ 80 w 94"/>
                <a:gd name="T53" fmla="*/ 14 h 295"/>
                <a:gd name="T54" fmla="*/ 86 w 94"/>
                <a:gd name="T55" fmla="*/ 20 h 295"/>
                <a:gd name="T56" fmla="*/ 90 w 94"/>
                <a:gd name="T57" fmla="*/ 28 h 295"/>
                <a:gd name="T58" fmla="*/ 92 w 94"/>
                <a:gd name="T59" fmla="*/ 36 h 295"/>
                <a:gd name="T60" fmla="*/ 94 w 94"/>
                <a:gd name="T61" fmla="*/ 46 h 295"/>
                <a:gd name="T62" fmla="*/ 94 w 94"/>
                <a:gd name="T63" fmla="*/ 247 h 295"/>
                <a:gd name="T64" fmla="*/ 94 w 94"/>
                <a:gd name="T65" fmla="*/ 247 h 295"/>
                <a:gd name="T66" fmla="*/ 92 w 94"/>
                <a:gd name="T67" fmla="*/ 257 h 295"/>
                <a:gd name="T68" fmla="*/ 90 w 94"/>
                <a:gd name="T69" fmla="*/ 265 h 295"/>
                <a:gd name="T70" fmla="*/ 86 w 94"/>
                <a:gd name="T71" fmla="*/ 273 h 295"/>
                <a:gd name="T72" fmla="*/ 80 w 94"/>
                <a:gd name="T73" fmla="*/ 281 h 295"/>
                <a:gd name="T74" fmla="*/ 74 w 94"/>
                <a:gd name="T75" fmla="*/ 287 h 295"/>
                <a:gd name="T76" fmla="*/ 66 w 94"/>
                <a:gd name="T77" fmla="*/ 291 h 295"/>
                <a:gd name="T78" fmla="*/ 56 w 94"/>
                <a:gd name="T79" fmla="*/ 293 h 295"/>
                <a:gd name="T80" fmla="*/ 48 w 94"/>
                <a:gd name="T81" fmla="*/ 295 h 295"/>
                <a:gd name="T82" fmla="*/ 48 w 94"/>
                <a:gd name="T83"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295">
                  <a:moveTo>
                    <a:pt x="48" y="295"/>
                  </a:moveTo>
                  <a:lnTo>
                    <a:pt x="48" y="295"/>
                  </a:lnTo>
                  <a:lnTo>
                    <a:pt x="48" y="295"/>
                  </a:lnTo>
                  <a:lnTo>
                    <a:pt x="38" y="293"/>
                  </a:lnTo>
                  <a:lnTo>
                    <a:pt x="30" y="291"/>
                  </a:lnTo>
                  <a:lnTo>
                    <a:pt x="22" y="287"/>
                  </a:lnTo>
                  <a:lnTo>
                    <a:pt x="14" y="281"/>
                  </a:lnTo>
                  <a:lnTo>
                    <a:pt x="8" y="273"/>
                  </a:lnTo>
                  <a:lnTo>
                    <a:pt x="4" y="265"/>
                  </a:lnTo>
                  <a:lnTo>
                    <a:pt x="2" y="257"/>
                  </a:lnTo>
                  <a:lnTo>
                    <a:pt x="0" y="247"/>
                  </a:lnTo>
                  <a:lnTo>
                    <a:pt x="0" y="46"/>
                  </a:lnTo>
                  <a:lnTo>
                    <a:pt x="0" y="46"/>
                  </a:lnTo>
                  <a:lnTo>
                    <a:pt x="2" y="36"/>
                  </a:lnTo>
                  <a:lnTo>
                    <a:pt x="4" y="28"/>
                  </a:lnTo>
                  <a:lnTo>
                    <a:pt x="8" y="20"/>
                  </a:lnTo>
                  <a:lnTo>
                    <a:pt x="14" y="14"/>
                  </a:lnTo>
                  <a:lnTo>
                    <a:pt x="22" y="8"/>
                  </a:lnTo>
                  <a:lnTo>
                    <a:pt x="30" y="4"/>
                  </a:lnTo>
                  <a:lnTo>
                    <a:pt x="38" y="0"/>
                  </a:lnTo>
                  <a:lnTo>
                    <a:pt x="48" y="0"/>
                  </a:lnTo>
                  <a:lnTo>
                    <a:pt x="48" y="0"/>
                  </a:lnTo>
                  <a:lnTo>
                    <a:pt x="48" y="0"/>
                  </a:lnTo>
                  <a:lnTo>
                    <a:pt x="56" y="0"/>
                  </a:lnTo>
                  <a:lnTo>
                    <a:pt x="66" y="4"/>
                  </a:lnTo>
                  <a:lnTo>
                    <a:pt x="74" y="8"/>
                  </a:lnTo>
                  <a:lnTo>
                    <a:pt x="80" y="14"/>
                  </a:lnTo>
                  <a:lnTo>
                    <a:pt x="86" y="20"/>
                  </a:lnTo>
                  <a:lnTo>
                    <a:pt x="90" y="28"/>
                  </a:lnTo>
                  <a:lnTo>
                    <a:pt x="92" y="36"/>
                  </a:lnTo>
                  <a:lnTo>
                    <a:pt x="94" y="46"/>
                  </a:lnTo>
                  <a:lnTo>
                    <a:pt x="94" y="247"/>
                  </a:lnTo>
                  <a:lnTo>
                    <a:pt x="94" y="247"/>
                  </a:lnTo>
                  <a:lnTo>
                    <a:pt x="92" y="257"/>
                  </a:lnTo>
                  <a:lnTo>
                    <a:pt x="90" y="265"/>
                  </a:lnTo>
                  <a:lnTo>
                    <a:pt x="86" y="273"/>
                  </a:lnTo>
                  <a:lnTo>
                    <a:pt x="80" y="281"/>
                  </a:lnTo>
                  <a:lnTo>
                    <a:pt x="74" y="287"/>
                  </a:lnTo>
                  <a:lnTo>
                    <a:pt x="66" y="291"/>
                  </a:lnTo>
                  <a:lnTo>
                    <a:pt x="56" y="293"/>
                  </a:lnTo>
                  <a:lnTo>
                    <a:pt x="48" y="295"/>
                  </a:lnTo>
                  <a:lnTo>
                    <a:pt x="48" y="295"/>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58" name="Freeform 16">
              <a:extLst>
                <a:ext uri="{FF2B5EF4-FFF2-40B4-BE49-F238E27FC236}">
                  <a16:creationId xmlns:a16="http://schemas.microsoft.com/office/drawing/2014/main" id="{455F1D77-D368-A7A8-F958-392A8FF54F8E}"/>
                </a:ext>
              </a:extLst>
            </p:cNvPr>
            <p:cNvSpPr>
              <a:spLocks/>
            </p:cNvSpPr>
            <p:nvPr/>
          </p:nvSpPr>
          <p:spPr bwMode="auto">
            <a:xfrm>
              <a:off x="3771901" y="981076"/>
              <a:ext cx="384175" cy="361950"/>
            </a:xfrm>
            <a:custGeom>
              <a:avLst/>
              <a:gdLst>
                <a:gd name="T0" fmla="*/ 230 w 242"/>
                <a:gd name="T1" fmla="*/ 14 h 228"/>
                <a:gd name="T2" fmla="*/ 230 w 242"/>
                <a:gd name="T3" fmla="*/ 14 h 228"/>
                <a:gd name="T4" fmla="*/ 230 w 242"/>
                <a:gd name="T5" fmla="*/ 14 h 228"/>
                <a:gd name="T6" fmla="*/ 236 w 242"/>
                <a:gd name="T7" fmla="*/ 22 h 228"/>
                <a:gd name="T8" fmla="*/ 240 w 242"/>
                <a:gd name="T9" fmla="*/ 30 h 228"/>
                <a:gd name="T10" fmla="*/ 242 w 242"/>
                <a:gd name="T11" fmla="*/ 40 h 228"/>
                <a:gd name="T12" fmla="*/ 242 w 242"/>
                <a:gd name="T13" fmla="*/ 48 h 228"/>
                <a:gd name="T14" fmla="*/ 242 w 242"/>
                <a:gd name="T15" fmla="*/ 56 h 228"/>
                <a:gd name="T16" fmla="*/ 238 w 242"/>
                <a:gd name="T17" fmla="*/ 66 h 228"/>
                <a:gd name="T18" fmla="*/ 234 w 242"/>
                <a:gd name="T19" fmla="*/ 74 h 228"/>
                <a:gd name="T20" fmla="*/ 228 w 242"/>
                <a:gd name="T21" fmla="*/ 80 h 228"/>
                <a:gd name="T22" fmla="*/ 78 w 242"/>
                <a:gd name="T23" fmla="*/ 216 h 228"/>
                <a:gd name="T24" fmla="*/ 78 w 242"/>
                <a:gd name="T25" fmla="*/ 216 h 228"/>
                <a:gd name="T26" fmla="*/ 70 w 242"/>
                <a:gd name="T27" fmla="*/ 222 h 228"/>
                <a:gd name="T28" fmla="*/ 62 w 242"/>
                <a:gd name="T29" fmla="*/ 226 h 228"/>
                <a:gd name="T30" fmla="*/ 52 w 242"/>
                <a:gd name="T31" fmla="*/ 228 h 228"/>
                <a:gd name="T32" fmla="*/ 44 w 242"/>
                <a:gd name="T33" fmla="*/ 228 h 228"/>
                <a:gd name="T34" fmla="*/ 36 w 242"/>
                <a:gd name="T35" fmla="*/ 228 h 228"/>
                <a:gd name="T36" fmla="*/ 26 w 242"/>
                <a:gd name="T37" fmla="*/ 224 h 228"/>
                <a:gd name="T38" fmla="*/ 18 w 242"/>
                <a:gd name="T39" fmla="*/ 220 h 228"/>
                <a:gd name="T40" fmla="*/ 12 w 242"/>
                <a:gd name="T41" fmla="*/ 214 h 228"/>
                <a:gd name="T42" fmla="*/ 12 w 242"/>
                <a:gd name="T43" fmla="*/ 214 h 228"/>
                <a:gd name="T44" fmla="*/ 12 w 242"/>
                <a:gd name="T45" fmla="*/ 214 h 228"/>
                <a:gd name="T46" fmla="*/ 6 w 242"/>
                <a:gd name="T47" fmla="*/ 206 h 228"/>
                <a:gd name="T48" fmla="*/ 2 w 242"/>
                <a:gd name="T49" fmla="*/ 198 h 228"/>
                <a:gd name="T50" fmla="*/ 0 w 242"/>
                <a:gd name="T51" fmla="*/ 188 h 228"/>
                <a:gd name="T52" fmla="*/ 0 w 242"/>
                <a:gd name="T53" fmla="*/ 180 h 228"/>
                <a:gd name="T54" fmla="*/ 2 w 242"/>
                <a:gd name="T55" fmla="*/ 172 h 228"/>
                <a:gd name="T56" fmla="*/ 4 w 242"/>
                <a:gd name="T57" fmla="*/ 162 h 228"/>
                <a:gd name="T58" fmla="*/ 8 w 242"/>
                <a:gd name="T59" fmla="*/ 154 h 228"/>
                <a:gd name="T60" fmla="*/ 14 w 242"/>
                <a:gd name="T61" fmla="*/ 148 h 228"/>
                <a:gd name="T62" fmla="*/ 164 w 242"/>
                <a:gd name="T63" fmla="*/ 12 h 228"/>
                <a:gd name="T64" fmla="*/ 164 w 242"/>
                <a:gd name="T65" fmla="*/ 12 h 228"/>
                <a:gd name="T66" fmla="*/ 172 w 242"/>
                <a:gd name="T67" fmla="*/ 6 h 228"/>
                <a:gd name="T68" fmla="*/ 180 w 242"/>
                <a:gd name="T69" fmla="*/ 2 h 228"/>
                <a:gd name="T70" fmla="*/ 190 w 242"/>
                <a:gd name="T71" fmla="*/ 0 h 228"/>
                <a:gd name="T72" fmla="*/ 198 w 242"/>
                <a:gd name="T73" fmla="*/ 0 h 228"/>
                <a:gd name="T74" fmla="*/ 206 w 242"/>
                <a:gd name="T75" fmla="*/ 0 h 228"/>
                <a:gd name="T76" fmla="*/ 216 w 242"/>
                <a:gd name="T77" fmla="*/ 4 h 228"/>
                <a:gd name="T78" fmla="*/ 224 w 242"/>
                <a:gd name="T79" fmla="*/ 8 h 228"/>
                <a:gd name="T80" fmla="*/ 230 w 242"/>
                <a:gd name="T81" fmla="*/ 14 h 228"/>
                <a:gd name="T82" fmla="*/ 230 w 242"/>
                <a:gd name="T83" fmla="*/ 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2" h="228">
                  <a:moveTo>
                    <a:pt x="230" y="14"/>
                  </a:moveTo>
                  <a:lnTo>
                    <a:pt x="230" y="14"/>
                  </a:lnTo>
                  <a:lnTo>
                    <a:pt x="230" y="14"/>
                  </a:lnTo>
                  <a:lnTo>
                    <a:pt x="236" y="22"/>
                  </a:lnTo>
                  <a:lnTo>
                    <a:pt x="240" y="30"/>
                  </a:lnTo>
                  <a:lnTo>
                    <a:pt x="242" y="40"/>
                  </a:lnTo>
                  <a:lnTo>
                    <a:pt x="242" y="48"/>
                  </a:lnTo>
                  <a:lnTo>
                    <a:pt x="242" y="56"/>
                  </a:lnTo>
                  <a:lnTo>
                    <a:pt x="238" y="66"/>
                  </a:lnTo>
                  <a:lnTo>
                    <a:pt x="234" y="74"/>
                  </a:lnTo>
                  <a:lnTo>
                    <a:pt x="228" y="80"/>
                  </a:lnTo>
                  <a:lnTo>
                    <a:pt x="78" y="216"/>
                  </a:lnTo>
                  <a:lnTo>
                    <a:pt x="78" y="216"/>
                  </a:lnTo>
                  <a:lnTo>
                    <a:pt x="70" y="222"/>
                  </a:lnTo>
                  <a:lnTo>
                    <a:pt x="62" y="226"/>
                  </a:lnTo>
                  <a:lnTo>
                    <a:pt x="52" y="228"/>
                  </a:lnTo>
                  <a:lnTo>
                    <a:pt x="44" y="228"/>
                  </a:lnTo>
                  <a:lnTo>
                    <a:pt x="36" y="228"/>
                  </a:lnTo>
                  <a:lnTo>
                    <a:pt x="26" y="224"/>
                  </a:lnTo>
                  <a:lnTo>
                    <a:pt x="18" y="220"/>
                  </a:lnTo>
                  <a:lnTo>
                    <a:pt x="12" y="214"/>
                  </a:lnTo>
                  <a:lnTo>
                    <a:pt x="12" y="214"/>
                  </a:lnTo>
                  <a:lnTo>
                    <a:pt x="12" y="214"/>
                  </a:lnTo>
                  <a:lnTo>
                    <a:pt x="6" y="206"/>
                  </a:lnTo>
                  <a:lnTo>
                    <a:pt x="2" y="198"/>
                  </a:lnTo>
                  <a:lnTo>
                    <a:pt x="0" y="188"/>
                  </a:lnTo>
                  <a:lnTo>
                    <a:pt x="0" y="180"/>
                  </a:lnTo>
                  <a:lnTo>
                    <a:pt x="2" y="172"/>
                  </a:lnTo>
                  <a:lnTo>
                    <a:pt x="4" y="162"/>
                  </a:lnTo>
                  <a:lnTo>
                    <a:pt x="8" y="154"/>
                  </a:lnTo>
                  <a:lnTo>
                    <a:pt x="14" y="148"/>
                  </a:lnTo>
                  <a:lnTo>
                    <a:pt x="164" y="12"/>
                  </a:lnTo>
                  <a:lnTo>
                    <a:pt x="164" y="12"/>
                  </a:lnTo>
                  <a:lnTo>
                    <a:pt x="172" y="6"/>
                  </a:lnTo>
                  <a:lnTo>
                    <a:pt x="180" y="2"/>
                  </a:lnTo>
                  <a:lnTo>
                    <a:pt x="190" y="0"/>
                  </a:lnTo>
                  <a:lnTo>
                    <a:pt x="198" y="0"/>
                  </a:lnTo>
                  <a:lnTo>
                    <a:pt x="206" y="0"/>
                  </a:lnTo>
                  <a:lnTo>
                    <a:pt x="216" y="4"/>
                  </a:lnTo>
                  <a:lnTo>
                    <a:pt x="224" y="8"/>
                  </a:lnTo>
                  <a:lnTo>
                    <a:pt x="230" y="14"/>
                  </a:lnTo>
                  <a:lnTo>
                    <a:pt x="230" y="1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59" name="Freeform 17">
              <a:extLst>
                <a:ext uri="{FF2B5EF4-FFF2-40B4-BE49-F238E27FC236}">
                  <a16:creationId xmlns:a16="http://schemas.microsoft.com/office/drawing/2014/main" id="{E83C7E9C-95C1-6A35-D3D2-5BB6D6762384}"/>
                </a:ext>
              </a:extLst>
            </p:cNvPr>
            <p:cNvSpPr>
              <a:spLocks/>
            </p:cNvSpPr>
            <p:nvPr/>
          </p:nvSpPr>
          <p:spPr bwMode="auto">
            <a:xfrm>
              <a:off x="4191001" y="981076"/>
              <a:ext cx="382588" cy="361950"/>
            </a:xfrm>
            <a:custGeom>
              <a:avLst/>
              <a:gdLst>
                <a:gd name="T0" fmla="*/ 12 w 241"/>
                <a:gd name="T1" fmla="*/ 14 h 228"/>
                <a:gd name="T2" fmla="*/ 12 w 241"/>
                <a:gd name="T3" fmla="*/ 14 h 228"/>
                <a:gd name="T4" fmla="*/ 12 w 241"/>
                <a:gd name="T5" fmla="*/ 14 h 228"/>
                <a:gd name="T6" fmla="*/ 6 w 241"/>
                <a:gd name="T7" fmla="*/ 22 h 228"/>
                <a:gd name="T8" fmla="*/ 2 w 241"/>
                <a:gd name="T9" fmla="*/ 30 h 228"/>
                <a:gd name="T10" fmla="*/ 0 w 241"/>
                <a:gd name="T11" fmla="*/ 40 h 228"/>
                <a:gd name="T12" fmla="*/ 0 w 241"/>
                <a:gd name="T13" fmla="*/ 48 h 228"/>
                <a:gd name="T14" fmla="*/ 2 w 241"/>
                <a:gd name="T15" fmla="*/ 56 h 228"/>
                <a:gd name="T16" fmla="*/ 4 w 241"/>
                <a:gd name="T17" fmla="*/ 66 h 228"/>
                <a:gd name="T18" fmla="*/ 10 w 241"/>
                <a:gd name="T19" fmla="*/ 74 h 228"/>
                <a:gd name="T20" fmla="*/ 16 w 241"/>
                <a:gd name="T21" fmla="*/ 80 h 228"/>
                <a:gd name="T22" fmla="*/ 166 w 241"/>
                <a:gd name="T23" fmla="*/ 216 h 228"/>
                <a:gd name="T24" fmla="*/ 166 w 241"/>
                <a:gd name="T25" fmla="*/ 216 h 228"/>
                <a:gd name="T26" fmla="*/ 172 w 241"/>
                <a:gd name="T27" fmla="*/ 222 h 228"/>
                <a:gd name="T28" fmla="*/ 180 w 241"/>
                <a:gd name="T29" fmla="*/ 226 h 228"/>
                <a:gd name="T30" fmla="*/ 190 w 241"/>
                <a:gd name="T31" fmla="*/ 228 h 228"/>
                <a:gd name="T32" fmla="*/ 198 w 241"/>
                <a:gd name="T33" fmla="*/ 228 h 228"/>
                <a:gd name="T34" fmla="*/ 207 w 241"/>
                <a:gd name="T35" fmla="*/ 228 h 228"/>
                <a:gd name="T36" fmla="*/ 215 w 241"/>
                <a:gd name="T37" fmla="*/ 224 h 228"/>
                <a:gd name="T38" fmla="*/ 223 w 241"/>
                <a:gd name="T39" fmla="*/ 220 h 228"/>
                <a:gd name="T40" fmla="*/ 229 w 241"/>
                <a:gd name="T41" fmla="*/ 214 h 228"/>
                <a:gd name="T42" fmla="*/ 229 w 241"/>
                <a:gd name="T43" fmla="*/ 214 h 228"/>
                <a:gd name="T44" fmla="*/ 229 w 241"/>
                <a:gd name="T45" fmla="*/ 214 h 228"/>
                <a:gd name="T46" fmla="*/ 235 w 241"/>
                <a:gd name="T47" fmla="*/ 206 h 228"/>
                <a:gd name="T48" fmla="*/ 239 w 241"/>
                <a:gd name="T49" fmla="*/ 198 h 228"/>
                <a:gd name="T50" fmla="*/ 241 w 241"/>
                <a:gd name="T51" fmla="*/ 188 h 228"/>
                <a:gd name="T52" fmla="*/ 241 w 241"/>
                <a:gd name="T53" fmla="*/ 180 h 228"/>
                <a:gd name="T54" fmla="*/ 241 w 241"/>
                <a:gd name="T55" fmla="*/ 172 h 228"/>
                <a:gd name="T56" fmla="*/ 237 w 241"/>
                <a:gd name="T57" fmla="*/ 162 h 228"/>
                <a:gd name="T58" fmla="*/ 233 w 241"/>
                <a:gd name="T59" fmla="*/ 154 h 228"/>
                <a:gd name="T60" fmla="*/ 227 w 241"/>
                <a:gd name="T61" fmla="*/ 148 h 228"/>
                <a:gd name="T62" fmla="*/ 78 w 241"/>
                <a:gd name="T63" fmla="*/ 12 h 228"/>
                <a:gd name="T64" fmla="*/ 78 w 241"/>
                <a:gd name="T65" fmla="*/ 12 h 228"/>
                <a:gd name="T66" fmla="*/ 70 w 241"/>
                <a:gd name="T67" fmla="*/ 6 h 228"/>
                <a:gd name="T68" fmla="*/ 62 w 241"/>
                <a:gd name="T69" fmla="*/ 2 h 228"/>
                <a:gd name="T70" fmla="*/ 54 w 241"/>
                <a:gd name="T71" fmla="*/ 0 h 228"/>
                <a:gd name="T72" fmla="*/ 44 w 241"/>
                <a:gd name="T73" fmla="*/ 0 h 228"/>
                <a:gd name="T74" fmla="*/ 36 w 241"/>
                <a:gd name="T75" fmla="*/ 0 h 228"/>
                <a:gd name="T76" fmla="*/ 28 w 241"/>
                <a:gd name="T77" fmla="*/ 4 h 228"/>
                <a:gd name="T78" fmla="*/ 20 w 241"/>
                <a:gd name="T79" fmla="*/ 8 h 228"/>
                <a:gd name="T80" fmla="*/ 12 w 241"/>
                <a:gd name="T81" fmla="*/ 14 h 228"/>
                <a:gd name="T82" fmla="*/ 12 w 241"/>
                <a:gd name="T83" fmla="*/ 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 h="228">
                  <a:moveTo>
                    <a:pt x="12" y="14"/>
                  </a:moveTo>
                  <a:lnTo>
                    <a:pt x="12" y="14"/>
                  </a:lnTo>
                  <a:lnTo>
                    <a:pt x="12" y="14"/>
                  </a:lnTo>
                  <a:lnTo>
                    <a:pt x="6" y="22"/>
                  </a:lnTo>
                  <a:lnTo>
                    <a:pt x="2" y="30"/>
                  </a:lnTo>
                  <a:lnTo>
                    <a:pt x="0" y="40"/>
                  </a:lnTo>
                  <a:lnTo>
                    <a:pt x="0" y="48"/>
                  </a:lnTo>
                  <a:lnTo>
                    <a:pt x="2" y="56"/>
                  </a:lnTo>
                  <a:lnTo>
                    <a:pt x="4" y="66"/>
                  </a:lnTo>
                  <a:lnTo>
                    <a:pt x="10" y="74"/>
                  </a:lnTo>
                  <a:lnTo>
                    <a:pt x="16" y="80"/>
                  </a:lnTo>
                  <a:lnTo>
                    <a:pt x="166" y="216"/>
                  </a:lnTo>
                  <a:lnTo>
                    <a:pt x="166" y="216"/>
                  </a:lnTo>
                  <a:lnTo>
                    <a:pt x="172" y="222"/>
                  </a:lnTo>
                  <a:lnTo>
                    <a:pt x="180" y="226"/>
                  </a:lnTo>
                  <a:lnTo>
                    <a:pt x="190" y="228"/>
                  </a:lnTo>
                  <a:lnTo>
                    <a:pt x="198" y="228"/>
                  </a:lnTo>
                  <a:lnTo>
                    <a:pt x="207" y="228"/>
                  </a:lnTo>
                  <a:lnTo>
                    <a:pt x="215" y="224"/>
                  </a:lnTo>
                  <a:lnTo>
                    <a:pt x="223" y="220"/>
                  </a:lnTo>
                  <a:lnTo>
                    <a:pt x="229" y="214"/>
                  </a:lnTo>
                  <a:lnTo>
                    <a:pt x="229" y="214"/>
                  </a:lnTo>
                  <a:lnTo>
                    <a:pt x="229" y="214"/>
                  </a:lnTo>
                  <a:lnTo>
                    <a:pt x="235" y="206"/>
                  </a:lnTo>
                  <a:lnTo>
                    <a:pt x="239" y="198"/>
                  </a:lnTo>
                  <a:lnTo>
                    <a:pt x="241" y="188"/>
                  </a:lnTo>
                  <a:lnTo>
                    <a:pt x="241" y="180"/>
                  </a:lnTo>
                  <a:lnTo>
                    <a:pt x="241" y="172"/>
                  </a:lnTo>
                  <a:lnTo>
                    <a:pt x="237" y="162"/>
                  </a:lnTo>
                  <a:lnTo>
                    <a:pt x="233" y="154"/>
                  </a:lnTo>
                  <a:lnTo>
                    <a:pt x="227" y="148"/>
                  </a:lnTo>
                  <a:lnTo>
                    <a:pt x="78" y="12"/>
                  </a:lnTo>
                  <a:lnTo>
                    <a:pt x="78" y="12"/>
                  </a:lnTo>
                  <a:lnTo>
                    <a:pt x="70" y="6"/>
                  </a:lnTo>
                  <a:lnTo>
                    <a:pt x="62" y="2"/>
                  </a:lnTo>
                  <a:lnTo>
                    <a:pt x="54" y="0"/>
                  </a:lnTo>
                  <a:lnTo>
                    <a:pt x="44" y="0"/>
                  </a:lnTo>
                  <a:lnTo>
                    <a:pt x="36" y="0"/>
                  </a:lnTo>
                  <a:lnTo>
                    <a:pt x="28" y="4"/>
                  </a:lnTo>
                  <a:lnTo>
                    <a:pt x="20" y="8"/>
                  </a:lnTo>
                  <a:lnTo>
                    <a:pt x="12" y="14"/>
                  </a:lnTo>
                  <a:lnTo>
                    <a:pt x="12" y="14"/>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60" name="Freeform 18">
              <a:extLst>
                <a:ext uri="{FF2B5EF4-FFF2-40B4-BE49-F238E27FC236}">
                  <a16:creationId xmlns:a16="http://schemas.microsoft.com/office/drawing/2014/main" id="{1FC82827-49C8-CE60-EBB2-DFB3B924F45B}"/>
                </a:ext>
              </a:extLst>
            </p:cNvPr>
            <p:cNvSpPr>
              <a:spLocks/>
            </p:cNvSpPr>
            <p:nvPr/>
          </p:nvSpPr>
          <p:spPr bwMode="auto">
            <a:xfrm>
              <a:off x="4102101" y="898526"/>
              <a:ext cx="142875" cy="142875"/>
            </a:xfrm>
            <a:custGeom>
              <a:avLst/>
              <a:gdLst>
                <a:gd name="T0" fmla="*/ 90 w 90"/>
                <a:gd name="T1" fmla="*/ 46 h 90"/>
                <a:gd name="T2" fmla="*/ 90 w 90"/>
                <a:gd name="T3" fmla="*/ 46 h 90"/>
                <a:gd name="T4" fmla="*/ 90 w 90"/>
                <a:gd name="T5" fmla="*/ 36 h 90"/>
                <a:gd name="T6" fmla="*/ 86 w 90"/>
                <a:gd name="T7" fmla="*/ 28 h 90"/>
                <a:gd name="T8" fmla="*/ 82 w 90"/>
                <a:gd name="T9" fmla="*/ 20 h 90"/>
                <a:gd name="T10" fmla="*/ 76 w 90"/>
                <a:gd name="T11" fmla="*/ 14 h 90"/>
                <a:gd name="T12" fmla="*/ 70 w 90"/>
                <a:gd name="T13" fmla="*/ 8 h 90"/>
                <a:gd name="T14" fmla="*/ 62 w 90"/>
                <a:gd name="T15" fmla="*/ 4 h 90"/>
                <a:gd name="T16" fmla="*/ 54 w 90"/>
                <a:gd name="T17" fmla="*/ 2 h 90"/>
                <a:gd name="T18" fmla="*/ 46 w 90"/>
                <a:gd name="T19" fmla="*/ 0 h 90"/>
                <a:gd name="T20" fmla="*/ 46 w 90"/>
                <a:gd name="T21" fmla="*/ 0 h 90"/>
                <a:gd name="T22" fmla="*/ 36 w 90"/>
                <a:gd name="T23" fmla="*/ 2 h 90"/>
                <a:gd name="T24" fmla="*/ 28 w 90"/>
                <a:gd name="T25" fmla="*/ 4 h 90"/>
                <a:gd name="T26" fmla="*/ 20 w 90"/>
                <a:gd name="T27" fmla="*/ 8 h 90"/>
                <a:gd name="T28" fmla="*/ 14 w 90"/>
                <a:gd name="T29" fmla="*/ 14 h 90"/>
                <a:gd name="T30" fmla="*/ 8 w 90"/>
                <a:gd name="T31" fmla="*/ 20 h 90"/>
                <a:gd name="T32" fmla="*/ 4 w 90"/>
                <a:gd name="T33" fmla="*/ 28 h 90"/>
                <a:gd name="T34" fmla="*/ 2 w 90"/>
                <a:gd name="T35" fmla="*/ 36 h 90"/>
                <a:gd name="T36" fmla="*/ 0 w 90"/>
                <a:gd name="T37" fmla="*/ 46 h 90"/>
                <a:gd name="T38" fmla="*/ 0 w 90"/>
                <a:gd name="T39" fmla="*/ 46 h 90"/>
                <a:gd name="T40" fmla="*/ 2 w 90"/>
                <a:gd name="T41" fmla="*/ 54 h 90"/>
                <a:gd name="T42" fmla="*/ 4 w 90"/>
                <a:gd name="T43" fmla="*/ 62 h 90"/>
                <a:gd name="T44" fmla="*/ 8 w 90"/>
                <a:gd name="T45" fmla="*/ 70 h 90"/>
                <a:gd name="T46" fmla="*/ 14 w 90"/>
                <a:gd name="T47" fmla="*/ 78 h 90"/>
                <a:gd name="T48" fmla="*/ 20 w 90"/>
                <a:gd name="T49" fmla="*/ 82 h 90"/>
                <a:gd name="T50" fmla="*/ 28 w 90"/>
                <a:gd name="T51" fmla="*/ 86 h 90"/>
                <a:gd name="T52" fmla="*/ 36 w 90"/>
                <a:gd name="T53" fmla="*/ 90 h 90"/>
                <a:gd name="T54" fmla="*/ 46 w 90"/>
                <a:gd name="T55" fmla="*/ 90 h 90"/>
                <a:gd name="T56" fmla="*/ 46 w 90"/>
                <a:gd name="T57" fmla="*/ 90 h 90"/>
                <a:gd name="T58" fmla="*/ 54 w 90"/>
                <a:gd name="T59" fmla="*/ 90 h 90"/>
                <a:gd name="T60" fmla="*/ 62 w 90"/>
                <a:gd name="T61" fmla="*/ 86 h 90"/>
                <a:gd name="T62" fmla="*/ 70 w 90"/>
                <a:gd name="T63" fmla="*/ 82 h 90"/>
                <a:gd name="T64" fmla="*/ 76 w 90"/>
                <a:gd name="T65" fmla="*/ 78 h 90"/>
                <a:gd name="T66" fmla="*/ 82 w 90"/>
                <a:gd name="T67" fmla="*/ 70 h 90"/>
                <a:gd name="T68" fmla="*/ 86 w 90"/>
                <a:gd name="T69" fmla="*/ 62 h 90"/>
                <a:gd name="T70" fmla="*/ 90 w 90"/>
                <a:gd name="T71" fmla="*/ 54 h 90"/>
                <a:gd name="T72" fmla="*/ 90 w 90"/>
                <a:gd name="T73" fmla="*/ 46 h 90"/>
                <a:gd name="T74" fmla="*/ 90 w 90"/>
                <a:gd name="T75" fmla="*/ 4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0">
                  <a:moveTo>
                    <a:pt x="90" y="46"/>
                  </a:moveTo>
                  <a:lnTo>
                    <a:pt x="90" y="46"/>
                  </a:lnTo>
                  <a:lnTo>
                    <a:pt x="90" y="36"/>
                  </a:lnTo>
                  <a:lnTo>
                    <a:pt x="86" y="28"/>
                  </a:lnTo>
                  <a:lnTo>
                    <a:pt x="82" y="20"/>
                  </a:lnTo>
                  <a:lnTo>
                    <a:pt x="76" y="14"/>
                  </a:lnTo>
                  <a:lnTo>
                    <a:pt x="70" y="8"/>
                  </a:lnTo>
                  <a:lnTo>
                    <a:pt x="62" y="4"/>
                  </a:lnTo>
                  <a:lnTo>
                    <a:pt x="54" y="2"/>
                  </a:lnTo>
                  <a:lnTo>
                    <a:pt x="46" y="0"/>
                  </a:lnTo>
                  <a:lnTo>
                    <a:pt x="46" y="0"/>
                  </a:lnTo>
                  <a:lnTo>
                    <a:pt x="36" y="2"/>
                  </a:lnTo>
                  <a:lnTo>
                    <a:pt x="28" y="4"/>
                  </a:lnTo>
                  <a:lnTo>
                    <a:pt x="20" y="8"/>
                  </a:lnTo>
                  <a:lnTo>
                    <a:pt x="14" y="14"/>
                  </a:lnTo>
                  <a:lnTo>
                    <a:pt x="8" y="20"/>
                  </a:lnTo>
                  <a:lnTo>
                    <a:pt x="4" y="28"/>
                  </a:lnTo>
                  <a:lnTo>
                    <a:pt x="2" y="36"/>
                  </a:lnTo>
                  <a:lnTo>
                    <a:pt x="0" y="46"/>
                  </a:lnTo>
                  <a:lnTo>
                    <a:pt x="0" y="46"/>
                  </a:lnTo>
                  <a:lnTo>
                    <a:pt x="2" y="54"/>
                  </a:lnTo>
                  <a:lnTo>
                    <a:pt x="4" y="62"/>
                  </a:lnTo>
                  <a:lnTo>
                    <a:pt x="8" y="70"/>
                  </a:lnTo>
                  <a:lnTo>
                    <a:pt x="14" y="78"/>
                  </a:lnTo>
                  <a:lnTo>
                    <a:pt x="20" y="82"/>
                  </a:lnTo>
                  <a:lnTo>
                    <a:pt x="28" y="86"/>
                  </a:lnTo>
                  <a:lnTo>
                    <a:pt x="36" y="90"/>
                  </a:lnTo>
                  <a:lnTo>
                    <a:pt x="46" y="90"/>
                  </a:lnTo>
                  <a:lnTo>
                    <a:pt x="46" y="90"/>
                  </a:lnTo>
                  <a:lnTo>
                    <a:pt x="54" y="90"/>
                  </a:lnTo>
                  <a:lnTo>
                    <a:pt x="62" y="86"/>
                  </a:lnTo>
                  <a:lnTo>
                    <a:pt x="70" y="82"/>
                  </a:lnTo>
                  <a:lnTo>
                    <a:pt x="76" y="78"/>
                  </a:lnTo>
                  <a:lnTo>
                    <a:pt x="82" y="70"/>
                  </a:lnTo>
                  <a:lnTo>
                    <a:pt x="86" y="62"/>
                  </a:lnTo>
                  <a:lnTo>
                    <a:pt x="90" y="54"/>
                  </a:lnTo>
                  <a:lnTo>
                    <a:pt x="90" y="46"/>
                  </a:lnTo>
                  <a:lnTo>
                    <a:pt x="90" y="46"/>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61" name="Freeform 19">
              <a:extLst>
                <a:ext uri="{FF2B5EF4-FFF2-40B4-BE49-F238E27FC236}">
                  <a16:creationId xmlns:a16="http://schemas.microsoft.com/office/drawing/2014/main" id="{38FB700A-D5B6-C543-CEF0-FCD336BE5F15}"/>
                </a:ext>
              </a:extLst>
            </p:cNvPr>
            <p:cNvSpPr>
              <a:spLocks/>
            </p:cNvSpPr>
            <p:nvPr/>
          </p:nvSpPr>
          <p:spPr bwMode="auto">
            <a:xfrm>
              <a:off x="4035426" y="831851"/>
              <a:ext cx="276225" cy="276225"/>
            </a:xfrm>
            <a:custGeom>
              <a:avLst/>
              <a:gdLst>
                <a:gd name="T0" fmla="*/ 174 w 174"/>
                <a:gd name="T1" fmla="*/ 88 h 174"/>
                <a:gd name="T2" fmla="*/ 174 w 174"/>
                <a:gd name="T3" fmla="*/ 88 h 174"/>
                <a:gd name="T4" fmla="*/ 172 w 174"/>
                <a:gd name="T5" fmla="*/ 70 h 174"/>
                <a:gd name="T6" fmla="*/ 168 w 174"/>
                <a:gd name="T7" fmla="*/ 54 h 174"/>
                <a:gd name="T8" fmla="*/ 160 w 174"/>
                <a:gd name="T9" fmla="*/ 38 h 174"/>
                <a:gd name="T10" fmla="*/ 148 w 174"/>
                <a:gd name="T11" fmla="*/ 26 h 174"/>
                <a:gd name="T12" fmla="*/ 136 w 174"/>
                <a:gd name="T13" fmla="*/ 16 h 174"/>
                <a:gd name="T14" fmla="*/ 122 w 174"/>
                <a:gd name="T15" fmla="*/ 8 h 174"/>
                <a:gd name="T16" fmla="*/ 104 w 174"/>
                <a:gd name="T17" fmla="*/ 2 h 174"/>
                <a:gd name="T18" fmla="*/ 88 w 174"/>
                <a:gd name="T19" fmla="*/ 0 h 174"/>
                <a:gd name="T20" fmla="*/ 88 w 174"/>
                <a:gd name="T21" fmla="*/ 0 h 174"/>
                <a:gd name="T22" fmla="*/ 70 w 174"/>
                <a:gd name="T23" fmla="*/ 2 h 174"/>
                <a:gd name="T24" fmla="*/ 54 w 174"/>
                <a:gd name="T25" fmla="*/ 8 h 174"/>
                <a:gd name="T26" fmla="*/ 38 w 174"/>
                <a:gd name="T27" fmla="*/ 16 h 174"/>
                <a:gd name="T28" fmla="*/ 26 w 174"/>
                <a:gd name="T29" fmla="*/ 26 h 174"/>
                <a:gd name="T30" fmla="*/ 14 w 174"/>
                <a:gd name="T31" fmla="*/ 38 h 174"/>
                <a:gd name="T32" fmla="*/ 6 w 174"/>
                <a:gd name="T33" fmla="*/ 54 h 174"/>
                <a:gd name="T34" fmla="*/ 2 w 174"/>
                <a:gd name="T35" fmla="*/ 70 h 174"/>
                <a:gd name="T36" fmla="*/ 0 w 174"/>
                <a:gd name="T37" fmla="*/ 88 h 174"/>
                <a:gd name="T38" fmla="*/ 0 w 174"/>
                <a:gd name="T39" fmla="*/ 88 h 174"/>
                <a:gd name="T40" fmla="*/ 2 w 174"/>
                <a:gd name="T41" fmla="*/ 106 h 174"/>
                <a:gd name="T42" fmla="*/ 6 w 174"/>
                <a:gd name="T43" fmla="*/ 122 h 174"/>
                <a:gd name="T44" fmla="*/ 14 w 174"/>
                <a:gd name="T45" fmla="*/ 136 h 174"/>
                <a:gd name="T46" fmla="*/ 26 w 174"/>
                <a:gd name="T47" fmla="*/ 150 h 174"/>
                <a:gd name="T48" fmla="*/ 38 w 174"/>
                <a:gd name="T49" fmla="*/ 160 h 174"/>
                <a:gd name="T50" fmla="*/ 54 w 174"/>
                <a:gd name="T51" fmla="*/ 168 h 174"/>
                <a:gd name="T52" fmla="*/ 70 w 174"/>
                <a:gd name="T53" fmla="*/ 174 h 174"/>
                <a:gd name="T54" fmla="*/ 88 w 174"/>
                <a:gd name="T55" fmla="*/ 174 h 174"/>
                <a:gd name="T56" fmla="*/ 88 w 174"/>
                <a:gd name="T57" fmla="*/ 174 h 174"/>
                <a:gd name="T58" fmla="*/ 104 w 174"/>
                <a:gd name="T59" fmla="*/ 174 h 174"/>
                <a:gd name="T60" fmla="*/ 122 w 174"/>
                <a:gd name="T61" fmla="*/ 168 h 174"/>
                <a:gd name="T62" fmla="*/ 136 w 174"/>
                <a:gd name="T63" fmla="*/ 160 h 174"/>
                <a:gd name="T64" fmla="*/ 148 w 174"/>
                <a:gd name="T65" fmla="*/ 150 h 174"/>
                <a:gd name="T66" fmla="*/ 160 w 174"/>
                <a:gd name="T67" fmla="*/ 136 h 174"/>
                <a:gd name="T68" fmla="*/ 168 w 174"/>
                <a:gd name="T69" fmla="*/ 122 h 174"/>
                <a:gd name="T70" fmla="*/ 172 w 174"/>
                <a:gd name="T71" fmla="*/ 106 h 174"/>
                <a:gd name="T72" fmla="*/ 174 w 174"/>
                <a:gd name="T73" fmla="*/ 88 h 174"/>
                <a:gd name="T74" fmla="*/ 174 w 174"/>
                <a:gd name="T75"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4">
                  <a:moveTo>
                    <a:pt x="174" y="88"/>
                  </a:moveTo>
                  <a:lnTo>
                    <a:pt x="174" y="88"/>
                  </a:lnTo>
                  <a:lnTo>
                    <a:pt x="172" y="70"/>
                  </a:lnTo>
                  <a:lnTo>
                    <a:pt x="168" y="54"/>
                  </a:lnTo>
                  <a:lnTo>
                    <a:pt x="160" y="38"/>
                  </a:lnTo>
                  <a:lnTo>
                    <a:pt x="148" y="26"/>
                  </a:lnTo>
                  <a:lnTo>
                    <a:pt x="136" y="16"/>
                  </a:lnTo>
                  <a:lnTo>
                    <a:pt x="122" y="8"/>
                  </a:lnTo>
                  <a:lnTo>
                    <a:pt x="104" y="2"/>
                  </a:lnTo>
                  <a:lnTo>
                    <a:pt x="88" y="0"/>
                  </a:lnTo>
                  <a:lnTo>
                    <a:pt x="88" y="0"/>
                  </a:lnTo>
                  <a:lnTo>
                    <a:pt x="70" y="2"/>
                  </a:lnTo>
                  <a:lnTo>
                    <a:pt x="54" y="8"/>
                  </a:lnTo>
                  <a:lnTo>
                    <a:pt x="38" y="16"/>
                  </a:lnTo>
                  <a:lnTo>
                    <a:pt x="26" y="26"/>
                  </a:lnTo>
                  <a:lnTo>
                    <a:pt x="14" y="38"/>
                  </a:lnTo>
                  <a:lnTo>
                    <a:pt x="6" y="54"/>
                  </a:lnTo>
                  <a:lnTo>
                    <a:pt x="2" y="70"/>
                  </a:lnTo>
                  <a:lnTo>
                    <a:pt x="0" y="88"/>
                  </a:lnTo>
                  <a:lnTo>
                    <a:pt x="0" y="88"/>
                  </a:lnTo>
                  <a:lnTo>
                    <a:pt x="2" y="106"/>
                  </a:lnTo>
                  <a:lnTo>
                    <a:pt x="6" y="122"/>
                  </a:lnTo>
                  <a:lnTo>
                    <a:pt x="14" y="136"/>
                  </a:lnTo>
                  <a:lnTo>
                    <a:pt x="26" y="150"/>
                  </a:lnTo>
                  <a:lnTo>
                    <a:pt x="38" y="160"/>
                  </a:lnTo>
                  <a:lnTo>
                    <a:pt x="54" y="168"/>
                  </a:lnTo>
                  <a:lnTo>
                    <a:pt x="70" y="174"/>
                  </a:lnTo>
                  <a:lnTo>
                    <a:pt x="88" y="174"/>
                  </a:lnTo>
                  <a:lnTo>
                    <a:pt x="88" y="174"/>
                  </a:lnTo>
                  <a:lnTo>
                    <a:pt x="104" y="174"/>
                  </a:lnTo>
                  <a:lnTo>
                    <a:pt x="122" y="168"/>
                  </a:lnTo>
                  <a:lnTo>
                    <a:pt x="136" y="160"/>
                  </a:lnTo>
                  <a:lnTo>
                    <a:pt x="148" y="150"/>
                  </a:lnTo>
                  <a:lnTo>
                    <a:pt x="160" y="136"/>
                  </a:lnTo>
                  <a:lnTo>
                    <a:pt x="168" y="122"/>
                  </a:lnTo>
                  <a:lnTo>
                    <a:pt x="172" y="106"/>
                  </a:lnTo>
                  <a:lnTo>
                    <a:pt x="174" y="88"/>
                  </a:lnTo>
                  <a:lnTo>
                    <a:pt x="174" y="88"/>
                  </a:lnTo>
                  <a:close/>
                </a:path>
              </a:pathLst>
            </a:custGeom>
            <a:grpFill/>
            <a:ln w="2540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62" name="Rectangle 20">
              <a:extLst>
                <a:ext uri="{FF2B5EF4-FFF2-40B4-BE49-F238E27FC236}">
                  <a16:creationId xmlns:a16="http://schemas.microsoft.com/office/drawing/2014/main" id="{60A95290-EE63-AB3F-34E8-CB031FBF13B0}"/>
                </a:ext>
              </a:extLst>
            </p:cNvPr>
            <p:cNvSpPr>
              <a:spLocks noChangeArrowheads="1"/>
            </p:cNvSpPr>
            <p:nvPr/>
          </p:nvSpPr>
          <p:spPr bwMode="auto">
            <a:xfrm>
              <a:off x="3629026" y="763588"/>
              <a:ext cx="15875" cy="4111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63" name="Rectangle 21">
              <a:extLst>
                <a:ext uri="{FF2B5EF4-FFF2-40B4-BE49-F238E27FC236}">
                  <a16:creationId xmlns:a16="http://schemas.microsoft.com/office/drawing/2014/main" id="{B47E196C-B34F-5803-268F-9233D8EF5F7F}"/>
                </a:ext>
              </a:extLst>
            </p:cNvPr>
            <p:cNvSpPr>
              <a:spLocks noChangeArrowheads="1"/>
            </p:cNvSpPr>
            <p:nvPr/>
          </p:nvSpPr>
          <p:spPr bwMode="auto">
            <a:xfrm>
              <a:off x="4722813" y="763588"/>
              <a:ext cx="15875" cy="411163"/>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Open Sans"/>
                <a:ea typeface="+mn-ea"/>
                <a:cs typeface="+mn-cs"/>
              </a:endParaRPr>
            </a:p>
          </p:txBody>
        </p:sp>
      </p:grpSp>
      <p:sp>
        <p:nvSpPr>
          <p:cNvPr id="171" name="TextBox 170">
            <a:extLst>
              <a:ext uri="{FF2B5EF4-FFF2-40B4-BE49-F238E27FC236}">
                <a16:creationId xmlns:a16="http://schemas.microsoft.com/office/drawing/2014/main" id="{85568AA1-9AEC-4DF5-5536-CC558373E8BE}"/>
              </a:ext>
            </a:extLst>
          </p:cNvPr>
          <p:cNvSpPr txBox="1"/>
          <p:nvPr/>
        </p:nvSpPr>
        <p:spPr>
          <a:xfrm>
            <a:off x="3618664" y="2285092"/>
            <a:ext cx="838621" cy="182892"/>
          </a:xfrm>
          <a:prstGeom prst="rect">
            <a:avLst/>
          </a:prstGeom>
        </p:spPr>
        <p:txBody>
          <a:bodyPr vert="horz"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Open Sans"/>
                <a:ea typeface="+mn-ea"/>
                <a:cs typeface="+mn-cs"/>
              </a:rPr>
              <a:t>2025</a:t>
            </a:r>
            <a:endParaRPr kumimoji="0" lang="en-IE" sz="1050" b="1" i="0" u="none" strike="noStrike" kern="1200" cap="none" spc="0" normalizeH="0" baseline="0" noProof="0">
              <a:ln>
                <a:noFill/>
              </a:ln>
              <a:solidFill>
                <a:srgbClr val="FFFFFF"/>
              </a:solidFill>
              <a:effectLst/>
              <a:uLnTx/>
              <a:uFillTx/>
              <a:latin typeface="Open Sans"/>
              <a:ea typeface="+mn-ea"/>
              <a:cs typeface="+mn-cs"/>
            </a:endParaRPr>
          </a:p>
        </p:txBody>
      </p:sp>
      <p:sp>
        <p:nvSpPr>
          <p:cNvPr id="172" name="TextBox 171">
            <a:extLst>
              <a:ext uri="{FF2B5EF4-FFF2-40B4-BE49-F238E27FC236}">
                <a16:creationId xmlns:a16="http://schemas.microsoft.com/office/drawing/2014/main" id="{9E08B1B3-A5EA-90DF-DCB5-033D81D0930F}"/>
              </a:ext>
            </a:extLst>
          </p:cNvPr>
          <p:cNvSpPr txBox="1"/>
          <p:nvPr/>
        </p:nvSpPr>
        <p:spPr>
          <a:xfrm>
            <a:off x="1555078" y="3912767"/>
            <a:ext cx="1941440" cy="161583"/>
          </a:xfrm>
          <a:prstGeom prst="rect">
            <a:avLst/>
          </a:prstGeom>
        </p:spPr>
        <p:txBody>
          <a:bodyPr vert="horz" wrap="square" lIns="0" tIns="0" rIns="0" bIns="0" rtlCol="0" anchor="t" anchorCtr="0">
            <a:spAutoFit/>
          </a:bodyPr>
          <a:lstStyle>
            <a:defPPr>
              <a:defRPr lang="en-US"/>
            </a:defPPr>
            <a:lvl1pPr algn="ctr">
              <a:defRPr sz="14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FFFFFF"/>
                </a:solidFill>
                <a:effectLst/>
                <a:uLnTx/>
                <a:uFillTx/>
                <a:latin typeface="Open Sans"/>
                <a:ea typeface="+mn-ea"/>
                <a:cs typeface="+mn-cs"/>
              </a:rPr>
              <a:t>2024</a:t>
            </a:r>
          </a:p>
        </p:txBody>
      </p:sp>
      <p:sp>
        <p:nvSpPr>
          <p:cNvPr id="173" name="TextBox 172">
            <a:extLst>
              <a:ext uri="{FF2B5EF4-FFF2-40B4-BE49-F238E27FC236}">
                <a16:creationId xmlns:a16="http://schemas.microsoft.com/office/drawing/2014/main" id="{90A78CCB-B12E-1549-CED3-6D72CF0338EF}"/>
              </a:ext>
            </a:extLst>
          </p:cNvPr>
          <p:cNvSpPr txBox="1"/>
          <p:nvPr/>
        </p:nvSpPr>
        <p:spPr>
          <a:xfrm>
            <a:off x="5068642" y="2267455"/>
            <a:ext cx="838621" cy="182892"/>
          </a:xfrm>
          <a:prstGeom prst="rect">
            <a:avLst/>
          </a:prstGeom>
        </p:spPr>
        <p:txBody>
          <a:bodyPr vert="horz"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Open Sans"/>
                <a:ea typeface="+mn-ea"/>
                <a:cs typeface="+mn-cs"/>
              </a:rPr>
              <a:t>2026</a:t>
            </a:r>
            <a:endParaRPr kumimoji="0" lang="en-IE" sz="1050" b="1" i="0" u="none" strike="noStrike" kern="1200" cap="none" spc="0" normalizeH="0" baseline="0" noProof="0">
              <a:ln>
                <a:noFill/>
              </a:ln>
              <a:solidFill>
                <a:srgbClr val="FFFFFF"/>
              </a:solidFill>
              <a:effectLst/>
              <a:uLnTx/>
              <a:uFillTx/>
              <a:latin typeface="Open Sans"/>
              <a:ea typeface="+mn-ea"/>
              <a:cs typeface="+mn-cs"/>
            </a:endParaRPr>
          </a:p>
        </p:txBody>
      </p:sp>
      <p:sp>
        <p:nvSpPr>
          <p:cNvPr id="174" name="TextBox 173">
            <a:extLst>
              <a:ext uri="{FF2B5EF4-FFF2-40B4-BE49-F238E27FC236}">
                <a16:creationId xmlns:a16="http://schemas.microsoft.com/office/drawing/2014/main" id="{0E1943AC-269C-8B3D-F171-72E50D4AC128}"/>
              </a:ext>
            </a:extLst>
          </p:cNvPr>
          <p:cNvSpPr txBox="1"/>
          <p:nvPr/>
        </p:nvSpPr>
        <p:spPr>
          <a:xfrm>
            <a:off x="6673287" y="3904876"/>
            <a:ext cx="838621" cy="182892"/>
          </a:xfrm>
          <a:prstGeom prst="rect">
            <a:avLst/>
          </a:prstGeom>
        </p:spPr>
        <p:txBody>
          <a:bodyPr vert="horz"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Open Sans"/>
                <a:ea typeface="+mn-ea"/>
                <a:cs typeface="+mn-cs"/>
              </a:rPr>
              <a:t>2027</a:t>
            </a:r>
            <a:endParaRPr kumimoji="0" lang="en-IE" sz="1050" b="1" i="0" u="none" strike="noStrike" kern="1200" cap="none" spc="0" normalizeH="0" baseline="0" noProof="0">
              <a:ln>
                <a:noFill/>
              </a:ln>
              <a:solidFill>
                <a:srgbClr val="FFFFFF"/>
              </a:solidFill>
              <a:effectLst/>
              <a:uLnTx/>
              <a:uFillTx/>
              <a:latin typeface="Open Sans"/>
              <a:ea typeface="+mn-ea"/>
              <a:cs typeface="+mn-cs"/>
            </a:endParaRPr>
          </a:p>
        </p:txBody>
      </p:sp>
      <p:sp>
        <p:nvSpPr>
          <p:cNvPr id="175" name="TextBox 174">
            <a:extLst>
              <a:ext uri="{FF2B5EF4-FFF2-40B4-BE49-F238E27FC236}">
                <a16:creationId xmlns:a16="http://schemas.microsoft.com/office/drawing/2014/main" id="{9BAB5383-2006-827C-B8A1-B6B292C0DC1D}"/>
              </a:ext>
            </a:extLst>
          </p:cNvPr>
          <p:cNvSpPr txBox="1"/>
          <p:nvPr/>
        </p:nvSpPr>
        <p:spPr>
          <a:xfrm>
            <a:off x="9753211" y="5587871"/>
            <a:ext cx="838621" cy="182892"/>
          </a:xfrm>
          <a:prstGeom prst="rect">
            <a:avLst/>
          </a:prstGeom>
        </p:spPr>
        <p:txBody>
          <a:bodyPr vert="horz"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Open Sans"/>
                <a:ea typeface="+mn-ea"/>
                <a:cs typeface="+mn-cs"/>
              </a:rPr>
              <a:t>2027+</a:t>
            </a:r>
            <a:endParaRPr kumimoji="0" lang="en-IE" sz="1050" b="1" i="0" u="none" strike="noStrike" kern="1200" cap="none" spc="0" normalizeH="0" baseline="0" noProof="0">
              <a:ln>
                <a:noFill/>
              </a:ln>
              <a:solidFill>
                <a:srgbClr val="FFFFFF"/>
              </a:solidFill>
              <a:effectLst/>
              <a:uLnTx/>
              <a:uFillTx/>
              <a:latin typeface="Open Sans"/>
              <a:ea typeface="+mn-ea"/>
              <a:cs typeface="+mn-cs"/>
            </a:endParaRPr>
          </a:p>
        </p:txBody>
      </p:sp>
      <p:sp>
        <p:nvSpPr>
          <p:cNvPr id="180" name="Rectangle 179">
            <a:extLst>
              <a:ext uri="{FF2B5EF4-FFF2-40B4-BE49-F238E27FC236}">
                <a16:creationId xmlns:a16="http://schemas.microsoft.com/office/drawing/2014/main" id="{6702CE8D-984F-15E5-3416-94C0A9ADC418}"/>
              </a:ext>
            </a:extLst>
          </p:cNvPr>
          <p:cNvSpPr/>
          <p:nvPr/>
        </p:nvSpPr>
        <p:spPr>
          <a:xfrm>
            <a:off x="5302217" y="4540797"/>
            <a:ext cx="288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Open Sans"/>
                <a:ea typeface="+mn-ea"/>
                <a:cs typeface="+mn-cs"/>
              </a:rPr>
              <a:t>4. Drive Value &amp; Sector Coupling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srgbClr val="FFFFFF"/>
                </a:solidFill>
                <a:effectLst/>
                <a:uLnTx/>
                <a:uFillTx/>
                <a:latin typeface="Open Sans"/>
                <a:ea typeface="+mn-ea"/>
                <a:cs typeface="+mn-cs"/>
              </a:rPr>
              <a:t>Work to align further with </a:t>
            </a:r>
            <a:r>
              <a:rPr kumimoji="0" lang="en-IE" sz="900" b="0" i="0" u="none" strike="noStrike" kern="1200" cap="none" spc="0" normalizeH="0" baseline="0" noProof="0" err="1">
                <a:ln>
                  <a:noFill/>
                </a:ln>
                <a:solidFill>
                  <a:srgbClr val="FFFFFF"/>
                </a:solidFill>
                <a:effectLst/>
                <a:uLnTx/>
                <a:uFillTx/>
                <a:latin typeface="Open Sans"/>
                <a:ea typeface="+mn-ea"/>
                <a:cs typeface="+mn-cs"/>
              </a:rPr>
              <a:t>EirGrid</a:t>
            </a:r>
            <a:r>
              <a:rPr kumimoji="0" lang="en-IE" sz="900" b="0" i="0" u="none" strike="noStrike" kern="1200" cap="none" spc="0" normalizeH="0" baseline="0" noProof="0">
                <a:ln>
                  <a:noFill/>
                </a:ln>
                <a:solidFill>
                  <a:srgbClr val="FFFFFF"/>
                </a:solidFill>
                <a:effectLst/>
                <a:uLnTx/>
                <a:uFillTx/>
                <a:latin typeface="Open Sans"/>
                <a:ea typeface="+mn-ea"/>
                <a:cs typeface="+mn-cs"/>
              </a:rPr>
              <a:t>, particularly expanding the ambition &amp; scope from the first issue of the report with full suite of scenarios &amp; pathways for Future State.</a:t>
            </a:r>
            <a:endParaRPr kumimoji="0" lang="en-IE" sz="1100" b="1" i="0" u="none" strike="noStrike" kern="1200" cap="none" spc="0" normalizeH="0" baseline="0" noProof="0">
              <a:ln>
                <a:noFill/>
              </a:ln>
              <a:solidFill>
                <a:srgbClr val="FFFFFF"/>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100" b="1" i="0" u="none" strike="noStrike" kern="1200" cap="none" spc="0" normalizeH="0" baseline="0" noProof="0">
              <a:ln>
                <a:noFill/>
              </a:ln>
              <a:solidFill>
                <a:srgbClr val="FFFFFF"/>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FFFFFF"/>
                </a:solidFill>
                <a:effectLst/>
                <a:uLnTx/>
                <a:uFillTx/>
                <a:latin typeface="Open Sans"/>
                <a:ea typeface="Open Sans"/>
                <a:cs typeface="Open Sans"/>
              </a:rPr>
              <a:t>OUTPUT: CORE FLEXIBILITY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00" b="1" i="0" u="none" strike="noStrike" kern="1200" cap="none" spc="0" normalizeH="0" baseline="0" noProof="0">
                <a:ln>
                  <a:noFill/>
                </a:ln>
                <a:solidFill>
                  <a:srgbClr val="FFFFFF"/>
                </a:solidFill>
                <a:effectLst/>
                <a:uLnTx/>
                <a:uFillTx/>
                <a:latin typeface="Open Sans"/>
                <a:ea typeface="Open Sans"/>
                <a:cs typeface="Open Sans"/>
              </a:rPr>
              <a:t>Second Issue</a:t>
            </a:r>
            <a:endParaRPr kumimoji="0" lang="en-IE" sz="1400" b="0" i="0" u="none" strike="noStrike" kern="1200" cap="none" spc="0" normalizeH="0" baseline="0" noProof="0">
              <a:ln>
                <a:noFill/>
              </a:ln>
              <a:solidFill>
                <a:srgbClr val="FFFFFF"/>
              </a:solidFill>
              <a:effectLst/>
              <a:uLnTx/>
              <a:uFillTx/>
              <a:latin typeface="Open Sans"/>
              <a:ea typeface="+mn-ea"/>
              <a:cs typeface="+mn-cs"/>
            </a:endParaRPr>
          </a:p>
        </p:txBody>
      </p:sp>
      <p:sp>
        <p:nvSpPr>
          <p:cNvPr id="181" name="Rectangle 180">
            <a:extLst>
              <a:ext uri="{FF2B5EF4-FFF2-40B4-BE49-F238E27FC236}">
                <a16:creationId xmlns:a16="http://schemas.microsoft.com/office/drawing/2014/main" id="{54462520-1768-1F0E-455A-0E68E06EEA67}"/>
              </a:ext>
            </a:extLst>
          </p:cNvPr>
          <p:cNvSpPr/>
          <p:nvPr/>
        </p:nvSpPr>
        <p:spPr>
          <a:xfrm>
            <a:off x="5951713" y="1556449"/>
            <a:ext cx="288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Open Sans"/>
                <a:ea typeface="+mn-ea"/>
                <a:cs typeface="+mn-cs"/>
              </a:rPr>
              <a:t>3. Institutionalise Adaptive Planning Best Practice </a:t>
            </a:r>
            <a:endParaRPr kumimoji="0" lang="en-AU" sz="1400" b="1" i="0" u="none" strike="noStrike" kern="1200" cap="none" spc="0" normalizeH="0" baseline="0" noProof="0">
              <a:ln>
                <a:noFill/>
              </a:ln>
              <a:solidFill>
                <a:srgbClr val="FFFFFF"/>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srgbClr val="FFFFFF"/>
                </a:solidFill>
                <a:effectLst/>
                <a:uLnTx/>
                <a:uFillTx/>
                <a:latin typeface="Open Sans"/>
                <a:ea typeface="+mn-ea"/>
                <a:cs typeface="+mn-cs"/>
              </a:rPr>
              <a:t>Continue to embed adaptive planning processes across the organisation, seeking a consistent application of the processes. </a:t>
            </a:r>
            <a:r>
              <a:rPr kumimoji="0" lang="en-IE" sz="900" b="0" i="0" u="none" strike="noStrike" kern="1200" cap="none" spc="0" normalizeH="0" baseline="0" noProof="0">
                <a:ln>
                  <a:noFill/>
                </a:ln>
                <a:solidFill>
                  <a:srgbClr val="FFFFFF"/>
                </a:solidFill>
                <a:effectLst/>
                <a:uLnTx/>
                <a:uFillTx/>
                <a:latin typeface="Open Sans"/>
                <a:ea typeface="Open Sans"/>
                <a:cs typeface="Open Sans"/>
              </a:rPr>
              <a:t>Align Core Flexibility Report with next iteration of Network Development Plan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050" b="1" i="0" u="none" strike="noStrike" kern="1200" cap="none" spc="0" normalizeH="0" baseline="0" noProof="0">
              <a:ln>
                <a:noFill/>
              </a:ln>
              <a:solidFill>
                <a:srgbClr val="FFFFFF"/>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50" b="1" i="0" u="none" strike="noStrike" kern="1200" cap="none" spc="0" normalizeH="0" baseline="0" noProof="0">
                <a:ln>
                  <a:noFill/>
                </a:ln>
                <a:solidFill>
                  <a:srgbClr val="FFFFFF"/>
                </a:solidFill>
                <a:effectLst/>
                <a:uLnTx/>
                <a:uFillTx/>
                <a:latin typeface="Open Sans"/>
                <a:ea typeface="+mn-ea"/>
                <a:cs typeface="+mn-cs"/>
              </a:rPr>
              <a:t>OUTPUT: </a:t>
            </a:r>
            <a:r>
              <a:rPr lang="en-IE" sz="1050" b="1">
                <a:solidFill>
                  <a:srgbClr val="FFFFFF"/>
                </a:solidFill>
                <a:latin typeface="Open Sans"/>
              </a:rPr>
              <a:t>SUPPLEMENTAL</a:t>
            </a:r>
            <a:r>
              <a:rPr kumimoji="0" lang="en-IE" sz="1050" b="1" i="0" u="none" strike="noStrike" kern="1200" cap="none" spc="0" normalizeH="0" baseline="0" noProof="0">
                <a:ln>
                  <a:noFill/>
                </a:ln>
                <a:solidFill>
                  <a:srgbClr val="FFFFFF"/>
                </a:solidFill>
                <a:effectLst/>
                <a:uLnTx/>
                <a:uFillTx/>
                <a:latin typeface="Open Sans"/>
                <a:ea typeface="+mn-ea"/>
                <a:cs typeface="+mn-cs"/>
              </a:rPr>
              <a:t> FLEXIBILITY REPORT</a:t>
            </a:r>
            <a:endParaRPr kumimoji="0" lang="en-IE" sz="1050" b="1" i="0" u="none" strike="noStrike" kern="1200" cap="none" spc="0" normalizeH="0" baseline="0" noProof="0">
              <a:ln>
                <a:noFill/>
              </a:ln>
              <a:solidFill>
                <a:srgbClr val="FFFFFF"/>
              </a:solidFill>
              <a:effectLst/>
              <a:uLnTx/>
              <a:uFillTx/>
              <a:latin typeface="Open Sans"/>
              <a:ea typeface="Open Sans"/>
              <a:cs typeface="Open Sans"/>
            </a:endParaRPr>
          </a:p>
        </p:txBody>
      </p:sp>
      <p:sp>
        <p:nvSpPr>
          <p:cNvPr id="182" name="Rectangle 181">
            <a:extLst>
              <a:ext uri="{FF2B5EF4-FFF2-40B4-BE49-F238E27FC236}">
                <a16:creationId xmlns:a16="http://schemas.microsoft.com/office/drawing/2014/main" id="{56D3E2EB-E4B9-1CBE-DC08-0CDBFD7423B2}"/>
              </a:ext>
            </a:extLst>
          </p:cNvPr>
          <p:cNvSpPr/>
          <p:nvPr/>
        </p:nvSpPr>
        <p:spPr>
          <a:xfrm>
            <a:off x="791937" y="1557992"/>
            <a:ext cx="2880000" cy="18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E" sz="1400" b="1" i="0" u="none" strike="noStrike" kern="1200" cap="none" spc="0" normalizeH="0" baseline="0" noProof="0">
                <a:ln>
                  <a:noFill/>
                </a:ln>
                <a:solidFill>
                  <a:srgbClr val="FFFFFF"/>
                </a:solidFill>
                <a:effectLst/>
                <a:uLnTx/>
                <a:uFillTx/>
                <a:latin typeface="Open Sans"/>
                <a:ea typeface="+mn-ea"/>
                <a:cs typeface="+mn-cs"/>
              </a:rPr>
              <a:t>2. Adaptive Planning Adoption </a:t>
            </a:r>
            <a:endParaRPr kumimoji="0" lang="en-AU" sz="1000" b="1" i="0" u="none" strike="noStrike" kern="1200" cap="none" spc="0" normalizeH="0" baseline="0" noProof="0">
              <a:ln>
                <a:noFill/>
              </a:ln>
              <a:solidFill>
                <a:srgbClr val="FFFFFF"/>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srgbClr val="FFFFFF"/>
                </a:solidFill>
                <a:effectLst/>
                <a:uLnTx/>
                <a:uFillTx/>
                <a:latin typeface="Open Sans"/>
                <a:ea typeface="+mn-ea"/>
                <a:cs typeface="+mn-cs"/>
              </a:rPr>
              <a:t>Start to build capability and embed adaptive planning processes to ultimately develop the first issue of the Core Flexibility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000" b="1" i="0" u="none" strike="noStrike" kern="1200" cap="none" spc="0" normalizeH="0" baseline="0" noProof="0">
              <a:ln>
                <a:noFill/>
              </a:ln>
              <a:solidFill>
                <a:srgbClr val="FFFFFF"/>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00" b="1" i="0" u="none" strike="noStrike" kern="1200" cap="none" spc="0" normalizeH="0" baseline="0" noProof="0">
                <a:ln>
                  <a:noFill/>
                </a:ln>
                <a:solidFill>
                  <a:srgbClr val="FFFFFF"/>
                </a:solidFill>
                <a:effectLst/>
                <a:uLnTx/>
                <a:uFillTx/>
                <a:latin typeface="Open Sans"/>
                <a:ea typeface="+mn-ea"/>
                <a:cs typeface="+mn-cs"/>
              </a:rPr>
              <a:t>OUTPUT: CORE FLEXIBILITY REPORT</a:t>
            </a:r>
            <a:endParaRPr kumimoji="0" lang="en-IE" sz="1000" b="1" i="0" u="none" strike="noStrike" kern="1200" cap="none" spc="0" normalizeH="0" baseline="0" noProof="0">
              <a:ln>
                <a:noFill/>
              </a:ln>
              <a:solidFill>
                <a:srgbClr val="FFFFFF"/>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00" b="1" i="0" u="none" strike="noStrike" kern="1200" cap="none" spc="0" normalizeH="0" baseline="0" noProof="0">
                <a:ln>
                  <a:noFill/>
                </a:ln>
                <a:solidFill>
                  <a:srgbClr val="FFFFFF"/>
                </a:solidFill>
                <a:effectLst/>
                <a:uLnTx/>
                <a:uFillTx/>
                <a:latin typeface="Open Sans"/>
                <a:ea typeface="Open Sans"/>
                <a:cs typeface="Open Sans"/>
              </a:rPr>
              <a:t>First Issue</a:t>
            </a:r>
            <a:endParaRPr kumimoji="0" lang="en-IE" sz="1000" b="1" i="0" u="none" strike="noStrike" kern="1200" cap="none" spc="0" normalizeH="0" baseline="0" noProof="0">
              <a:ln>
                <a:noFill/>
              </a:ln>
              <a:solidFill>
                <a:srgbClr val="FFFFFF"/>
              </a:solidFill>
              <a:effectLst/>
              <a:uLnTx/>
              <a:uFillTx/>
              <a:latin typeface="Open Sans"/>
              <a:ea typeface="+mn-ea"/>
              <a:cs typeface="+mn-cs"/>
            </a:endParaRPr>
          </a:p>
        </p:txBody>
      </p:sp>
      <p:sp>
        <p:nvSpPr>
          <p:cNvPr id="183" name="Rectangle 182">
            <a:extLst>
              <a:ext uri="{FF2B5EF4-FFF2-40B4-BE49-F238E27FC236}">
                <a16:creationId xmlns:a16="http://schemas.microsoft.com/office/drawing/2014/main" id="{2A95F9D8-1ACA-4075-5B5A-66A84F763788}"/>
              </a:ext>
            </a:extLst>
          </p:cNvPr>
          <p:cNvSpPr/>
          <p:nvPr/>
        </p:nvSpPr>
        <p:spPr>
          <a:xfrm>
            <a:off x="1344635" y="4549694"/>
            <a:ext cx="288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Open Sans"/>
                <a:ea typeface="+mn-ea"/>
                <a:cs typeface="+mn-cs"/>
              </a:rPr>
              <a:t>1. Adaptive Planning Foundations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IE" sz="900" b="0" i="0" u="none" strike="noStrike" kern="1200" cap="none" spc="0" normalizeH="0" baseline="0" noProof="0">
                <a:ln>
                  <a:noFill/>
                </a:ln>
                <a:solidFill>
                  <a:srgbClr val="FFFFFF"/>
                </a:solidFill>
                <a:effectLst/>
                <a:uLnTx/>
                <a:uFillTx/>
                <a:latin typeface="Open Sans"/>
                <a:ea typeface="+mn-ea"/>
                <a:cs typeface="+mn-cs"/>
              </a:rPr>
              <a:t>Develop adaptative planning processes, building upon current GNI practice, and achieve buy-in from CRU &amp; GNI Leadership on the approach to develop the first Core Flexibility Report.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E" sz="1050" b="1" i="0" u="none" strike="noStrike" kern="1200" cap="none" spc="0" normalizeH="0" baseline="0" noProof="0">
              <a:ln>
                <a:noFill/>
              </a:ln>
              <a:solidFill>
                <a:srgbClr val="FFFFFF"/>
              </a:solidFill>
              <a:effectLst/>
              <a:uLnTx/>
              <a:uFillTx/>
              <a:latin typeface="Open Sans"/>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IE" sz="1050" b="1" i="0" u="none" strike="noStrike" kern="1200" cap="none" spc="0" normalizeH="0" baseline="0" noProof="0">
                <a:ln>
                  <a:noFill/>
                </a:ln>
                <a:solidFill>
                  <a:srgbClr val="FFFFFF"/>
                </a:solidFill>
                <a:effectLst/>
                <a:uLnTx/>
                <a:uFillTx/>
                <a:latin typeface="Open Sans"/>
                <a:ea typeface="+mn-ea"/>
                <a:cs typeface="+mn-cs"/>
              </a:rPr>
              <a:t>OUTPUT: CORE FLEXIBILITY REPORT </a:t>
            </a:r>
            <a:r>
              <a:rPr kumimoji="0" lang="en-IE" sz="1000" b="1" i="0" u="none" strike="noStrike" kern="1200" cap="none" spc="0" normalizeH="0" baseline="0" noProof="0">
                <a:ln>
                  <a:noFill/>
                </a:ln>
                <a:solidFill>
                  <a:srgbClr val="FFFFFF"/>
                </a:solidFill>
                <a:effectLst/>
                <a:uLnTx/>
                <a:uFillTx/>
                <a:latin typeface="Open Sans"/>
                <a:ea typeface="+mn-ea"/>
                <a:cs typeface="+mn-cs"/>
              </a:rPr>
              <a:t>Outline Plan</a:t>
            </a:r>
            <a:endParaRPr kumimoji="0" lang="en-IE" sz="1050" b="1" i="0" u="none" strike="noStrike" kern="1200" cap="none" spc="0" normalizeH="0" baseline="0" noProof="0">
              <a:ln>
                <a:noFill/>
              </a:ln>
              <a:solidFill>
                <a:srgbClr val="FFFFFF"/>
              </a:solidFill>
              <a:effectLst/>
              <a:uLnTx/>
              <a:uFillTx/>
              <a:latin typeface="Open Sans"/>
              <a:ea typeface="Open Sans"/>
              <a:cs typeface="Open Sans"/>
            </a:endParaRPr>
          </a:p>
        </p:txBody>
      </p:sp>
      <p:sp>
        <p:nvSpPr>
          <p:cNvPr id="184" name="Rectangle 183">
            <a:extLst>
              <a:ext uri="{FF2B5EF4-FFF2-40B4-BE49-F238E27FC236}">
                <a16:creationId xmlns:a16="http://schemas.microsoft.com/office/drawing/2014/main" id="{200FBDDE-3763-9C46-D59B-D8272F436C16}"/>
              </a:ext>
            </a:extLst>
          </p:cNvPr>
          <p:cNvSpPr/>
          <p:nvPr/>
        </p:nvSpPr>
        <p:spPr>
          <a:xfrm>
            <a:off x="9229374" y="3384367"/>
            <a:ext cx="288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Open Sans"/>
                <a:ea typeface="+mn-ea"/>
                <a:cs typeface="+mn-cs"/>
              </a:rPr>
              <a:t>5. Future Horizons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900" b="0" i="0" u="none" strike="noStrike" kern="1200" cap="none" spc="0" normalizeH="0" baseline="0" noProof="0">
                <a:ln>
                  <a:noFill/>
                </a:ln>
                <a:solidFill>
                  <a:srgbClr val="FFFFFF"/>
                </a:solidFill>
                <a:effectLst/>
                <a:uLnTx/>
                <a:uFillTx/>
                <a:latin typeface="Open Sans"/>
                <a:ea typeface="+mn-ea"/>
                <a:cs typeface="+mn-cs"/>
              </a:rPr>
              <a:t>Seek opportunities to increase the maturity of the adaptive planning process across GNI, for example moving into a position of agile responses to external triggers &amp; the application of market context in decision making processes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AU" sz="1400" b="1" i="0" u="none" strike="noStrike" kern="1200" cap="none" spc="0" normalizeH="0" baseline="0" noProof="0">
              <a:ln>
                <a:noFill/>
              </a:ln>
              <a:solidFill>
                <a:srgbClr val="FFFFFF"/>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FFFFFF"/>
                </a:solidFill>
                <a:effectLst/>
                <a:uLnTx/>
                <a:uFillTx/>
                <a:latin typeface="Open Sans"/>
                <a:ea typeface="Open Sans"/>
                <a:cs typeface="Open Sans"/>
              </a:rPr>
              <a:t>OUTPUT: CORE FLEXIBILITY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00" b="1" i="0" u="none" strike="noStrike" kern="1200" cap="none" spc="0" normalizeH="0" baseline="0" noProof="0">
                <a:ln>
                  <a:noFill/>
                </a:ln>
                <a:solidFill>
                  <a:srgbClr val="FFFFFF"/>
                </a:solidFill>
                <a:effectLst/>
                <a:uLnTx/>
                <a:uFillTx/>
                <a:latin typeface="Open Sans"/>
                <a:ea typeface="Open Sans"/>
                <a:cs typeface="Open Sans"/>
              </a:rPr>
              <a:t>Future Iterations – Developing Maturity &amp; Complexity </a:t>
            </a:r>
            <a:endParaRPr kumimoji="0" lang="en-IE" sz="14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37608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GNI">
      <a:dk1>
        <a:srgbClr val="000000"/>
      </a:dk1>
      <a:lt1>
        <a:srgbClr val="FFFFFF"/>
      </a:lt1>
      <a:dk2>
        <a:srgbClr val="06038D"/>
      </a:dk2>
      <a:lt2>
        <a:srgbClr val="FFFFFF"/>
      </a:lt2>
      <a:accent1>
        <a:srgbClr val="06038D"/>
      </a:accent1>
      <a:accent2>
        <a:srgbClr val="0099FF"/>
      </a:accent2>
      <a:accent3>
        <a:srgbClr val="009CA6"/>
      </a:accent3>
      <a:accent4>
        <a:srgbClr val="84BD00"/>
      </a:accent4>
      <a:accent5>
        <a:srgbClr val="B2B4B2"/>
      </a:accent5>
      <a:accent6>
        <a:srgbClr val="685BC7"/>
      </a:accent6>
      <a:hlink>
        <a:srgbClr val="FF0099"/>
      </a:hlink>
      <a:folHlink>
        <a:srgbClr val="5F259F"/>
      </a:folHlink>
    </a:clrScheme>
    <a:fontScheme name="Gas Networks Ire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ctr">
        <a:spAutoFit/>
      </a:bodyPr>
      <a:lstStyle>
        <a:defPPr algn="r">
          <a:defRPr dirty="0" smtClean="0"/>
        </a:defPPr>
      </a:lstStyle>
    </a:txDef>
  </a:objectDefaults>
  <a:extraClrSchemeLst/>
  <a:extLst>
    <a:ext uri="{05A4C25C-085E-4340-85A3-A5531E510DB2}">
      <thm15:themeFamily xmlns:thm15="http://schemas.microsoft.com/office/thememl/2012/main" name="Theme1" id="{2B49827D-9E5E-4AB0-A037-33AFB1E8822B}" vid="{94D729B8-6C04-4C6F-A22F-5791A69D80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67540DE36B4FBE8E9CD7773643F3" ma:contentTypeVersion="13" ma:contentTypeDescription="Create a new document." ma:contentTypeScope="" ma:versionID="f7a1bebb55bef3c99a74e53eebd51fe5">
  <xsd:schema xmlns:xsd="http://www.w3.org/2001/XMLSchema" xmlns:xs="http://www.w3.org/2001/XMLSchema" xmlns:p="http://schemas.microsoft.com/office/2006/metadata/properties" xmlns:ns2="492b2f7b-30d7-4588-9b64-5effa67b6021" xmlns:ns3="307f9a00-4b4b-4466-9c07-9ff174a90c37" targetNamespace="http://schemas.microsoft.com/office/2006/metadata/properties" ma:root="true" ma:fieldsID="37c6e505b40a8317e63b6cfac0c5490b" ns2:_="" ns3:_="">
    <xsd:import namespace="492b2f7b-30d7-4588-9b64-5effa67b6021"/>
    <xsd:import namespace="307f9a00-4b4b-4466-9c07-9ff174a90c3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b2f7b-30d7-4588-9b64-5effa67b60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2cc6c3b-cb11-4c6d-854c-e1c49edaf21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f9a00-4b4b-4466-9c07-9ff174a90c3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c621a1b-1c12-45da-a90b-1398b3ee1ccf}" ma:internalName="TaxCatchAll" ma:showField="CatchAllData" ma:web="307f9a00-4b4b-4466-9c07-9ff174a90c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2b2f7b-30d7-4588-9b64-5effa67b6021">
      <Terms xmlns="http://schemas.microsoft.com/office/infopath/2007/PartnerControls"/>
    </lcf76f155ced4ddcb4097134ff3c332f>
    <TaxCatchAll xmlns="307f9a00-4b4b-4466-9c07-9ff174a90c37" xsi:nil="true"/>
  </documentManagement>
</p:properties>
</file>

<file path=customXml/itemProps1.xml><?xml version="1.0" encoding="utf-8"?>
<ds:datastoreItem xmlns:ds="http://schemas.openxmlformats.org/officeDocument/2006/customXml" ds:itemID="{389A4CDA-5E78-4C38-A654-6528F248256F}">
  <ds:schemaRefs>
    <ds:schemaRef ds:uri="307f9a00-4b4b-4466-9c07-9ff174a90c37"/>
    <ds:schemaRef ds:uri="492b2f7b-30d7-4588-9b64-5effa67b60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F7D51E-1ED2-4E63-98FA-B066FB6D9F84}">
  <ds:schemaRefs>
    <ds:schemaRef ds:uri="http://schemas.microsoft.com/sharepoint/v3/contenttype/forms"/>
  </ds:schemaRefs>
</ds:datastoreItem>
</file>

<file path=customXml/itemProps3.xml><?xml version="1.0" encoding="utf-8"?>
<ds:datastoreItem xmlns:ds="http://schemas.openxmlformats.org/officeDocument/2006/customXml" ds:itemID="{F06B6B96-5049-47C9-8EB4-8068BA941DF2}">
  <ds:schemaRefs>
    <ds:schemaRef ds:uri="307f9a00-4b4b-4466-9c07-9ff174a90c37"/>
    <ds:schemaRef ds:uri="492b2f7b-30d7-4588-9b64-5effa67b60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08fd536e-ea9c-4754-a7a2-c08ba91260c6}" enabled="1" method="Privileged" siteId="{a12feace-3d16-4e2a-8bcf-c037e3e84aaf}" removed="0"/>
</clbl:labelList>
</file>

<file path=docProps/app.xml><?xml version="1.0" encoding="utf-8"?>
<Properties xmlns="http://schemas.openxmlformats.org/officeDocument/2006/extended-properties" xmlns:vt="http://schemas.openxmlformats.org/officeDocument/2006/docPropsVTypes">
  <Template>Default Theme</Template>
  <TotalTime>0</TotalTime>
  <Application>Microsoft Office PowerPoint</Application>
  <PresentationFormat>Widescreen</PresentationFormat>
  <Slides>24</Slides>
  <Notes>9</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Theme1</vt:lpstr>
      <vt:lpstr>GNI Core Flexibility Report:   Ambition &amp; approach for adaptive planning of the gas network   Please note, this session will be recorded </vt:lpstr>
      <vt:lpstr>Agenda</vt:lpstr>
      <vt:lpstr>Webinar Introduction</vt:lpstr>
      <vt:lpstr>PowerPoint Presentation</vt:lpstr>
      <vt:lpstr>Background</vt:lpstr>
      <vt:lpstr>Flexibility and Adaptability Incentive Reporting Requirements</vt:lpstr>
      <vt:lpstr>Timeline for the Core Flexibility Report development </vt:lpstr>
      <vt:lpstr>What has been asked of GNI to deliver in an adaptive planning report? </vt:lpstr>
      <vt:lpstr>PowerPoint Presentation</vt:lpstr>
      <vt:lpstr>PowerPoint Presentation</vt:lpstr>
      <vt:lpstr>What is adaptive planning?</vt:lpstr>
      <vt:lpstr>Adaptive Planning Steps </vt:lpstr>
      <vt:lpstr>What are trigger points?</vt:lpstr>
      <vt:lpstr>Phase 1 approach for Adaptive Planning</vt:lpstr>
      <vt:lpstr>What is the benefit of adaptive planning?</vt:lpstr>
      <vt:lpstr>PowerPoint Presentation</vt:lpstr>
      <vt:lpstr>Holistic energy system approach</vt:lpstr>
      <vt:lpstr>Feedback on identified trigger points</vt:lpstr>
      <vt:lpstr>Feedback on Modelling input parameters</vt:lpstr>
      <vt:lpstr>PowerPoint Presentation</vt:lpstr>
      <vt:lpstr>High level timeline for first iteration</vt:lpstr>
      <vt:lpstr>What is to be expected in coming time?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gap analysis</dc:title>
  <dc:creator>Wayne Mullins</dc:creator>
  <cp:revision>4</cp:revision>
  <cp:lastPrinted>2024-08-28T13:43:25Z</cp:lastPrinted>
  <dcterms:created xsi:type="dcterms:W3CDTF">2024-05-29T15:47:45Z</dcterms:created>
  <dcterms:modified xsi:type="dcterms:W3CDTF">2025-01-20T12:39:27Z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0x010100AA3F67540DE36B4FBE8E9CD7773643F3</vt:lpwstr>
  </property>
  <property fmtid="{D5CDD505-2E9C-101B-9397-08002B2CF9AE}" pid="3" name="MediaServiceImageTags">
    <vt:lpwstr/>
  </property>
</Properties>
</file>